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58" r:id="rId5"/>
    <p:sldId id="259" r:id="rId6"/>
    <p:sldId id="1820" r:id="rId7"/>
    <p:sldId id="261" r:id="rId8"/>
    <p:sldId id="262" r:id="rId9"/>
    <p:sldId id="1841" r:id="rId10"/>
    <p:sldId id="1850" r:id="rId11"/>
    <p:sldId id="1844" r:id="rId12"/>
    <p:sldId id="1851" r:id="rId13"/>
    <p:sldId id="264" r:id="rId14"/>
    <p:sldId id="265" r:id="rId15"/>
    <p:sldId id="1847" r:id="rId16"/>
    <p:sldId id="266" r:id="rId17"/>
    <p:sldId id="267" r:id="rId18"/>
    <p:sldId id="268" r:id="rId19"/>
    <p:sldId id="269" r:id="rId20"/>
    <p:sldId id="1849" r:id="rId21"/>
    <p:sldId id="270" r:id="rId22"/>
    <p:sldId id="271" r:id="rId23"/>
    <p:sldId id="272" r:id="rId24"/>
    <p:sldId id="273" r:id="rId25"/>
    <p:sldId id="1848" r:id="rId26"/>
    <p:sldId id="1834" r:id="rId27"/>
    <p:sldId id="1592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lNw9gTF4l7hpQySc7ewgOYnK4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9"/>
    <p:restoredTop sz="94710"/>
  </p:normalViewPr>
  <p:slideViewPr>
    <p:cSldViewPr snapToGrid="0">
      <p:cViewPr varScale="1">
        <p:scale>
          <a:sx n="145" d="100"/>
          <a:sy n="145" d="100"/>
        </p:scale>
        <p:origin x="200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3c5ecb92c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23c5ecb92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3c5ecb92cc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23c5ecb92c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3c5ecb92cc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23c5ecb92c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c5ecb92cc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3c5ecb92c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3c5ecb92cc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3c5ecb92cc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3c5ecb92cc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23c5ecb92c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3c5ecb92cc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23c5ecb92c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3c5ecb92cc_0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23c5ecb92c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c5ecb92cc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23c5ecb92c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3c5ecb92cc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23c5ecb92cc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3c5ecb92cc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23c5ecb92cc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3c5ecb92c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23c5ecb92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901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6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6"/>
          <p:cNvSpPr txBox="1">
            <a:spLocks noGrp="1"/>
          </p:cNvSpPr>
          <p:nvPr>
            <p:ph type="body" idx="1"/>
          </p:nvPr>
        </p:nvSpPr>
        <p:spPr>
          <a:xfrm>
            <a:off x="617517" y="1825625"/>
            <a:ext cx="11008426" cy="3610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7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8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8"/>
          <p:cNvSpPr txBox="1">
            <a:spLocks noGrp="1"/>
          </p:cNvSpPr>
          <p:nvPr>
            <p:ph type="body" idx="1"/>
          </p:nvPr>
        </p:nvSpPr>
        <p:spPr>
          <a:xfrm>
            <a:off x="617517" y="1825625"/>
            <a:ext cx="5402283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body" idx="2"/>
          </p:nvPr>
        </p:nvSpPr>
        <p:spPr>
          <a:xfrm>
            <a:off x="6172199" y="1825625"/>
            <a:ext cx="5453743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EEEAD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298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EEEAD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298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1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body" idx="1"/>
          </p:nvPr>
        </p:nvSpPr>
        <p:spPr>
          <a:xfrm>
            <a:off x="5183188" y="457201"/>
            <a:ext cx="6172200" cy="511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" name="Google Shape;42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516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3"/>
          <p:cNvSpPr>
            <a:spLocks noGrp="1"/>
          </p:cNvSpPr>
          <p:nvPr>
            <p:ph type="pic" idx="2"/>
          </p:nvPr>
        </p:nvSpPr>
        <p:spPr>
          <a:xfrm>
            <a:off x="5183188" y="457201"/>
            <a:ext cx="6172200" cy="5054252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45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FABD2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617517" y="1825625"/>
            <a:ext cx="11008426" cy="3610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BD2B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ABD2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ABD2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ABD2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ABD2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ldNum" idx="12"/>
          </p:nvPr>
        </p:nvSpPr>
        <p:spPr>
          <a:xfrm>
            <a:off x="7068065" y="5866481"/>
            <a:ext cx="2401330" cy="7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FABD2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>
            <a:spLocks noGrp="1"/>
          </p:cNvSpPr>
          <p:nvPr>
            <p:ph type="body" idx="1"/>
          </p:nvPr>
        </p:nvSpPr>
        <p:spPr>
          <a:xfrm>
            <a:off x="617517" y="659757"/>
            <a:ext cx="11008426" cy="477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i="1" dirty="0"/>
              <a:t>Чем является для вас вера?    </a:t>
            </a:r>
            <a:endParaRPr i="1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Запишите сейчас ответ в свои бюллетени.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dirty="0"/>
              <a:t>Петр и другой ученик сразу же пошли к гробнице. Они оба бежали, но второй ученик обогнал Петра и пришел к гробнице первым. Он заглянул внутрь и увидел льняные полотна, но внутрь не зашел. Затем и Симон Петр, который был позади него, подошел и вошел в гробницу. Он увидел лежащие льняные полотна и погребальный платок, которым была обвязана голова Иисуса. Платок лежал сложенным отдельно от льняных полотен. Тогда и другой ученик, прибежавший к гробнице первым, тоже вошел внутрь. Он увидел и поверил. (Тогда они еще не понимали, что, согласно Писанию, Иисус должен был воскреснуть из мертвых.)</a:t>
            </a:r>
            <a:endParaRPr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(Евангелие от Иоанна 20:3-10)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>
            <a:spLocks noGrp="1"/>
          </p:cNvSpPr>
          <p:nvPr>
            <p:ph type="body" idx="1"/>
          </p:nvPr>
        </p:nvSpPr>
        <p:spPr>
          <a:xfrm>
            <a:off x="617517" y="537883"/>
            <a:ext cx="11008426" cy="4898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Ученик, которого любил Иисус, сказал тогда Петру: – Это Господь!</a:t>
            </a:r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(Евангелие от Иоанна 21:7)</a:t>
            </a:r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Он и есть тот ученик, который свидетельствует об этом и который это записал. И мы знаем, что это свидетельство истинно.</a:t>
            </a: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(Евангелие от Иоанна 21:24)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468-A680-CE35-9F70-43FC1CBE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897429"/>
          </a:xfrm>
        </p:spPr>
        <p:txBody>
          <a:bodyPr/>
          <a:lstStyle/>
          <a:p>
            <a:r>
              <a:rPr lang="ru-RU" dirty="0"/>
              <a:t>ЧТО МЫ РАССМОТРЕЛИ 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8C506-31D4-2F90-5C09-EDBF52140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461846"/>
            <a:ext cx="11008426" cy="2974450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/>
              <a:t>Встреча с воскресшим Иисусом показывает наше призвание</a:t>
            </a:r>
            <a:r>
              <a:rPr lang="ru-RU" dirty="0"/>
              <a:t>. В нём мы открываем для себя, что мы должны:</a:t>
            </a:r>
            <a:endParaRPr lang="en-RU" dirty="0"/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Работать над </a:t>
            </a:r>
            <a:r>
              <a:rPr lang="ru-RU" b="1" u="sng" dirty="0">
                <a:solidFill>
                  <a:srgbClr val="FABD2B"/>
                </a:solidFill>
              </a:rPr>
              <a:t>восстановлением</a:t>
            </a:r>
            <a:r>
              <a:rPr lang="ru-RU" dirty="0"/>
              <a:t> мира;</a:t>
            </a:r>
            <a:endParaRPr lang="en-RU" dirty="0"/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Расслабиться в </a:t>
            </a:r>
            <a:r>
              <a:rPr lang="ru-RU" b="1" u="sng" dirty="0">
                <a:solidFill>
                  <a:srgbClr val="FABD2B"/>
                </a:solidFill>
              </a:rPr>
              <a:t>несовершенном</a:t>
            </a:r>
            <a:r>
              <a:rPr lang="ru-RU" dirty="0"/>
              <a:t> мире;</a:t>
            </a:r>
            <a:endParaRPr lang="en-RU" dirty="0"/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Рассказывать о </a:t>
            </a:r>
            <a:r>
              <a:rPr lang="ru-RU" b="1" u="sng" dirty="0">
                <a:solidFill>
                  <a:srgbClr val="FABD2B"/>
                </a:solidFill>
              </a:rPr>
              <a:t>Христе</a:t>
            </a:r>
            <a:r>
              <a:rPr lang="ru-RU" dirty="0"/>
              <a:t> миру.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06686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c5ecb92cc_0_0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5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ВСТРЕЧА С ВОСКРЕСШИМ ХРИСТОМ ПОКОРЯЕТ СЕРДЦЕ</a:t>
            </a:r>
            <a:endParaRPr dirty="0"/>
          </a:p>
        </p:txBody>
      </p:sp>
      <p:sp>
        <p:nvSpPr>
          <p:cNvPr id="77" name="Google Shape;77;g23c5ecb92cc_0_0"/>
          <p:cNvSpPr txBox="1">
            <a:spLocks noGrp="1"/>
          </p:cNvSpPr>
          <p:nvPr>
            <p:ph type="body" idx="1"/>
          </p:nvPr>
        </p:nvSpPr>
        <p:spPr>
          <a:xfrm>
            <a:off x="617517" y="2527530"/>
            <a:ext cx="110085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Такое сердце: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b="1" dirty="0">
                <a:solidFill>
                  <a:schemeClr val="bg1"/>
                </a:solidFill>
              </a:rPr>
              <a:t>Осознаёт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u="sng" dirty="0">
                <a:solidFill>
                  <a:srgbClr val="FFC000"/>
                </a:solidFill>
              </a:rPr>
              <a:t>разумность</a:t>
            </a:r>
            <a:r>
              <a:rPr lang="ru-RU" dirty="0">
                <a:solidFill>
                  <a:schemeClr val="bg1"/>
                </a:solidFill>
              </a:rPr>
              <a:t> веры; </a:t>
            </a:r>
            <a:endParaRPr dirty="0">
              <a:solidFill>
                <a:schemeClr val="bg1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b="1" dirty="0">
                <a:solidFill>
                  <a:schemeClr val="bg1"/>
                </a:solidFill>
              </a:rPr>
              <a:t>Ощущает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u="sng" dirty="0">
                <a:solidFill>
                  <a:srgbClr val="FFC000"/>
                </a:solidFill>
              </a:rPr>
              <a:t>глубину</a:t>
            </a:r>
            <a:r>
              <a:rPr lang="ru-RU" dirty="0">
                <a:solidFill>
                  <a:schemeClr val="bg1"/>
                </a:solidFill>
              </a:rPr>
              <a:t> любви; </a:t>
            </a:r>
            <a:endParaRPr dirty="0">
              <a:solidFill>
                <a:schemeClr val="bg1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b="1" dirty="0">
                <a:solidFill>
                  <a:schemeClr val="bg1"/>
                </a:solidFill>
              </a:rPr>
              <a:t>Отображает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u="sng" dirty="0">
                <a:solidFill>
                  <a:srgbClr val="FFC000"/>
                </a:solidFill>
              </a:rPr>
              <a:t>полноту</a:t>
            </a:r>
            <a:r>
              <a:rPr lang="ru-RU" dirty="0">
                <a:solidFill>
                  <a:schemeClr val="bg1"/>
                </a:solidFill>
              </a:rPr>
              <a:t> жизни.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426" cy="122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ИОАНН</a:t>
            </a:r>
            <a:endParaRPr dirty="0"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1"/>
          </p:nvPr>
        </p:nvSpPr>
        <p:spPr>
          <a:xfrm>
            <a:off x="617525" y="1690700"/>
            <a:ext cx="11217600" cy="37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rgbClr val="EEEAD2"/>
                </a:solidFill>
              </a:rPr>
              <a:t>Рыбак.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rgbClr val="EEEAD2"/>
                </a:solidFill>
              </a:rPr>
              <a:t>Один из двенадцати апостолов.</a:t>
            </a:r>
            <a:endParaRPr dirty="0">
              <a:solidFill>
                <a:srgbClr val="EEEAD2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rgbClr val="EEEAD2"/>
                </a:solidFill>
              </a:rPr>
              <a:t>Автор Евангелия от Иоанна, Книги Откровения и трёх посланий.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b="1" dirty="0"/>
              <a:t>Ученик, которого любил Иисус</a:t>
            </a:r>
            <a:r>
              <a:rPr lang="ru-RU" dirty="0"/>
              <a:t>.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26 </a:t>
            </a:r>
            <a:r>
              <a:rPr lang="ru-RU" dirty="0">
                <a:solidFill>
                  <a:srgbClr val="EEEAD2"/>
                </a:solidFill>
              </a:rPr>
              <a:t>Иисус увидел Свою мать и Своего </a:t>
            </a:r>
            <a:r>
              <a:rPr lang="ru-RU" b="1" dirty="0">
                <a:solidFill>
                  <a:schemeClr val="bg1"/>
                </a:solidFill>
              </a:rPr>
              <a:t>любимого ученика</a:t>
            </a:r>
            <a:r>
              <a:rPr lang="ru-RU" dirty="0">
                <a:solidFill>
                  <a:srgbClr val="EEEAD2"/>
                </a:solidFill>
              </a:rPr>
              <a:t>, стоявшего рядом с ней. – О женщина, вот твой сын, – сказал Иисус матери.</a:t>
            </a:r>
          </a:p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33 </a:t>
            </a:r>
            <a:r>
              <a:rPr lang="ru-RU" dirty="0">
                <a:solidFill>
                  <a:srgbClr val="EEEAD2"/>
                </a:solidFill>
              </a:rPr>
              <a:t>Когда же они подошли к Иисусу, то увидели, что Он уже мертв, и не стали перебивать Его ног. </a:t>
            </a:r>
            <a:r>
              <a:rPr lang="ru-RU" baseline="30000" dirty="0">
                <a:solidFill>
                  <a:srgbClr val="EEEAD2"/>
                </a:solidFill>
              </a:rPr>
              <a:t>34 </a:t>
            </a:r>
            <a:r>
              <a:rPr lang="ru-RU" dirty="0">
                <a:solidFill>
                  <a:srgbClr val="EEEAD2"/>
                </a:solidFill>
              </a:rPr>
              <a:t>Вместо этого один из солдат пронзил копьем бок Иисуса, и из него сразу же потекли кровь и вода. </a:t>
            </a:r>
            <a:r>
              <a:rPr lang="ru-RU" baseline="30000" dirty="0">
                <a:solidFill>
                  <a:srgbClr val="EEEAD2"/>
                </a:solidFill>
              </a:rPr>
              <a:t>35 </a:t>
            </a:r>
            <a:r>
              <a:rPr lang="ru-RU" b="1" dirty="0">
                <a:solidFill>
                  <a:schemeClr val="bg1"/>
                </a:solidFill>
              </a:rPr>
              <a:t>Тот, кто сам это видел</a:t>
            </a:r>
            <a:r>
              <a:rPr lang="ru-RU" dirty="0">
                <a:solidFill>
                  <a:srgbClr val="EEEAD2"/>
                </a:solidFill>
              </a:rPr>
              <a:t>, свидетельствует об этом, чтобы и вы поверили. Его свидетельство истинно, и он знает, что говорит правду.</a:t>
            </a:r>
          </a:p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3 </a:t>
            </a:r>
            <a:r>
              <a:rPr lang="ru-RU" dirty="0">
                <a:solidFill>
                  <a:srgbClr val="EEEAD2"/>
                </a:solidFill>
              </a:rPr>
              <a:t>Петр и </a:t>
            </a:r>
            <a:r>
              <a:rPr lang="ru-RU" b="1" dirty="0">
                <a:solidFill>
                  <a:schemeClr val="bg1"/>
                </a:solidFill>
              </a:rPr>
              <a:t>другой ученик</a:t>
            </a:r>
            <a:r>
              <a:rPr lang="ru-RU" dirty="0">
                <a:solidFill>
                  <a:srgbClr val="EEEAD2"/>
                </a:solidFill>
              </a:rPr>
              <a:t> сразу же пошли к гробнице.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19:26, 33-35 и 20:3)</a:t>
            </a:r>
          </a:p>
        </p:txBody>
      </p:sp>
    </p:spTree>
    <p:extLst>
      <p:ext uri="{BB962C8B-B14F-4D97-AF65-F5344CB8AC3E}">
        <p14:creationId xmlns:p14="http://schemas.microsoft.com/office/powerpoint/2010/main" val="2983559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20:</a:t>
            </a:r>
            <a:r>
              <a:rPr lang="ru-RU" baseline="30000" dirty="0">
                <a:solidFill>
                  <a:srgbClr val="EEEAD2"/>
                </a:solidFill>
              </a:rPr>
              <a:t>5 </a:t>
            </a:r>
            <a:r>
              <a:rPr lang="ru-RU" dirty="0">
                <a:solidFill>
                  <a:srgbClr val="EEEAD2"/>
                </a:solidFill>
              </a:rPr>
              <a:t>Он заглянул внутрь и увидел льняные полотна, но внутрь не зашел. </a:t>
            </a:r>
            <a:r>
              <a:rPr lang="ru-RU" baseline="30000" dirty="0">
                <a:solidFill>
                  <a:srgbClr val="EEEAD2"/>
                </a:solidFill>
              </a:rPr>
              <a:t>6</a:t>
            </a:r>
            <a:r>
              <a:rPr lang="ru-RU" dirty="0">
                <a:solidFill>
                  <a:srgbClr val="EEEAD2"/>
                </a:solidFill>
              </a:rPr>
              <a:t> Затем и Симон Петр, который был позади него, подошел и вошел в гробницу. </a:t>
            </a:r>
            <a:r>
              <a:rPr lang="ru-RU" b="1" dirty="0"/>
              <a:t>Он увидел лежащие льняные полотна </a:t>
            </a:r>
            <a:r>
              <a:rPr lang="ru-RU" b="1" baseline="30000" dirty="0"/>
              <a:t>7</a:t>
            </a:r>
            <a:r>
              <a:rPr lang="ru-RU" b="1" dirty="0"/>
              <a:t> и погребальный платок, которым была обвязана голова Иисуса</a:t>
            </a:r>
            <a:r>
              <a:rPr lang="ru-RU" dirty="0">
                <a:solidFill>
                  <a:srgbClr val="EEEAD2"/>
                </a:solidFill>
              </a:rPr>
              <a:t>. Платок лежал сложенным отдельно от льняных полотен. </a:t>
            </a:r>
            <a:r>
              <a:rPr lang="ru-RU" baseline="30000" dirty="0">
                <a:solidFill>
                  <a:srgbClr val="EEEAD2"/>
                </a:solidFill>
              </a:rPr>
              <a:t> 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20:5-8)</a:t>
            </a:r>
          </a:p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11:44</a:t>
            </a:r>
            <a:r>
              <a:rPr lang="ru-RU" dirty="0">
                <a:solidFill>
                  <a:srgbClr val="EEEAD2"/>
                </a:solidFill>
              </a:rPr>
              <a:t> Умерший вышел. Его руки и ноги были обвязаны погребальными полотнами, а лицо закрыто платком. «</a:t>
            </a:r>
            <a:r>
              <a:rPr lang="ru-RU" b="1" dirty="0"/>
              <a:t>Развяжите его, пусть он идет</a:t>
            </a:r>
            <a:r>
              <a:rPr lang="ru-RU" dirty="0">
                <a:solidFill>
                  <a:srgbClr val="EEEAD2"/>
                </a:solidFill>
              </a:rPr>
              <a:t>», – сказал Иисус.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11:44)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68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4A84-9141-1F3C-DFC6-040812AC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УВИДЕЛИ УЧЕНИКИ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EF761-7545-19A5-34F5-3B7DB212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623402"/>
            <a:ext cx="11115571" cy="386625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Погребальные полотна очень плотно опутывали тело. Войдя в могилу, Пётр, а затем и Иоанн, увидели полотна, которые лежали, чем-то напоминая пустой кокон бабочки. Платок, лежавший на лице, был аккуратно свёрнут и положен отдельно.</a:t>
            </a:r>
          </a:p>
          <a:p>
            <a:r>
              <a:rPr lang="ru-RU" dirty="0"/>
              <a:t>Если бы тело украли, </a:t>
            </a:r>
            <a:r>
              <a:rPr lang="ru-RU" b="1" dirty="0"/>
              <a:t>погребальных полотен бы не было</a:t>
            </a:r>
            <a:r>
              <a:rPr lang="ru-RU" dirty="0"/>
              <a:t>.</a:t>
            </a:r>
          </a:p>
          <a:p>
            <a:r>
              <a:rPr lang="ru-RU" dirty="0"/>
              <a:t>Если бы Иисус не умер, а затем пришёл в себя, </a:t>
            </a:r>
            <a:r>
              <a:rPr lang="ru-RU" b="1" dirty="0"/>
              <a:t>погребальные полотна были бы порваны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Погребальные полотна свидетельствуют о воскресении.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29587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2"/>
            <a:ext cx="11008426" cy="5205371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33 </a:t>
            </a:r>
            <a:r>
              <a:rPr lang="ru-RU" dirty="0">
                <a:solidFill>
                  <a:srgbClr val="EEEAD2"/>
                </a:solidFill>
              </a:rPr>
              <a:t>Когда же они подошли к Иисусу, то </a:t>
            </a:r>
            <a:r>
              <a:rPr lang="ru-RU" b="1" dirty="0">
                <a:solidFill>
                  <a:schemeClr val="bg1"/>
                </a:solidFill>
              </a:rPr>
              <a:t>увидели, что Он уже мертв</a:t>
            </a:r>
            <a:r>
              <a:rPr lang="ru-RU" dirty="0">
                <a:solidFill>
                  <a:srgbClr val="EEEAD2"/>
                </a:solidFill>
              </a:rPr>
              <a:t>, и не стали перебивать Его ног. </a:t>
            </a:r>
            <a:r>
              <a:rPr lang="ru-RU" baseline="30000" dirty="0">
                <a:solidFill>
                  <a:srgbClr val="EEEAD2"/>
                </a:solidFill>
              </a:rPr>
              <a:t>34 </a:t>
            </a:r>
            <a:r>
              <a:rPr lang="ru-RU" dirty="0">
                <a:solidFill>
                  <a:srgbClr val="EEEAD2"/>
                </a:solidFill>
              </a:rPr>
              <a:t>Вместо этого один из солдат пронзил копьем бок Иисуса, и из него сразу же потекли кровь и вода. </a:t>
            </a:r>
            <a:r>
              <a:rPr lang="ru-RU" baseline="30000" dirty="0">
                <a:solidFill>
                  <a:srgbClr val="EEEAD2"/>
                </a:solidFill>
              </a:rPr>
              <a:t>35 </a:t>
            </a:r>
            <a:r>
              <a:rPr lang="ru-RU" b="1" dirty="0">
                <a:solidFill>
                  <a:schemeClr val="bg1"/>
                </a:solidFill>
              </a:rPr>
              <a:t>Тот, кто сам это видел, свидетельствует об этом</a:t>
            </a:r>
            <a:r>
              <a:rPr lang="ru-RU" dirty="0">
                <a:solidFill>
                  <a:srgbClr val="EEEAD2"/>
                </a:solidFill>
              </a:rPr>
              <a:t>, чтобы и вы поверили. Его свидетельство истинно, и он знает, что говорит правду.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19:33-35)</a:t>
            </a:r>
          </a:p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8</a:t>
            </a:r>
            <a:r>
              <a:rPr lang="ru-RU" dirty="0">
                <a:solidFill>
                  <a:srgbClr val="EEEAD2"/>
                </a:solidFill>
              </a:rPr>
              <a:t> Тогда и другой ученик, прибежавший к гробнице первым, тоже вошел внутрь. </a:t>
            </a:r>
            <a:r>
              <a:rPr lang="ru-RU" b="1" dirty="0">
                <a:solidFill>
                  <a:schemeClr val="bg1"/>
                </a:solidFill>
              </a:rPr>
              <a:t>Он увидел и поверил.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20:8)</a:t>
            </a:r>
            <a:endParaRPr lang="en-US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7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3c5ecb92cc_0_36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5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РАЗУМНОСТЬ ВЕРЫ</a:t>
            </a:r>
            <a:endParaRPr dirty="0"/>
          </a:p>
        </p:txBody>
      </p:sp>
      <p:sp>
        <p:nvSpPr>
          <p:cNvPr id="94" name="Google Shape;94;g23c5ecb92cc_0_36"/>
          <p:cNvSpPr txBox="1">
            <a:spLocks noGrp="1"/>
          </p:cNvSpPr>
          <p:nvPr>
            <p:ph type="body" idx="1"/>
          </p:nvPr>
        </p:nvSpPr>
        <p:spPr>
          <a:xfrm>
            <a:off x="617517" y="2527530"/>
            <a:ext cx="110085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Вера в Христа — это вера в благодать и истину:</a:t>
            </a:r>
            <a:endParaRPr dirty="0"/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Она основывается на Личности;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Она подтверждается опытом.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Мы верим, потому что мы видим.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c5ecb92cc_0_66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Раньше я считал, что держался смысла Писания. Потом я понял, что это Писание пленило меня. Это такое пленение, в котором вы ощущаете себя наиболее свободным. </a:t>
            </a:r>
            <a:r>
              <a:rPr lang="ru-RU" b="1" dirty="0"/>
              <a:t>Никто же не считает себя порабощённым от того, что вынужден признать, что взошло солнце. В этом знании - свобода</a:t>
            </a:r>
            <a:r>
              <a:rPr lang="ru-RU" dirty="0">
                <a:solidFill>
                  <a:srgbClr val="EEEAD2"/>
                </a:solidFill>
              </a:rPr>
              <a:t>. Порабощает слепота, а не возможность видеть.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(Джон Пайпер “Особая слава”)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ADF63-69E0-BEF2-73E1-82BD0782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36999"/>
            <a:ext cx="11008426" cy="4799298"/>
          </a:xfrm>
        </p:spPr>
        <p:txBody>
          <a:bodyPr/>
          <a:lstStyle/>
          <a:p>
            <a:r>
              <a:rPr lang="ru-RU" i="1" dirty="0"/>
              <a:t>Насколько разумна наша вера сегодня? Прославляем ли мы Господа нашим разумом? Задумываемся ли мы о том, во что именно мы верим? Оцениваем ли мы то, что происходит с нами через призму нашей веры?</a:t>
            </a:r>
          </a:p>
          <a:p>
            <a:r>
              <a:rPr lang="ru-RU" b="1" dirty="0">
                <a:solidFill>
                  <a:srgbClr val="FFC000"/>
                </a:solidFill>
              </a:rPr>
              <a:t>Встреча с воскресшим Христом покоряет сердце</a:t>
            </a:r>
            <a:endParaRPr lang="en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53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3c5ecb92cc_0_48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Говорю тебе истину: когда ты был молод, ты сам подпоясывался и шел, куда хотел; но когда ты состаришься, то протянешь руки, и другой подпояшет тебя и поведет туда, куда ты не захочешь. Иисус сказал это, имея в виду, какой смертью Петр прославит Бога. Потом Он сказал ему: – Следуй за Мной! Петр обернулся и увидел </a:t>
            </a:r>
            <a:r>
              <a:rPr lang="ru-RU" b="1" dirty="0"/>
              <a:t>ученика, которого Иисус любил</a:t>
            </a:r>
            <a:r>
              <a:rPr lang="ru-RU" dirty="0">
                <a:solidFill>
                  <a:srgbClr val="EEEAD2"/>
                </a:solidFill>
              </a:rPr>
              <a:t>, тот тоже шел за ними. Это был тот самый ученик, который на ужине откинулся назад к Иисусу и спросил: «Господи, кто предаст Тебя?»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21:18-19)</a:t>
            </a:r>
            <a:endParaRPr dirty="0">
              <a:solidFill>
                <a:srgbClr val="EEEAD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3c5ecb92cc_0_53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Когда Петр его увидел, он спросил Иисуса: – Господи, а с ним как будет? Иисус ответил: – Если даже </a:t>
            </a:r>
            <a:r>
              <a:rPr lang="ru-RU" b="1" dirty="0"/>
              <a:t>Я захочу, чтобы он был жив, пока Я не приду , то что тебе до этого? Ты следуй за Мной</a:t>
            </a:r>
            <a:r>
              <a:rPr lang="ru-RU" dirty="0">
                <a:solidFill>
                  <a:srgbClr val="EEEAD2"/>
                </a:solidFill>
              </a:rPr>
              <a:t>. 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21:20-22)</a:t>
            </a: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 </a:t>
            </a: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Мы любим потому, что </a:t>
            </a:r>
            <a:r>
              <a:rPr lang="ru-RU" b="1" dirty="0"/>
              <a:t>Он первый нас полюбил</a:t>
            </a:r>
            <a:r>
              <a:rPr lang="ru-RU" dirty="0">
                <a:solidFill>
                  <a:srgbClr val="EEEAD2"/>
                </a:solidFill>
              </a:rPr>
              <a:t>. 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(1 Послание от Иоанна 4:19)</a:t>
            </a: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3c5ecb92cc_0_30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5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ГЛУБИНА ЛЮБВИ</a:t>
            </a:r>
            <a:endParaRPr dirty="0"/>
          </a:p>
        </p:txBody>
      </p:sp>
      <p:sp>
        <p:nvSpPr>
          <p:cNvPr id="115" name="Google Shape;115;g23c5ecb92cc_0_30"/>
          <p:cNvSpPr txBox="1">
            <a:spLocks noGrp="1"/>
          </p:cNvSpPr>
          <p:nvPr>
            <p:ph type="body" idx="1"/>
          </p:nvPr>
        </p:nvSpPr>
        <p:spPr>
          <a:xfrm>
            <a:off x="617517" y="2527530"/>
            <a:ext cx="110085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Глубина любви ко Христу проявляется в: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Послушании Его словам;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Созерцании Его дел.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Ученик, которого любит Иисус — это ученик, который идет за Ним и слушает Его. 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3c5ecb92cc_0_73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Истинное духовное переживание – это когда </a:t>
            </a:r>
            <a:r>
              <a:rPr lang="ru-RU" b="1" dirty="0"/>
              <a:t>мы любим Бога и наша любовь побуждает нас избрать Его, повиноваться Ему и быть верным Ему во всех ситуациях</a:t>
            </a:r>
            <a:r>
              <a:rPr lang="ru-RU" dirty="0">
                <a:solidFill>
                  <a:srgbClr val="EEEAD2"/>
                </a:solidFill>
              </a:rPr>
              <a:t>, являющихся для нас испытаниями. Дружба между людьми заключается главным образом во внутренней привязанности, но, когда привязанность проводит их через огонь и воду друг за друга, это уже наивысшее доказательство дружбы.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(Джонатан Эдвардс “Подлинное переживание”)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ADF63-69E0-BEF2-73E1-82BD0782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36999"/>
            <a:ext cx="11008426" cy="4799298"/>
          </a:xfrm>
        </p:spPr>
        <p:txBody>
          <a:bodyPr/>
          <a:lstStyle/>
          <a:p>
            <a:r>
              <a:rPr lang="ru-RU" i="1" dirty="0"/>
              <a:t>Насколько глубоко наше понимание Божьей любви? Что значит для нас любить Бога? Как практически любовь к Богу проявляется в нашей жизни?</a:t>
            </a:r>
          </a:p>
          <a:p>
            <a:r>
              <a:rPr lang="ru-RU" b="1" dirty="0">
                <a:solidFill>
                  <a:srgbClr val="FFC000"/>
                </a:solidFill>
              </a:rPr>
              <a:t>Встреча с воскресшим Христом покоряет сердце</a:t>
            </a:r>
            <a:endParaRPr lang="en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73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3c5ecb92cc_0_57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После этих слов среди братьев распространился слух, что этот ученик не умрет, но Иисус не сказал, что он не умрет; Он сказал лишь: «Если даже Я захочу, чтобы он был жив, пока Я не приду, то что тебе до этого?» </a:t>
            </a:r>
            <a:r>
              <a:rPr lang="ru-RU" b="1" dirty="0"/>
              <a:t>Он и есть тот ученик, который свидетельствует об этом и который это записал</a:t>
            </a:r>
            <a:r>
              <a:rPr lang="ru-RU" dirty="0">
                <a:solidFill>
                  <a:srgbClr val="EEEAD2"/>
                </a:solidFill>
              </a:rPr>
              <a:t>. И мы знаем, что это свидетельство истинно. </a:t>
            </a:r>
            <a:endParaRPr dirty="0">
              <a:solidFill>
                <a:srgbClr val="EEEAD2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Иоанна 21:22-24) </a:t>
            </a: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c5ecb92cc_0_62"/>
          <p:cNvSpPr txBox="1">
            <a:spLocks noGrp="1"/>
          </p:cNvSpPr>
          <p:nvPr>
            <p:ph type="body" idx="1"/>
          </p:nvPr>
        </p:nvSpPr>
        <p:spPr>
          <a:xfrm>
            <a:off x="617525" y="537875"/>
            <a:ext cx="11008500" cy="51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Сама Жизнь явилась, и мы видели Ее, о чем и свидетельствуем. Мы возвещаем вам о </a:t>
            </a:r>
            <a:r>
              <a:rPr lang="ru-RU" b="1" dirty="0"/>
              <a:t>вечной Жизни, Которая была с Отцом и Которая была явлена нам</a:t>
            </a:r>
            <a:r>
              <a:rPr lang="ru-RU" dirty="0">
                <a:solidFill>
                  <a:srgbClr val="EEEAD2"/>
                </a:solidFill>
              </a:rPr>
              <a:t>. Мы говорим вам о том, что сами видели и слышали, чтобы и вы тоже присоединились и имели общение с нами, а наше общение с Отцом и Его Сыном Иисусом Христом. Об этом мы и пишем для того, чтобы </a:t>
            </a:r>
            <a:r>
              <a:rPr lang="ru-RU" b="1" dirty="0"/>
              <a:t>радость наша была полной. </a:t>
            </a:r>
            <a:endParaRPr b="1" dirty="0"/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rgbClr val="EEEAD2"/>
                </a:solidFill>
              </a:rPr>
              <a:t>(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1-е Послание Иоанна 1:2-4</a:t>
            </a:r>
            <a:r>
              <a:rPr lang="ru-RU" dirty="0">
                <a:solidFill>
                  <a:srgbClr val="EEEAD2"/>
                </a:solidFill>
              </a:rPr>
              <a:t>)</a:t>
            </a:r>
            <a:endParaRPr dirty="0">
              <a:solidFill>
                <a:srgbClr val="EEEAD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3c5ecb92cc_0_42"/>
          <p:cNvSpPr txBox="1">
            <a:spLocks noGrp="1"/>
          </p:cNvSpPr>
          <p:nvPr>
            <p:ph type="title"/>
          </p:nvPr>
        </p:nvSpPr>
        <p:spPr>
          <a:xfrm>
            <a:off x="617525" y="365125"/>
            <a:ext cx="115035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ПОЛНОТА ЖИЗНИ</a:t>
            </a:r>
            <a:endParaRPr dirty="0"/>
          </a:p>
        </p:txBody>
      </p:sp>
      <p:sp>
        <p:nvSpPr>
          <p:cNvPr id="136" name="Google Shape;136;g23c5ecb92cc_0_42"/>
          <p:cNvSpPr txBox="1">
            <a:spLocks noGrp="1"/>
          </p:cNvSpPr>
          <p:nvPr>
            <p:ph type="body" idx="1"/>
          </p:nvPr>
        </p:nvSpPr>
        <p:spPr>
          <a:xfrm>
            <a:off x="617517" y="2527530"/>
            <a:ext cx="110085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Полнота жизнь явлена в непрерывном: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Общении с Богом;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/>
              <a:t>Общении с Его детьми.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Сама Жизнь явилась, чтобы мы имели общение с Богом и друг другом.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c5ecb92cc_0_0"/>
          <p:cNvSpPr txBox="1">
            <a:spLocks noGrp="1"/>
          </p:cNvSpPr>
          <p:nvPr>
            <p:ph type="title"/>
          </p:nvPr>
        </p:nvSpPr>
        <p:spPr>
          <a:xfrm>
            <a:off x="617517" y="365125"/>
            <a:ext cx="110085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D2B"/>
              </a:buClr>
              <a:buSzPts val="4800"/>
              <a:buFont typeface="Arial"/>
              <a:buNone/>
            </a:pPr>
            <a:r>
              <a:rPr lang="ru-RU" dirty="0"/>
              <a:t>ВСТРЕЧА С ВОСКРЕСШИМ ХРИСТОМ ПОКОРЯЕТ СЕРДЦЕ</a:t>
            </a:r>
            <a:endParaRPr dirty="0"/>
          </a:p>
        </p:txBody>
      </p:sp>
      <p:sp>
        <p:nvSpPr>
          <p:cNvPr id="77" name="Google Shape;77;g23c5ecb92cc_0_0"/>
          <p:cNvSpPr txBox="1">
            <a:spLocks noGrp="1"/>
          </p:cNvSpPr>
          <p:nvPr>
            <p:ph type="body" idx="1"/>
          </p:nvPr>
        </p:nvSpPr>
        <p:spPr>
          <a:xfrm>
            <a:off x="617517" y="2527530"/>
            <a:ext cx="110085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/>
              <a:t>Такое сердце: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chemeClr val="bg1"/>
                </a:solidFill>
              </a:rPr>
              <a:t>Осознаёт разумность веры; </a:t>
            </a:r>
            <a:endParaRPr dirty="0">
              <a:solidFill>
                <a:schemeClr val="bg1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chemeClr val="bg1"/>
                </a:solidFill>
              </a:rPr>
              <a:t>Ощущает глубину любви; </a:t>
            </a:r>
            <a:endParaRPr dirty="0">
              <a:solidFill>
                <a:schemeClr val="bg1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ru-RU" dirty="0">
                <a:solidFill>
                  <a:schemeClr val="bg1"/>
                </a:solidFill>
              </a:rPr>
              <a:t>Отображает полноту </a:t>
            </a:r>
            <a:r>
              <a:rPr lang="ru-RU" dirty="0"/>
              <a:t>жизни.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6543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EAB5-0BC0-98D2-8A54-0ECD039E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60335"/>
            <a:ext cx="11008426" cy="1227368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FA74-767C-3C00-3516-A3BDD1D04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787702"/>
            <a:ext cx="11008426" cy="379905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Не всем было легко поверить в то, что Иисус воскрес. Евангелист Иоанн делится с нами историей, ставшей воплощением сомнений, – встречей Фомы с воскресшим Иисусом. </a:t>
            </a:r>
          </a:p>
          <a:p>
            <a:r>
              <a:rPr lang="ru-RU" dirty="0">
                <a:solidFill>
                  <a:srgbClr val="EEEAD2"/>
                </a:solidFill>
              </a:rPr>
              <a:t>Всматриваясь в эту встречу, мы увидим, </a:t>
            </a:r>
            <a:r>
              <a:rPr lang="ru-RU" b="1" dirty="0"/>
              <a:t>как побороть сомнения</a:t>
            </a:r>
            <a:r>
              <a:rPr lang="ru-RU" dirty="0">
                <a:solidFill>
                  <a:srgbClr val="EEEAD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713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583D3-65DD-980D-78C6-4E46A859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03FD0-3EA9-9EC0-83F7-1C19EA928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452283"/>
            <a:ext cx="11008426" cy="3984014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dirty="0"/>
              <a:t>Задумайтесь о том, какие аргументы привели вас к осознанию того, что жизнь, смерть и воскресение Христа - это тот единственный фундамент, на котором стоит основывать свою жизнь. А затем вкратце запишите эту историю, чтобы вы могли с лёгкостью рассказать другим о том, что Бог сделал в вашей жизни. Помня при этом, что всего, что Господь сделал в нашей жизни, мы не сможем рассказать никогда.</a:t>
            </a:r>
          </a:p>
        </p:txBody>
      </p:sp>
    </p:spTree>
    <p:extLst>
      <p:ext uri="{BB962C8B-B14F-4D97-AF65-F5344CB8AC3E}">
        <p14:creationId xmlns:p14="http://schemas.microsoft.com/office/powerpoint/2010/main" val="2384181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1474</Words>
  <Application>Microsoft Macintosh PowerPoint</Application>
  <PresentationFormat>Widescreen</PresentationFormat>
  <Paragraphs>89</Paragraphs>
  <Slides>27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ЧТО МЫ РАССМОТРЕЛИ  В ПРОШЛЫЙ РАЗ</vt:lpstr>
      <vt:lpstr>ВСТРЕЧА С ВОСКРЕСШИМ ХРИСТОМ ПОКОРЯЕТ СЕРДЦЕ</vt:lpstr>
      <vt:lpstr>ИОАНН</vt:lpstr>
      <vt:lpstr>PowerPoint Presentation</vt:lpstr>
      <vt:lpstr>PowerPoint Presentation</vt:lpstr>
      <vt:lpstr>ЧТО УВИДЕЛИ УЧЕНИКИ</vt:lpstr>
      <vt:lpstr>PowerPoint Presentation</vt:lpstr>
      <vt:lpstr>РАЗУМНОСТЬ ВЕРЫ</vt:lpstr>
      <vt:lpstr>PowerPoint Presentation</vt:lpstr>
      <vt:lpstr>PowerPoint Presentation</vt:lpstr>
      <vt:lpstr>PowerPoint Presentation</vt:lpstr>
      <vt:lpstr>PowerPoint Presentation</vt:lpstr>
      <vt:lpstr>ГЛУБИНА ЛЮБВИ</vt:lpstr>
      <vt:lpstr>PowerPoint Presentation</vt:lpstr>
      <vt:lpstr>PowerPoint Presentation</vt:lpstr>
      <vt:lpstr>PowerPoint Presentation</vt:lpstr>
      <vt:lpstr>PowerPoint Presentation</vt:lpstr>
      <vt:lpstr>ПОЛНОТА ЖИЗНИ</vt:lpstr>
      <vt:lpstr>PowerPoint Presentation</vt:lpstr>
      <vt:lpstr>ВСТРЕЧА С ВОСКРЕСШИМ ХРИСТОМ ПОКОРЯЕТ СЕРДЦЕ</vt:lpstr>
      <vt:lpstr>В СЛЕДУЮЩИЙ РАЗ</vt:lpstr>
      <vt:lpstr>ПРИМЕНЕНИЕ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filippwhite@gmail.com</cp:lastModifiedBy>
  <cp:revision>11</cp:revision>
  <dcterms:created xsi:type="dcterms:W3CDTF">2020-09-24T09:54:03Z</dcterms:created>
  <dcterms:modified xsi:type="dcterms:W3CDTF">2023-05-14T06:30:20Z</dcterms:modified>
</cp:coreProperties>
</file>