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sldIdLst>
    <p:sldId id="1293" r:id="rId5"/>
    <p:sldId id="1802" r:id="rId6"/>
    <p:sldId id="1450" r:id="rId7"/>
    <p:sldId id="1813" r:id="rId8"/>
    <p:sldId id="1760" r:id="rId9"/>
    <p:sldId id="1793" r:id="rId10"/>
    <p:sldId id="1672" r:id="rId11"/>
    <p:sldId id="1801" r:id="rId12"/>
    <p:sldId id="1789" r:id="rId13"/>
    <p:sldId id="1596" r:id="rId14"/>
    <p:sldId id="1762" r:id="rId15"/>
    <p:sldId id="1796" r:id="rId16"/>
    <p:sldId id="1790" r:id="rId17"/>
    <p:sldId id="1809" r:id="rId18"/>
    <p:sldId id="1803" r:id="rId19"/>
    <p:sldId id="1791" r:id="rId20"/>
    <p:sldId id="1804" r:id="rId21"/>
    <p:sldId id="1798" r:id="rId22"/>
    <p:sldId id="1800" r:id="rId23"/>
    <p:sldId id="1805" r:id="rId24"/>
    <p:sldId id="1812" r:id="rId25"/>
    <p:sldId id="1799" r:id="rId26"/>
    <p:sldId id="1807" r:id="rId27"/>
    <p:sldId id="1808" r:id="rId28"/>
    <p:sldId id="1732" r:id="rId29"/>
    <p:sldId id="1794" r:id="rId30"/>
    <p:sldId id="1806" r:id="rId31"/>
    <p:sldId id="1814" r:id="rId32"/>
    <p:sldId id="1792" r:id="rId33"/>
    <p:sldId id="1759" r:id="rId34"/>
    <p:sldId id="1811" r:id="rId35"/>
    <p:sldId id="1592" r:id="rId36"/>
    <p:sldId id="181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285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38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63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642E-61E9-2E47-BBF4-2EAC8A438CA6}" type="datetimeFigureOut">
              <a:rPr lang="en-US" smtClean="0"/>
              <a:t>4/23/23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9AFA1-840E-DD4B-B1FA-D69935F23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5B203-8768-DF44-AF9B-4B462B1B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67A5-5109-724F-9ECC-B5593C141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94DE7-E7F5-C940-ADF4-BB44E483C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4A9C8-CC10-5646-9026-22B28A61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2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825625"/>
            <a:ext cx="11008426" cy="361067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  <a:lvl2pPr>
              <a:lnSpc>
                <a:spcPct val="100000"/>
              </a:lnSpc>
              <a:spcBef>
                <a:spcPts val="600"/>
              </a:spcBef>
              <a:defRPr/>
            </a:lvl2pPr>
            <a:lvl3pPr>
              <a:lnSpc>
                <a:spcPct val="100000"/>
              </a:lnSpc>
              <a:spcBef>
                <a:spcPts val="600"/>
              </a:spcBef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F5E5-F19E-274B-901A-9AD96DC6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1825625"/>
            <a:ext cx="5402283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3743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13A82-D890-0049-BAD7-46FBFB09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992E-BCF0-304B-A380-3C2A66CA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2AA46-2439-D143-9024-431E7668F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C8CB4-C8F4-D349-B820-5C37C9798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81325"/>
          </a:xfrm>
        </p:spPr>
        <p:txBody>
          <a:bodyPr anchor="ctr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CFCD0C-8290-634B-8A45-3C2510F91D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75AA8-FDD2-BC40-B475-728E26F2F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813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E227A-FBD9-0047-8983-705B5BC0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7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8EDA1-E510-2540-AFB4-A2B895F9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F7DE1-966C-0147-B4ED-4DB2978B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3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2AC3-94B0-1E4D-B43A-2482E503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E79D-FA7D-D242-A467-D3844D05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116882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F382F-18E0-DE45-9B12-7F1B6B269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166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BE66-E2D1-AD4C-983D-A547C6FA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7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9058-BDA9-4949-B84B-0B48EFE5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DF4D70-5E21-214D-98DE-04E43AFC9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0542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7DB49-80E0-8D4B-9870-040B03E91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540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F63F8-F8F8-5342-8F16-138C1F632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517" y="1825625"/>
            <a:ext cx="11008426" cy="3610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C37F4-54BB-304C-A898-5E813B12E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rgbClr val="FABD2B"/>
                </a:solidFill>
              </a:defRPr>
            </a:lvl1pPr>
          </a:lstStyle>
          <a:p>
            <a:fld id="{E6EE9879-9FD6-1642-8F63-E18B40E1F4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49" r:id="rId3"/>
    <p:sldLayoutId id="2147483650" r:id="rId4"/>
    <p:sldLayoutId id="2147483652" r:id="rId5"/>
    <p:sldLayoutId id="2147483653" r:id="rId6"/>
    <p:sldLayoutId id="2147483654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ABD2B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29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5AD5C-364C-A732-FE3C-BBE0E60F9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7547"/>
            <a:ext cx="11008426" cy="4778750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rgbClr val="EEEAD2"/>
                </a:solidFill>
              </a:rPr>
              <a:t>- Ты всё ещё стремишься купить себе билет в рай… Сколько раз я уже объяснял тебе, что всё устроено совсем иначе.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1" i="1" dirty="0"/>
              <a:t>- Чего же Он хочет от меня? </a:t>
            </a:r>
            <a:br>
              <a:rPr lang="ru-RU" b="1" i="1" dirty="0"/>
            </a:br>
            <a:r>
              <a:rPr lang="ru-RU" b="1" i="1" dirty="0"/>
              <a:t>- Лишь самого обыкновенного. Самопожертвования. Веры</a:t>
            </a:r>
            <a:r>
              <a:rPr lang="ru-RU" i="1" dirty="0"/>
              <a:t>.</a:t>
            </a:r>
            <a:br>
              <a:rPr lang="ru-RU" i="1" dirty="0"/>
            </a:br>
            <a:r>
              <a:rPr lang="ru-RU" i="1" dirty="0">
                <a:solidFill>
                  <a:srgbClr val="EEEAD2"/>
                </a:solidFill>
              </a:rPr>
              <a:t>- Да верю я, верю!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- Нет. Ты знаешь. И в этом вся разница. Ты видел.</a:t>
            </a:r>
            <a:r>
              <a:rPr lang="en-RU" i="1" dirty="0">
                <a:solidFill>
                  <a:srgbClr val="EEEAD2"/>
                </a:solidFill>
              </a:rPr>
              <a:t> </a:t>
            </a:r>
            <a:endParaRPr lang="ru-RU" i="1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(фильм «Константин»)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1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F70F-6F0B-E525-F6DE-8E4B22377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9757"/>
            <a:ext cx="11008426" cy="4776539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i="1" dirty="0"/>
              <a:t>Что помогает вам проверять свою веру?</a:t>
            </a:r>
            <a:r>
              <a:rPr lang="en-RU" i="1" dirty="0"/>
              <a:t>  </a:t>
            </a:r>
            <a:r>
              <a:rPr lang="x-none" i="1"/>
              <a:t>  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Запишите сейчас ответ в свои бюллетени.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06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51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/>
              <a:t>20:10</a:t>
            </a:r>
            <a:r>
              <a:rPr lang="ru-RU" dirty="0"/>
              <a:t> Ученики возвратились домой. </a:t>
            </a:r>
            <a:r>
              <a:rPr lang="ru-RU" baseline="30000" dirty="0"/>
              <a:t>11</a:t>
            </a:r>
            <a:r>
              <a:rPr lang="ru-RU" dirty="0"/>
              <a:t> Мария же стояла у могилы и плакала. Плача, она заглянула в гробницу </a:t>
            </a:r>
            <a:r>
              <a:rPr lang="ru-RU" baseline="30000" dirty="0"/>
              <a:t>12</a:t>
            </a:r>
            <a:r>
              <a:rPr lang="ru-RU" dirty="0"/>
              <a:t> и увидела двух ангелов в белом. Они сидели там, где раньше лежало тело Иисуса, один в изголовье и один в ногах.</a:t>
            </a:r>
            <a:r>
              <a:rPr lang="en-US" dirty="0"/>
              <a:t> </a:t>
            </a:r>
            <a:r>
              <a:rPr lang="ru-RU" baseline="30000" dirty="0"/>
              <a:t>13</a:t>
            </a:r>
            <a:r>
              <a:rPr lang="ru-RU" dirty="0"/>
              <a:t> Ангелы спросили Марию: «Женщина, почему ты плачешь?» «Унесли моего Господа», – ответила Мария, – «и я не знаю, куда Его положили». </a:t>
            </a:r>
            <a:r>
              <a:rPr lang="ru-RU" baseline="30000" dirty="0"/>
              <a:t>14</a:t>
            </a:r>
            <a:r>
              <a:rPr lang="ru-RU" dirty="0"/>
              <a:t> Сказав это, она обернулась и увидела, что там стоит Иисус, хотя она не узнала Его.</a:t>
            </a:r>
          </a:p>
          <a:p>
            <a:pPr marL="0" indent="0" algn="r">
              <a:buNone/>
            </a:pPr>
            <a:r>
              <a:rPr lang="ru-RU" dirty="0"/>
              <a:t>(Евангелие от Иоанна 20:10-14)</a:t>
            </a:r>
          </a:p>
        </p:txBody>
      </p:sp>
    </p:spTree>
    <p:extLst>
      <p:ext uri="{BB962C8B-B14F-4D97-AF65-F5344CB8AC3E}">
        <p14:creationId xmlns:p14="http://schemas.microsoft.com/office/powerpoint/2010/main" val="3706906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/>
              <a:t>20:15</a:t>
            </a:r>
            <a:r>
              <a:rPr lang="ru-RU" dirty="0"/>
              <a:t> «Женщина», – сказал Иисус, – «почему ты плачешь? Кого ты ищешь?» Она подумала, что это садовник, и сказала: «Господин, если это Ты унес Его, то скажи, куда Ты Его положил, и я пойду и возьму Его». </a:t>
            </a:r>
            <a:r>
              <a:rPr lang="ru-RU" baseline="30000" dirty="0"/>
              <a:t>16</a:t>
            </a:r>
            <a:r>
              <a:rPr lang="ru-RU" dirty="0"/>
              <a:t> «Мария», – сказал ей Иисус. Она повернулась к Нему и воскликнула на еврейском языке: «</a:t>
            </a:r>
            <a:r>
              <a:rPr lang="ru-RU" dirty="0" err="1"/>
              <a:t>Раббуни</a:t>
            </a:r>
            <a:r>
              <a:rPr lang="ru-RU" dirty="0"/>
              <a:t> (что значит «Учитель мой»)!» </a:t>
            </a:r>
            <a:r>
              <a:rPr lang="ru-RU" baseline="30000" dirty="0"/>
              <a:t>17</a:t>
            </a:r>
            <a:r>
              <a:rPr lang="ru-RU" dirty="0"/>
              <a:t> Иисус сказал: «Не удерживай Меня, потому что Я еще не поднимался к Отцу. Пойди лучше к Моим братьям и скажи им: Я поднимаюсь к Моему Отцу и к вашему Отцу, к Моему Богу и к вашему Богу».</a:t>
            </a:r>
          </a:p>
          <a:p>
            <a:pPr marL="0" indent="0" algn="r">
              <a:buNone/>
            </a:pPr>
            <a:r>
              <a:rPr lang="ru-RU" dirty="0"/>
              <a:t>(Евангелие от Иоанна 20:15-17)</a:t>
            </a:r>
          </a:p>
        </p:txBody>
      </p:sp>
    </p:spTree>
    <p:extLst>
      <p:ext uri="{BB962C8B-B14F-4D97-AF65-F5344CB8AC3E}">
        <p14:creationId xmlns:p14="http://schemas.microsoft.com/office/powerpoint/2010/main" val="2357478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13F67-5F25-E357-0FA9-29CA295CCE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575353"/>
            <a:ext cx="5402283" cy="491104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Мы рассмотрим семь встреч с воскресшим Христом. Это встречи:</a:t>
            </a:r>
          </a:p>
          <a:p>
            <a:r>
              <a:rPr lang="ru-RU" dirty="0"/>
              <a:t>Марии Магдалины;</a:t>
            </a:r>
          </a:p>
          <a:p>
            <a:r>
              <a:rPr lang="ru-RU" dirty="0"/>
              <a:t>Двоих по пути в Эммаус;</a:t>
            </a:r>
          </a:p>
          <a:p>
            <a:r>
              <a:rPr lang="ru-RU" dirty="0"/>
              <a:t>Учеников;</a:t>
            </a:r>
          </a:p>
          <a:p>
            <a:r>
              <a:rPr lang="ru-RU" dirty="0"/>
              <a:t>Иоанна;</a:t>
            </a:r>
          </a:p>
          <a:p>
            <a:r>
              <a:rPr lang="ru-RU" dirty="0"/>
              <a:t>Фомы;</a:t>
            </a:r>
          </a:p>
          <a:p>
            <a:r>
              <a:rPr lang="ru-RU" dirty="0"/>
              <a:t>Петра;</a:t>
            </a:r>
          </a:p>
          <a:p>
            <a:r>
              <a:rPr lang="ru-RU" dirty="0"/>
              <a:t>Павла.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D0058-EBC5-FE93-D4C5-FE9D8A418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8911" y="290972"/>
            <a:ext cx="5453743" cy="5003515"/>
          </a:xfrm>
        </p:spPr>
        <p:txBody>
          <a:bodyPr anchor="ctr"/>
          <a:lstStyle/>
          <a:p>
            <a:pPr marL="0" indent="0">
              <a:buNone/>
            </a:pPr>
            <a:r>
              <a:rPr lang="ru-RU" b="1" dirty="0"/>
              <a:t>Встречи с воскресшим Иисусом учат нас:</a:t>
            </a:r>
          </a:p>
          <a:p>
            <a:r>
              <a:rPr lang="ru-RU" dirty="0"/>
              <a:t>Пониманию </a:t>
            </a:r>
            <a:r>
              <a:rPr lang="ru-RU" b="1" u="sng" dirty="0">
                <a:solidFill>
                  <a:srgbClr val="FABD2B"/>
                </a:solidFill>
              </a:rPr>
              <a:t>веры</a:t>
            </a:r>
            <a:r>
              <a:rPr lang="ru-RU" dirty="0"/>
              <a:t>;</a:t>
            </a:r>
          </a:p>
          <a:p>
            <a:r>
              <a:rPr lang="ru-RU" dirty="0"/>
              <a:t>Познанию </a:t>
            </a:r>
            <a:r>
              <a:rPr lang="ru-RU" b="1" u="sng" dirty="0">
                <a:solidFill>
                  <a:srgbClr val="FABD2B"/>
                </a:solidFill>
              </a:rPr>
              <a:t>Писания</a:t>
            </a:r>
            <a:r>
              <a:rPr lang="ru-RU" dirty="0"/>
              <a:t>;</a:t>
            </a:r>
          </a:p>
          <a:p>
            <a:r>
              <a:rPr lang="ru-RU" dirty="0"/>
              <a:t>Принятию </a:t>
            </a:r>
            <a:r>
              <a:rPr lang="ru-RU" b="1" u="sng" dirty="0">
                <a:solidFill>
                  <a:srgbClr val="FABD2B"/>
                </a:solidFill>
              </a:rPr>
              <a:t>призвания</a:t>
            </a:r>
            <a:r>
              <a:rPr lang="ru-RU" dirty="0"/>
              <a:t>;</a:t>
            </a:r>
          </a:p>
          <a:p>
            <a:r>
              <a:rPr lang="ru-RU" dirty="0"/>
              <a:t>Покорению </a:t>
            </a:r>
            <a:r>
              <a:rPr lang="ru-RU" b="1" u="sng" dirty="0">
                <a:solidFill>
                  <a:srgbClr val="FABD2B"/>
                </a:solidFill>
              </a:rPr>
              <a:t>сердца</a:t>
            </a:r>
            <a:r>
              <a:rPr lang="ru-RU" dirty="0"/>
              <a:t>;</a:t>
            </a:r>
          </a:p>
          <a:p>
            <a:r>
              <a:rPr lang="ru-RU" dirty="0"/>
              <a:t>Преодолению </a:t>
            </a:r>
            <a:r>
              <a:rPr lang="ru-RU" b="1" u="sng" dirty="0">
                <a:solidFill>
                  <a:srgbClr val="FABD2B"/>
                </a:solidFill>
              </a:rPr>
              <a:t>сомнений</a:t>
            </a:r>
            <a:r>
              <a:rPr lang="ru-RU" dirty="0"/>
              <a:t>;</a:t>
            </a:r>
          </a:p>
          <a:p>
            <a:r>
              <a:rPr lang="ru-RU" dirty="0"/>
              <a:t>Принятию </a:t>
            </a:r>
            <a:r>
              <a:rPr lang="ru-RU" b="1" u="sng" dirty="0">
                <a:solidFill>
                  <a:srgbClr val="FABD2B"/>
                </a:solidFill>
              </a:rPr>
              <a:t>прощения</a:t>
            </a:r>
            <a:r>
              <a:rPr lang="ru-RU" dirty="0"/>
              <a:t>;</a:t>
            </a:r>
          </a:p>
          <a:p>
            <a:r>
              <a:rPr lang="ru-RU" dirty="0"/>
              <a:t>Преображению </a:t>
            </a:r>
            <a:r>
              <a:rPr lang="ru-RU" b="1" u="sng" dirty="0">
                <a:solidFill>
                  <a:srgbClr val="FABD2B"/>
                </a:solidFill>
              </a:rPr>
              <a:t>жизни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87364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B8E39-3462-3542-07F7-C87E1AF8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17839"/>
            <a:ext cx="11008426" cy="4818458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8:1</a:t>
            </a:r>
            <a:r>
              <a:rPr lang="ru-RU" dirty="0">
                <a:solidFill>
                  <a:srgbClr val="EEEAD2"/>
                </a:solidFill>
              </a:rPr>
              <a:t> …Иисус ходил из города в город и из селения в селение, провозглашая Радостную Весть о Божьем Царстве. Его сопровождали двенадцать, </a:t>
            </a:r>
            <a:r>
              <a:rPr lang="ru-RU" baseline="30000" dirty="0">
                <a:solidFill>
                  <a:srgbClr val="EEEAD2"/>
                </a:solidFill>
              </a:rPr>
              <a:t>2</a:t>
            </a:r>
            <a:r>
              <a:rPr lang="ru-RU" dirty="0">
                <a:solidFill>
                  <a:srgbClr val="EEEAD2"/>
                </a:solidFill>
              </a:rPr>
              <a:t> а также несколько женщин, которые были исцелены от злых духов и болезней: </a:t>
            </a:r>
            <a:r>
              <a:rPr lang="ru-RU" b="1" dirty="0"/>
              <a:t>Мария, прозванная Магдалиной, из которой вышли семь демонов</a:t>
            </a:r>
            <a:r>
              <a:rPr lang="ru-RU" dirty="0"/>
              <a:t>, </a:t>
            </a:r>
            <a:r>
              <a:rPr lang="ru-RU" baseline="30000" dirty="0">
                <a:solidFill>
                  <a:srgbClr val="EEEAD2"/>
                </a:solidFill>
              </a:rPr>
              <a:t>3</a:t>
            </a:r>
            <a:r>
              <a:rPr lang="ru-RU" dirty="0">
                <a:solidFill>
                  <a:srgbClr val="EEEAD2"/>
                </a:solidFill>
              </a:rPr>
              <a:t> Иоанна, жена </a:t>
            </a:r>
            <a:r>
              <a:rPr lang="ru-RU" dirty="0" err="1">
                <a:solidFill>
                  <a:srgbClr val="EEEAD2"/>
                </a:solidFill>
              </a:rPr>
              <a:t>Хузы</a:t>
            </a:r>
            <a:r>
              <a:rPr lang="ru-RU" dirty="0">
                <a:solidFill>
                  <a:srgbClr val="EEEAD2"/>
                </a:solidFill>
              </a:rPr>
              <a:t>, управляющего домом Ирода, Сусанна и многие другие. </a:t>
            </a:r>
            <a:r>
              <a:rPr lang="ru-RU" b="1" dirty="0"/>
              <a:t>Эти женщины помогали Иисусу и Его ученикам из своих средств</a:t>
            </a:r>
            <a:r>
              <a:rPr lang="ru-RU" dirty="0"/>
              <a:t>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Луки 8:1-3)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49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5303A-6271-4CAB-3C00-C4080B74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227369"/>
          </a:xfrm>
        </p:spPr>
        <p:txBody>
          <a:bodyPr/>
          <a:lstStyle/>
          <a:p>
            <a:r>
              <a:rPr lang="ru-RU" dirty="0"/>
              <a:t>МАРИЯ МАГДАЛИНА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0F593-95F5-FF65-D3C1-262C9159D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690689"/>
            <a:ext cx="11008426" cy="3745608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Мария была родом из Магдалы, одного из самых важных городов на западном берегу Генисаретского озера. Это был «курортный город», известный своими «свободными нравами». Именно из-за этого со времён ранней церкви считалось, что Мария была в прошлом проституткой. </a:t>
            </a:r>
          </a:p>
          <a:p>
            <a:r>
              <a:rPr lang="ru-RU" dirty="0">
                <a:solidFill>
                  <a:srgbClr val="EEEAD2"/>
                </a:solidFill>
              </a:rPr>
              <a:t>Мария была эмоционально измученным человеком.</a:t>
            </a:r>
          </a:p>
          <a:p>
            <a:r>
              <a:rPr lang="ru-RU" dirty="0">
                <a:solidFill>
                  <a:srgbClr val="EEEAD2"/>
                </a:solidFill>
              </a:rPr>
              <a:t>Мария была физически измученным человеком.</a:t>
            </a:r>
          </a:p>
          <a:p>
            <a:r>
              <a:rPr lang="ru-RU" b="1" dirty="0"/>
              <a:t>Мария была первой, кому явился воскресший Иисус</a:t>
            </a:r>
            <a:r>
              <a:rPr lang="ru-RU" dirty="0"/>
              <a:t>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22285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EAB5-0BC0-98D2-8A54-0ECD039E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29511"/>
            <a:ext cx="11008426" cy="1247917"/>
          </a:xfrm>
        </p:spPr>
        <p:txBody>
          <a:bodyPr/>
          <a:lstStyle/>
          <a:p>
            <a:r>
              <a:rPr lang="ru-RU" dirty="0"/>
              <a:t>ХРОНОЛОГИЯ ВСТРЕЧИ МАРИИ МАГДАЛИНЫ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FA74-767C-3C00-3516-A3BDD1D04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777428"/>
            <a:ext cx="11008426" cy="3809333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Скорее всего, Мария была первой у пустой могилы Христа. Увидев, что тела Иисуса нет, она сразу побежала к ученикам. </a:t>
            </a:r>
          </a:p>
          <a:p>
            <a:r>
              <a:rPr lang="ru-RU" dirty="0">
                <a:solidFill>
                  <a:srgbClr val="EEEAD2"/>
                </a:solidFill>
              </a:rPr>
              <a:t>Ангелы сказали остальным женщинам, что Иисус воскрес, когда Мария уже ушла от могилы. Вот почему она всё ещё не понимает, что произошло, когда она столкнулась с Воскресшим Иисусом. Так </a:t>
            </a:r>
            <a:r>
              <a:rPr lang="ru-RU" b="1" dirty="0"/>
              <a:t>Мария становится первой из последователей Иисуса, кто своими глазами видит Воскресшего Господа</a:t>
            </a:r>
            <a:r>
              <a:rPr lang="ru-RU" dirty="0">
                <a:solidFill>
                  <a:srgbClr val="EEEAD2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691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747A-724B-739F-8559-F82770CA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2162318"/>
          </a:xfrm>
        </p:spPr>
        <p:txBody>
          <a:bodyPr/>
          <a:lstStyle/>
          <a:p>
            <a:r>
              <a:rPr lang="ru-RU" dirty="0"/>
              <a:t>ВСТРЕЧА С ВОСКРЕСШИМ ИИСУСОМ ПРОЯСНЯЕТ ВЕРУ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D0DFE-266A-F1F6-1FE6-D8DC2D7F3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671280"/>
            <a:ext cx="11008426" cy="2765015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/>
              <a:t>В этом понимании открывается:</a:t>
            </a:r>
          </a:p>
          <a:p>
            <a:r>
              <a:rPr lang="ru-RU" dirty="0"/>
              <a:t>Ненадёжность </a:t>
            </a:r>
            <a:r>
              <a:rPr lang="ru-RU" b="1" u="sng" dirty="0">
                <a:solidFill>
                  <a:srgbClr val="FABD2B"/>
                </a:solidFill>
              </a:rPr>
              <a:t>нашей души</a:t>
            </a:r>
            <a:r>
              <a:rPr lang="ru-RU" dirty="0"/>
              <a:t>;</a:t>
            </a:r>
          </a:p>
          <a:p>
            <a:r>
              <a:rPr lang="ru-RU" dirty="0"/>
              <a:t>Неотразимость </a:t>
            </a:r>
            <a:r>
              <a:rPr lang="ru-RU" b="1" u="sng" dirty="0">
                <a:solidFill>
                  <a:srgbClr val="FABD2B"/>
                </a:solidFill>
              </a:rPr>
              <a:t>благодати</a:t>
            </a:r>
            <a:r>
              <a:rPr lang="ru-RU" dirty="0"/>
              <a:t>;</a:t>
            </a:r>
          </a:p>
          <a:p>
            <a:r>
              <a:rPr lang="ru-RU" dirty="0"/>
              <a:t>Невообразимость </a:t>
            </a:r>
            <a:r>
              <a:rPr lang="ru-RU" b="1" u="sng" dirty="0">
                <a:solidFill>
                  <a:srgbClr val="FABD2B"/>
                </a:solidFill>
              </a:rPr>
              <a:t>близости</a:t>
            </a:r>
            <a:r>
              <a:rPr lang="ru-RU" dirty="0"/>
              <a:t> с Богом;</a:t>
            </a:r>
          </a:p>
          <a:p>
            <a:r>
              <a:rPr lang="ru-RU" dirty="0"/>
              <a:t>Неудержимость </a:t>
            </a:r>
            <a:r>
              <a:rPr lang="ru-RU" b="1" u="sng" dirty="0">
                <a:solidFill>
                  <a:srgbClr val="FABD2B"/>
                </a:solidFill>
              </a:rPr>
              <a:t>призыва</a:t>
            </a:r>
            <a:r>
              <a:rPr lang="ru-RU" dirty="0"/>
              <a:t> Бога.</a:t>
            </a:r>
          </a:p>
        </p:txBody>
      </p:sp>
    </p:spTree>
    <p:extLst>
      <p:ext uri="{BB962C8B-B14F-4D97-AF65-F5344CB8AC3E}">
        <p14:creationId xmlns:p14="http://schemas.microsoft.com/office/powerpoint/2010/main" val="151414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20:10</a:t>
            </a:r>
            <a:r>
              <a:rPr lang="ru-RU" dirty="0">
                <a:solidFill>
                  <a:srgbClr val="EEEAD2"/>
                </a:solidFill>
              </a:rPr>
              <a:t> Ученики возвратились домой. </a:t>
            </a:r>
            <a:r>
              <a:rPr lang="ru-RU" baseline="30000" dirty="0">
                <a:solidFill>
                  <a:srgbClr val="EEEAD2"/>
                </a:solidFill>
              </a:rPr>
              <a:t>11</a:t>
            </a:r>
            <a:r>
              <a:rPr lang="ru-RU" dirty="0">
                <a:solidFill>
                  <a:srgbClr val="EEEAD2"/>
                </a:solidFill>
              </a:rPr>
              <a:t> Мария же стояла у могилы и плакала. Плача, она заглянула в гробницу </a:t>
            </a:r>
            <a:r>
              <a:rPr lang="ru-RU" baseline="30000" dirty="0">
                <a:solidFill>
                  <a:srgbClr val="EEEAD2"/>
                </a:solidFill>
              </a:rPr>
              <a:t>12</a:t>
            </a:r>
            <a:r>
              <a:rPr lang="ru-RU" dirty="0">
                <a:solidFill>
                  <a:srgbClr val="EEEAD2"/>
                </a:solidFill>
              </a:rPr>
              <a:t> и увидела двух ангелов в белом. Они сидели там, где раньше лежало тело Иисуса, один в изголовье и один в ногах.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baseline="30000" dirty="0">
                <a:solidFill>
                  <a:srgbClr val="EEEAD2"/>
                </a:solidFill>
              </a:rPr>
              <a:t>13</a:t>
            </a:r>
            <a:r>
              <a:rPr lang="ru-RU" dirty="0">
                <a:solidFill>
                  <a:srgbClr val="EEEAD2"/>
                </a:solidFill>
              </a:rPr>
              <a:t> Ангелы спросили Марию: «Женщина, почему ты плачешь?» «Унесли моего Господа», – ответила Мария, – «и я не знаю, куда Его положили». </a:t>
            </a:r>
            <a:r>
              <a:rPr lang="ru-RU" baseline="30000" dirty="0">
                <a:solidFill>
                  <a:srgbClr val="EEEAD2"/>
                </a:solidFill>
              </a:rPr>
              <a:t>14</a:t>
            </a:r>
            <a:r>
              <a:rPr lang="ru-RU" dirty="0">
                <a:solidFill>
                  <a:srgbClr val="EEEAD2"/>
                </a:solidFill>
              </a:rPr>
              <a:t> Сказав это, </a:t>
            </a:r>
            <a:r>
              <a:rPr lang="ru-RU" b="1" dirty="0"/>
              <a:t>она обернулась и увидела, что там стоит Иисус, хотя она не узнала Его</a:t>
            </a:r>
            <a:r>
              <a:rPr lang="ru-RU" dirty="0"/>
              <a:t>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20:10-14)</a:t>
            </a:r>
          </a:p>
        </p:txBody>
      </p:sp>
    </p:spTree>
    <p:extLst>
      <p:ext uri="{BB962C8B-B14F-4D97-AF65-F5344CB8AC3E}">
        <p14:creationId xmlns:p14="http://schemas.microsoft.com/office/powerpoint/2010/main" val="4081262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F705-7A97-78AA-8892-DCD50E1F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НЕНАДЁЖНОСТЬ ДУШИ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4830D-470A-886E-94B2-ECF3145B4F0E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ru-RU" dirty="0"/>
              <a:t>Мы привыкли полагаться на свой разум, на свои чувства или инстинкты. Хотя весь наш жизненный опыт учит нас уповать на Бога, а не на себя. Мы, как и Мария, можем:</a:t>
            </a:r>
          </a:p>
          <a:p>
            <a:r>
              <a:rPr lang="ru-RU" dirty="0"/>
              <a:t>Слушать, но </a:t>
            </a:r>
            <a:r>
              <a:rPr lang="ru-RU" b="1" u="sng" dirty="0">
                <a:solidFill>
                  <a:srgbClr val="FABD2B"/>
                </a:solidFill>
              </a:rPr>
              <a:t>не слышать</a:t>
            </a:r>
            <a:r>
              <a:rPr lang="ru-RU" dirty="0"/>
              <a:t> Бога;</a:t>
            </a:r>
          </a:p>
          <a:p>
            <a:r>
              <a:rPr lang="ru-RU" dirty="0"/>
              <a:t>Смотреть, но </a:t>
            </a:r>
            <a:r>
              <a:rPr lang="ru-RU" b="1" u="sng" dirty="0">
                <a:solidFill>
                  <a:srgbClr val="FABD2B"/>
                </a:solidFill>
              </a:rPr>
              <a:t>не видеть</a:t>
            </a:r>
            <a:r>
              <a:rPr lang="ru-RU" dirty="0"/>
              <a:t> Бога;</a:t>
            </a:r>
          </a:p>
          <a:p>
            <a:pPr marL="0" indent="0">
              <a:buNone/>
            </a:pPr>
            <a:r>
              <a:rPr lang="ru-RU" dirty="0"/>
              <a:t>Мы приходим к Богу потому, что Он пробуждает наши сердца, а не потому, что мы принимаем решение довериться Ему.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954830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9D17-5453-DA29-296F-B911A1EE9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21323"/>
            <a:ext cx="11008426" cy="4814973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</a:t>
            </a:r>
            <a:r>
              <a:rPr lang="en-US" baseline="30000" dirty="0">
                <a:solidFill>
                  <a:srgbClr val="EEEAD2"/>
                </a:solidFill>
              </a:rPr>
              <a:t>:</a:t>
            </a:r>
            <a:r>
              <a:rPr lang="ru-RU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Но Бог, богатый милостью, проявил такую огромную любовь к нам,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что нас, </a:t>
            </a:r>
            <a:r>
              <a:rPr lang="ru-RU" b="1" dirty="0"/>
              <a:t>хотя мы и были мертвыми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из-за наших преступлений, </a:t>
            </a:r>
            <a:r>
              <a:rPr lang="ru-RU" b="1" dirty="0"/>
              <a:t>оживил вместе со Христом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>
                <a:solidFill>
                  <a:srgbClr val="EEEAD2"/>
                </a:solidFill>
              </a:rPr>
              <a:t>Вы спасены по благодати. </a:t>
            </a: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</a:t>
            </a:r>
            <a:r>
              <a:rPr lang="ru-RU" dirty="0" err="1">
                <a:solidFill>
                  <a:srgbClr val="EEEAD2"/>
                </a:solidFill>
              </a:rPr>
              <a:t>Ефесянам</a:t>
            </a:r>
            <a:r>
              <a:rPr lang="ru-RU" dirty="0">
                <a:solidFill>
                  <a:srgbClr val="EEEAD2"/>
                </a:solidFill>
              </a:rPr>
              <a:t> 2:4-5)</a:t>
            </a:r>
          </a:p>
          <a:p>
            <a:r>
              <a:rPr lang="ru-RU" i="1" dirty="0"/>
              <a:t>Отдаём ли мы себе отчёт сегодня в том, насколько обманчивыми могут быть наши сердца? Помним ли мы, что наши мечты могут завести нас в тупик? Доверяемся ли мы своим чувствам или полагаемся на Бога?</a:t>
            </a:r>
          </a:p>
          <a:p>
            <a:r>
              <a:rPr lang="ru-RU" b="1" dirty="0"/>
              <a:t>Встреча с воскресшим Иисусом проясняет нашу веру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976796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20:15</a:t>
            </a:r>
            <a:r>
              <a:rPr lang="ru-RU" dirty="0">
                <a:solidFill>
                  <a:srgbClr val="EEEAD2"/>
                </a:solidFill>
              </a:rPr>
              <a:t> «Женщина», – сказал Иисус, – «почему ты плачешь? Кого ты ищешь?» Она подумала, что это садовник, и сказала: «Господин, если это Ты унес Его, то скажи, куда Ты Его положил, и я пойду и возьму Его». </a:t>
            </a:r>
            <a:r>
              <a:rPr lang="ru-RU" baseline="30000" dirty="0">
                <a:solidFill>
                  <a:srgbClr val="EEEAD2"/>
                </a:solidFill>
              </a:rPr>
              <a:t>16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ru-RU" dirty="0"/>
              <a:t>«</a:t>
            </a:r>
            <a:r>
              <a:rPr lang="ru-RU" b="1" dirty="0"/>
              <a:t>Мария</a:t>
            </a:r>
            <a:r>
              <a:rPr lang="ru-RU" dirty="0"/>
              <a:t>», </a:t>
            </a:r>
            <a:r>
              <a:rPr lang="ru-RU" dirty="0">
                <a:solidFill>
                  <a:srgbClr val="EEEAD2"/>
                </a:solidFill>
              </a:rPr>
              <a:t>– сказал ей Иисус...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20:15-16)</a:t>
            </a:r>
          </a:p>
          <a:p>
            <a:r>
              <a:rPr lang="ru-RU" dirty="0">
                <a:solidFill>
                  <a:srgbClr val="EEEAD2"/>
                </a:solidFill>
              </a:rPr>
              <a:t>Всё, что делает Христос, наполнено глубоким смыслом. Он не случайно является первым именно Марии.</a:t>
            </a:r>
            <a:r>
              <a:rPr lang="ru-RU" dirty="0"/>
              <a:t> </a:t>
            </a:r>
            <a:r>
              <a:rPr lang="ru-RU" b="1" dirty="0"/>
              <a:t>Он демонстрирует тем самым Свою благодать всем нам.</a:t>
            </a:r>
          </a:p>
        </p:txBody>
      </p:sp>
    </p:spTree>
    <p:extLst>
      <p:ext uri="{BB962C8B-B14F-4D97-AF65-F5344CB8AC3E}">
        <p14:creationId xmlns:p14="http://schemas.microsoft.com/office/powerpoint/2010/main" val="3671813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2470-8809-A83C-2F1E-6BBF8426A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НЕОТРАЗИМОСТЬ БЛАГОДАТИ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A35B8-8948-67A4-A2B9-9B4A627B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51398"/>
            <a:ext cx="11008426" cy="388489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На протяжении Евангелий мы видим, как раз за разом Иисус отказывается выстраивать правильные связи с нужными людьми. Вместо этого Он уделяет внимание: 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Детям</a:t>
            </a:r>
            <a:r>
              <a:rPr lang="ru-RU" dirty="0"/>
              <a:t>;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Душевнобольным</a:t>
            </a:r>
            <a:r>
              <a:rPr lang="ru-RU" dirty="0"/>
              <a:t>;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Доходягам</a:t>
            </a:r>
            <a:r>
              <a:rPr lang="ru-RU" dirty="0"/>
              <a:t>;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Девушкам лёгкого поведения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Он являет </a:t>
            </a:r>
            <a:r>
              <a:rPr lang="ru-RU" b="1" dirty="0"/>
              <a:t>благодать, </a:t>
            </a:r>
            <a:r>
              <a:rPr lang="ru-RU" dirty="0">
                <a:solidFill>
                  <a:srgbClr val="EEEAD2"/>
                </a:solidFill>
              </a:rPr>
              <a:t>ведь эти люди </a:t>
            </a:r>
            <a:r>
              <a:rPr lang="ru-RU" b="1" dirty="0"/>
              <a:t>ничего не могут </a:t>
            </a:r>
            <a:r>
              <a:rPr lang="ru-RU" dirty="0">
                <a:solidFill>
                  <a:srgbClr val="EEEAD2"/>
                </a:solidFill>
              </a:rPr>
              <a:t>Ему дать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58463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7720D-08AE-9D9E-9B21-9B7BF7EA0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23983"/>
            <a:ext cx="11008426" cy="4912314"/>
          </a:xfrm>
        </p:spPr>
        <p:txBody>
          <a:bodyPr/>
          <a:lstStyle/>
          <a:p>
            <a:r>
              <a:rPr lang="ru-RU" dirty="0"/>
              <a:t>Представьте себе на мгновение, что вы должны кому-то 347 миллиардов рублей. В тоже самое время есть кто-то, кто должен этому же человеку 564 триллиона рублей. Разница между долгом огромная и несущественная одновременно.</a:t>
            </a:r>
          </a:p>
          <a:p>
            <a:r>
              <a:rPr lang="ru-RU" i="1" dirty="0"/>
              <a:t>Живём ли мы по благодати сегодня? Понимаем ли мы, что мы не в силах что либо дать нашему Господу? Отдаём ли себе отчёт, что между нами и Марией нет разницы? Знаем ли мы, что мы настолько же далеки от Господа, как самый последний грешник или самый достойный «праведник»?</a:t>
            </a:r>
          </a:p>
          <a:p>
            <a:r>
              <a:rPr lang="ru-RU" b="1" dirty="0"/>
              <a:t>Встреча с воскресшим Христом проясняет нашу веру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49084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24:</a:t>
            </a:r>
            <a:r>
              <a:rPr lang="ru-RU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Стоя в недоумении, они увидели, что рядом с ними вдруг появились два человека</a:t>
            </a:r>
            <a:r>
              <a:rPr lang="en-GB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в сияющих одеждах.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b="1" dirty="0"/>
              <a:t>В испуге женщины опустили свои лица к земле</a:t>
            </a:r>
            <a:r>
              <a:rPr lang="en-US" b="1" dirty="0">
                <a:solidFill>
                  <a:srgbClr val="EEEAD2"/>
                </a:solidFill>
              </a:rPr>
              <a:t>…</a:t>
            </a:r>
            <a:endParaRPr lang="ru-RU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Луки 24:4-5)</a:t>
            </a:r>
          </a:p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20:15</a:t>
            </a:r>
            <a:r>
              <a:rPr lang="ru-RU" dirty="0">
                <a:solidFill>
                  <a:srgbClr val="EEEAD2"/>
                </a:solidFill>
              </a:rPr>
              <a:t> «Женщина», – сказал Иисус, – «почему ты плачешь? Кого ты ищешь?» Она подумала, что это садовник, и сказала: «Господин, если это Ты унес Его, то скажи, куда Ты Его положил, и я пойду и возьму Его». </a:t>
            </a:r>
            <a:r>
              <a:rPr lang="ru-RU" baseline="30000" dirty="0">
                <a:solidFill>
                  <a:srgbClr val="EEEAD2"/>
                </a:solidFill>
              </a:rPr>
              <a:t>16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ru-RU" b="1" dirty="0"/>
              <a:t>«Мария»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– сказал ей Иисус. Она повернулась к Нему и воскликнула на еврейском языке: «</a:t>
            </a:r>
            <a:r>
              <a:rPr lang="ru-RU" dirty="0" err="1">
                <a:solidFill>
                  <a:srgbClr val="EEEAD2"/>
                </a:solidFill>
              </a:rPr>
              <a:t>Раббуни</a:t>
            </a:r>
            <a:r>
              <a:rPr lang="ru-RU" dirty="0">
                <a:solidFill>
                  <a:srgbClr val="EEEAD2"/>
                </a:solidFill>
              </a:rPr>
              <a:t> (что значит «Учитель мой»)!»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20:15-16)</a:t>
            </a:r>
          </a:p>
        </p:txBody>
      </p:sp>
    </p:spTree>
    <p:extLst>
      <p:ext uri="{BB962C8B-B14F-4D97-AF65-F5344CB8AC3E}">
        <p14:creationId xmlns:p14="http://schemas.microsoft.com/office/powerpoint/2010/main" val="3873713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E3B6-5A84-A045-A9DD-5686C179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ПРЕОБРАЖЕНИЕ МАРИИ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F8B2A-91A5-7AFD-D3F5-6BA9EBEF0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Короткий отрывок показывает нам, как Бог использовал характер Марии, преобразив его и подарив ей:</a:t>
            </a:r>
          </a:p>
          <a:p>
            <a:r>
              <a:rPr lang="ru-RU" dirty="0"/>
              <a:t>Новое </a:t>
            </a:r>
            <a:r>
              <a:rPr lang="ru-RU" b="1" u="sng" dirty="0">
                <a:solidFill>
                  <a:srgbClr val="FABD2B"/>
                </a:solidFill>
              </a:rPr>
              <a:t>спокойствие</a:t>
            </a:r>
            <a:r>
              <a:rPr lang="ru-RU" dirty="0"/>
              <a:t> (Мария не испугалась ангелов); </a:t>
            </a:r>
          </a:p>
          <a:p>
            <a:r>
              <a:rPr lang="ru-RU" dirty="0"/>
              <a:t>Новую </a:t>
            </a:r>
            <a:r>
              <a:rPr lang="ru-RU" b="1" u="sng" dirty="0">
                <a:solidFill>
                  <a:srgbClr val="FABD2B"/>
                </a:solidFill>
              </a:rPr>
              <a:t>собранность</a:t>
            </a:r>
            <a:r>
              <a:rPr lang="ru-RU" dirty="0"/>
              <a:t> (Мария ответила ангелам);</a:t>
            </a:r>
          </a:p>
          <a:p>
            <a:r>
              <a:rPr lang="ru-RU" dirty="0"/>
              <a:t>Новую </a:t>
            </a:r>
            <a:r>
              <a:rPr lang="ru-RU" b="1" u="sng" dirty="0">
                <a:solidFill>
                  <a:srgbClr val="FABD2B"/>
                </a:solidFill>
              </a:rPr>
              <a:t>сосредоточенность</a:t>
            </a:r>
            <a:r>
              <a:rPr lang="ru-RU" dirty="0"/>
              <a:t> (Мария задала вопрос Иисусу);</a:t>
            </a:r>
          </a:p>
          <a:p>
            <a:r>
              <a:rPr lang="ru-RU" dirty="0"/>
              <a:t>Новую </a:t>
            </a:r>
            <a:r>
              <a:rPr lang="ru-RU" b="1" u="sng" dirty="0">
                <a:solidFill>
                  <a:srgbClr val="FABD2B"/>
                </a:solidFill>
              </a:rPr>
              <a:t>страсть</a:t>
            </a:r>
            <a:r>
              <a:rPr lang="ru-RU" dirty="0"/>
              <a:t> (Мария готова была искать труп Иисуса).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068335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E75C3-3A14-E814-6369-E0D7CB372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79939"/>
            <a:ext cx="11008426" cy="4756358"/>
          </a:xfrm>
        </p:spPr>
        <p:txBody>
          <a:bodyPr/>
          <a:lstStyle/>
          <a:p>
            <a:r>
              <a:rPr lang="ru-RU" i="1" dirty="0"/>
              <a:t>Замечаем ли мы, как Бог меняет нас сегодня? Обращаем ли мы внимание на то, как Он преображает наши сильные стороны, делая нас ещё крепче в Нём? Подмечаем ли мы эти перемены?</a:t>
            </a:r>
          </a:p>
          <a:p>
            <a:r>
              <a:rPr lang="ru-RU" b="1" dirty="0"/>
              <a:t>Встреча с воскресшим Христом проясняет нашу веру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432271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05E41-3319-361A-CBDA-3A2268D32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21323"/>
            <a:ext cx="11008426" cy="481497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>
                <a:solidFill>
                  <a:srgbClr val="EEEAD2"/>
                </a:solidFill>
              </a:rPr>
              <a:t>Меж нами — десять заповедей: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Жар десяти костров.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Родная кровь </a:t>
            </a:r>
            <a:r>
              <a:rPr lang="ru-RU" i="1" dirty="0" err="1">
                <a:solidFill>
                  <a:srgbClr val="EEEAD2"/>
                </a:solidFill>
              </a:rPr>
              <a:t>отшатывает</a:t>
            </a:r>
            <a:r>
              <a:rPr lang="ru-RU" i="1" dirty="0">
                <a:solidFill>
                  <a:srgbClr val="EEEAD2"/>
                </a:solidFill>
              </a:rPr>
              <a:t>,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Ты мне — чужая кровь.</a:t>
            </a:r>
          </a:p>
          <a:p>
            <a:pPr marL="0" indent="0" algn="ctr">
              <a:buNone/>
            </a:pPr>
            <a:r>
              <a:rPr lang="ru-RU" i="1" dirty="0">
                <a:solidFill>
                  <a:srgbClr val="EEEAD2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ru-RU" i="1" dirty="0">
                <a:solidFill>
                  <a:srgbClr val="EEEAD2"/>
                </a:solidFill>
              </a:rPr>
              <a:t>Некою тканью под ноги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Стелюсь... Не тот ли (та!),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Твари с кудрями огненными 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Молвивший: </a:t>
            </a:r>
            <a:r>
              <a:rPr lang="ru-RU" b="1" i="1" dirty="0"/>
              <a:t>встань, сестра!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EEEAD2"/>
                </a:solidFill>
              </a:rPr>
              <a:t>(Марина Цветаева «</a:t>
            </a:r>
            <a:r>
              <a:rPr lang="ru-RU" i="1" dirty="0">
                <a:solidFill>
                  <a:srgbClr val="EEEAD2"/>
                </a:solidFill>
              </a:rPr>
              <a:t>Магдалина</a:t>
            </a:r>
            <a:r>
              <a:rPr lang="ru-RU" dirty="0">
                <a:solidFill>
                  <a:srgbClr val="EEEAD2"/>
                </a:solidFill>
              </a:rPr>
              <a:t>», 26 августа 1923 года)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882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20:17</a:t>
            </a:r>
            <a:r>
              <a:rPr lang="ru-RU" dirty="0">
                <a:solidFill>
                  <a:srgbClr val="EEEAD2"/>
                </a:solidFill>
              </a:rPr>
              <a:t> Иисус сказал: </a:t>
            </a:r>
            <a:r>
              <a:rPr lang="ru-RU" dirty="0"/>
              <a:t>«</a:t>
            </a:r>
            <a:r>
              <a:rPr lang="ru-RU" b="1" dirty="0"/>
              <a:t>Не удерживай Меня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потому что Я еще не поднимался к Отцу. Пойди лучше к Моим братьям и скажи им: Я поднимаюсь к Моему Отцу и к вашему Отцу, к Моему Богу и к вашему Богу».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20:17)</a:t>
            </a:r>
          </a:p>
        </p:txBody>
      </p:sp>
    </p:spTree>
    <p:extLst>
      <p:ext uri="{BB962C8B-B14F-4D97-AF65-F5344CB8AC3E}">
        <p14:creationId xmlns:p14="http://schemas.microsoft.com/office/powerpoint/2010/main" val="23423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4A20-0714-B99C-EF63-3DB9E489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НЕВООБРАЗИМОСТЬ БЛИЗОСТИ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FA647-A390-D48E-DC01-6A9D78234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Смысл не в том, что Марии нельзя прикасаться к Воскресшему Иисусу, ведь Фоме Иисус, наоборот, предлагал потрогать Его раны. Суть отрывка в том, что удерживая Воскресшего Христа, Мария не смогла бы ощутить присутствие Духа Святого в сердце. </a:t>
            </a:r>
            <a:r>
              <a:rPr lang="ru-RU" b="1" dirty="0"/>
              <a:t>Бог становился ещё ближе к нам, чем был раньше:</a:t>
            </a:r>
            <a:endParaRPr lang="en-US" b="1" dirty="0"/>
          </a:p>
          <a:p>
            <a:r>
              <a:rPr lang="ru-RU" dirty="0"/>
              <a:t>Бог был близким </a:t>
            </a:r>
            <a:r>
              <a:rPr lang="ru-RU" b="1" u="sng" dirty="0">
                <a:solidFill>
                  <a:srgbClr val="FABD2B"/>
                </a:solidFill>
              </a:rPr>
              <a:t>снаружи</a:t>
            </a:r>
            <a:r>
              <a:rPr lang="ru-RU" dirty="0"/>
              <a:t>.</a:t>
            </a:r>
          </a:p>
          <a:p>
            <a:r>
              <a:rPr lang="ru-RU" dirty="0"/>
              <a:t>Бог стал близким </a:t>
            </a:r>
            <a:r>
              <a:rPr lang="ru-RU" b="1" u="sng" dirty="0">
                <a:solidFill>
                  <a:srgbClr val="FABD2B"/>
                </a:solidFill>
              </a:rPr>
              <a:t>внутри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48896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CB275-3982-3F20-D110-AD356A19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45477"/>
            <a:ext cx="11008426" cy="4990819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5:15</a:t>
            </a:r>
            <a:r>
              <a:rPr lang="ru-RU" dirty="0">
                <a:solidFill>
                  <a:srgbClr val="EEEAD2"/>
                </a:solidFill>
              </a:rPr>
              <a:t> Итак, смотрите, поступайте осторожно, не как глупые, но как мудрые. </a:t>
            </a:r>
            <a:r>
              <a:rPr lang="ru-RU" baseline="30000" dirty="0">
                <a:solidFill>
                  <a:srgbClr val="EEEAD2"/>
                </a:solidFill>
              </a:rPr>
              <a:t>16</a:t>
            </a:r>
            <a:r>
              <a:rPr lang="ru-RU" dirty="0">
                <a:solidFill>
                  <a:srgbClr val="EEEAD2"/>
                </a:solidFill>
              </a:rPr>
              <a:t> Дорожите временем, потому что в эти дни много зла. </a:t>
            </a:r>
            <a:r>
              <a:rPr lang="ru-RU" baseline="30000" dirty="0">
                <a:solidFill>
                  <a:srgbClr val="EEEAD2"/>
                </a:solidFill>
              </a:rPr>
              <a:t>17</a:t>
            </a:r>
            <a:r>
              <a:rPr lang="ru-RU" dirty="0">
                <a:solidFill>
                  <a:srgbClr val="EEEAD2"/>
                </a:solidFill>
              </a:rPr>
              <a:t> Не будьте легкомысленны, а лучше старайтесь понять, в чем заключена воля Господа. </a:t>
            </a:r>
            <a:r>
              <a:rPr lang="ru-RU" baseline="30000" dirty="0">
                <a:solidFill>
                  <a:srgbClr val="EEEAD2"/>
                </a:solidFill>
              </a:rPr>
              <a:t>18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ru-RU" dirty="0"/>
              <a:t>…</a:t>
            </a:r>
            <a:r>
              <a:rPr lang="ru-RU" b="1" dirty="0"/>
              <a:t>исполняйтесь Духом</a:t>
            </a:r>
            <a:r>
              <a:rPr lang="ru-RU" dirty="0"/>
              <a:t>. </a:t>
            </a:r>
          </a:p>
          <a:p>
            <a:pPr marL="0" indent="0" algn="r">
              <a:buNone/>
            </a:pPr>
            <a:r>
              <a:rPr lang="ru-RU" dirty="0"/>
              <a:t>(Послание </a:t>
            </a:r>
            <a:r>
              <a:rPr lang="ru-RU" dirty="0" err="1"/>
              <a:t>Ефесянам</a:t>
            </a:r>
            <a:r>
              <a:rPr lang="ru-RU" dirty="0"/>
              <a:t> 5:18)</a:t>
            </a:r>
          </a:p>
          <a:p>
            <a:r>
              <a:rPr lang="ru-RU" i="1" dirty="0"/>
              <a:t>Пренебрегаем ли мы Духом Святым, живущим в нашем сердце? Полагаемся ли мы на Его силу в повседневной жизни? Возвращаем ли в Его руки управление своей жизнью?</a:t>
            </a:r>
          </a:p>
          <a:p>
            <a:r>
              <a:rPr lang="ru-RU" b="1" dirty="0"/>
              <a:t>Встреча с воскресшим Христом проясняет нашу веру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4093560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A0966-CB2F-2D94-8773-ACAE5260A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20763"/>
            <a:ext cx="11008426" cy="4715534"/>
          </a:xfrm>
          <a:noFill/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Пред очами нашими вознёсся Господь. Мы обратились и побрели в скорби, </a:t>
            </a:r>
            <a:r>
              <a:rPr lang="ru-RU" b="1" i="1" dirty="0"/>
              <a:t>не ведая, что обретём Тебя в сердце</a:t>
            </a:r>
            <a:r>
              <a:rPr lang="ru-RU" i="1" dirty="0"/>
              <a:t>… </a:t>
            </a:r>
            <a:r>
              <a:rPr lang="ru-RU" i="1" dirty="0">
                <a:solidFill>
                  <a:srgbClr val="EEEAD2"/>
                </a:solidFill>
              </a:rPr>
              <a:t>тот же Господь и Спаситель наш Иисус Христос, Который висел на древе, ныне сидит на небе. Висев на древе, Он уплатил нашу цену, а сидя на небе, собирает купленное Им…</a:t>
            </a:r>
            <a:r>
              <a:rPr lang="ru-RU" dirty="0">
                <a:solidFill>
                  <a:srgbClr val="EEEAD2"/>
                </a:solidFill>
              </a:rPr>
              <a:t>»</a:t>
            </a:r>
          </a:p>
          <a:p>
            <a:pPr mar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(Августин Блаженный «</a:t>
            </a:r>
            <a:r>
              <a:rPr lang="ru-RU" i="1" dirty="0">
                <a:solidFill>
                  <a:srgbClr val="EEEAD2"/>
                </a:solidFill>
              </a:rPr>
              <a:t>Слово о вознесении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23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95901"/>
            <a:ext cx="11008426" cy="4840395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20:17</a:t>
            </a:r>
            <a:r>
              <a:rPr lang="ru-RU" dirty="0">
                <a:solidFill>
                  <a:srgbClr val="EEEAD2"/>
                </a:solidFill>
              </a:rPr>
              <a:t> …Пойди лучше к </a:t>
            </a:r>
            <a:r>
              <a:rPr lang="ru-RU" b="1" dirty="0"/>
              <a:t>Моим братьям </a:t>
            </a:r>
            <a:r>
              <a:rPr lang="ru-RU" dirty="0">
                <a:solidFill>
                  <a:srgbClr val="EEEAD2"/>
                </a:solidFill>
              </a:rPr>
              <a:t>и скажи им: Я поднимаюсь к </a:t>
            </a:r>
            <a:r>
              <a:rPr lang="ru-RU" b="1" dirty="0"/>
              <a:t>Моему Отцу и к вашему Отцу, к Моему Богу и к вашему Богу</a:t>
            </a:r>
            <a:r>
              <a:rPr lang="ru-RU" dirty="0"/>
              <a:t>». </a:t>
            </a:r>
            <a:r>
              <a:rPr lang="ru-RU" baseline="30000" dirty="0">
                <a:solidFill>
                  <a:srgbClr val="EEEAD2"/>
                </a:solidFill>
              </a:rPr>
              <a:t>18</a:t>
            </a:r>
            <a:r>
              <a:rPr lang="ru-RU" dirty="0">
                <a:solidFill>
                  <a:srgbClr val="EEEAD2"/>
                </a:solidFill>
              </a:rPr>
              <a:t> Мария Магдалина пошла к ученикам и сказала: «Я видела Господа!» И она пересказала им все, что Он ей говорил.</a:t>
            </a:r>
            <a:endParaRPr lang="ru-RU" dirty="0"/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20:17-18)</a:t>
            </a:r>
          </a:p>
        </p:txBody>
      </p:sp>
    </p:spTree>
    <p:extLst>
      <p:ext uri="{BB962C8B-B14F-4D97-AF65-F5344CB8AC3E}">
        <p14:creationId xmlns:p14="http://schemas.microsoft.com/office/powerpoint/2010/main" val="3731277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5F74E-3147-805C-F18B-31B0A7C4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00062"/>
            <a:ext cx="11008426" cy="1325563"/>
          </a:xfrm>
        </p:spPr>
        <p:txBody>
          <a:bodyPr/>
          <a:lstStyle/>
          <a:p>
            <a:r>
              <a:rPr lang="ru-RU" dirty="0"/>
              <a:t>НЕУДЕРЖИМОСТЬ ПРИЗЫВА ГОСПОДА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AF8FB-9C51-D123-434E-42945230C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Мария не слышит Господа, когда Он называет её «женщина»;</a:t>
            </a:r>
          </a:p>
          <a:p>
            <a:r>
              <a:rPr lang="ru-RU" dirty="0"/>
              <a:t>Мария узнаёт Господа, когда слышит своё имя;</a:t>
            </a:r>
          </a:p>
          <a:p>
            <a:r>
              <a:rPr lang="ru-RU" dirty="0"/>
              <a:t>Каждого из нас Господь призывает к Себе по имени. Потому что Он жаждет, чтобы мы были Ему братьями и сёстрами. Чтобы Его Отец был нашим Небесным Отцом.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15750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085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747A-724B-739F-8559-F82770CA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2162318"/>
          </a:xfrm>
        </p:spPr>
        <p:txBody>
          <a:bodyPr/>
          <a:lstStyle/>
          <a:p>
            <a:r>
              <a:rPr lang="ru-RU" dirty="0"/>
              <a:t>ВСТРЕЧА С ВОСКРЕСШИМ ИИСУСОМ ПРОЯСНЯЕТ ВЕРУ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D0DFE-266A-F1F6-1FE6-D8DC2D7F3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671280"/>
            <a:ext cx="11008426" cy="2765015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/>
              <a:t>В этом понимании открывается:</a:t>
            </a:r>
          </a:p>
          <a:p>
            <a:r>
              <a:rPr lang="ru-RU" dirty="0"/>
              <a:t>Ненадёжность </a:t>
            </a:r>
            <a:r>
              <a:rPr lang="ru-RU" b="1" dirty="0"/>
              <a:t>нашей души</a:t>
            </a:r>
            <a:r>
              <a:rPr lang="ru-RU" dirty="0"/>
              <a:t>;</a:t>
            </a:r>
          </a:p>
          <a:p>
            <a:r>
              <a:rPr lang="ru-RU" dirty="0"/>
              <a:t>Неотразимость </a:t>
            </a:r>
            <a:r>
              <a:rPr lang="ru-RU" b="1" dirty="0"/>
              <a:t>благодати</a:t>
            </a:r>
            <a:r>
              <a:rPr lang="ru-RU" dirty="0"/>
              <a:t>;</a:t>
            </a:r>
          </a:p>
          <a:p>
            <a:r>
              <a:rPr lang="ru-RU" dirty="0"/>
              <a:t>Невообразимость </a:t>
            </a:r>
            <a:r>
              <a:rPr lang="ru-RU" b="1" dirty="0"/>
              <a:t>близости</a:t>
            </a:r>
            <a:r>
              <a:rPr lang="ru-RU" dirty="0"/>
              <a:t> с Богом;</a:t>
            </a:r>
          </a:p>
          <a:p>
            <a:r>
              <a:rPr lang="ru-RU" dirty="0"/>
              <a:t>Неудержимость </a:t>
            </a:r>
            <a:r>
              <a:rPr lang="ru-RU" b="1" dirty="0"/>
              <a:t>призыва</a:t>
            </a:r>
            <a:r>
              <a:rPr lang="ru-RU" dirty="0"/>
              <a:t> Бога.</a:t>
            </a:r>
          </a:p>
        </p:txBody>
      </p:sp>
    </p:spTree>
    <p:extLst>
      <p:ext uri="{BB962C8B-B14F-4D97-AF65-F5344CB8AC3E}">
        <p14:creationId xmlns:p14="http://schemas.microsoft.com/office/powerpoint/2010/main" val="2289219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EAB5-0BC0-98D2-8A54-0ECD039E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60335"/>
            <a:ext cx="11008426" cy="1227368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FA74-767C-3C00-3516-A3BDD1D04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787702"/>
            <a:ext cx="11008426" cy="379905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Не все сразу узнали, что могила Христа пуста. Так два ученика ещё не знали об этом, когда шли от Иерусалима в Эммаус. По дороге им встретился путник, разъяснивший им суть Ветхозаветных Писаний и того, как они указывали на Христа. </a:t>
            </a:r>
          </a:p>
          <a:p>
            <a:r>
              <a:rPr lang="ru-RU" dirty="0">
                <a:solidFill>
                  <a:srgbClr val="EEEAD2"/>
                </a:solidFill>
              </a:rPr>
              <a:t>Лишь тогда, когда они «преломили с путником» хлеб, они вдруг поняли, что это воскресший Иисус. Всматриваясь в эту встречу, мы рассмотрим, </a:t>
            </a:r>
            <a:r>
              <a:rPr lang="ru-RU" b="1" dirty="0"/>
              <a:t>как мыслить глобально, даже действуя локально</a:t>
            </a:r>
            <a:r>
              <a:rPr lang="ru-RU" dirty="0">
                <a:solidFill>
                  <a:srgbClr val="EEEAD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1041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68B1-5812-7909-9280-FF51A005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00062"/>
            <a:ext cx="11008426" cy="1325563"/>
          </a:xfrm>
        </p:spPr>
        <p:txBody>
          <a:bodyPr/>
          <a:lstStyle/>
          <a:p>
            <a:r>
              <a:rPr lang="ru-RU" dirty="0"/>
              <a:t>МОРАЛИСТИЧЕСКИЙ ТЕРАПЕВТИЧЕСКИЙ ДЕИЗМ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8DAEF-E90C-A822-D64E-76E78F005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2051538"/>
            <a:ext cx="5402283" cy="3434862"/>
          </a:xfrm>
        </p:spPr>
        <p:txBody>
          <a:bodyPr anchor="ctr"/>
          <a:lstStyle/>
          <a:p>
            <a:r>
              <a:rPr lang="ru-RU" dirty="0"/>
              <a:t>Морализм, вместо преображения мотивов </a:t>
            </a:r>
            <a:endParaRPr lang="en-RU" dirty="0"/>
          </a:p>
          <a:p>
            <a:r>
              <a:rPr lang="ru-RU" dirty="0"/>
              <a:t>Поиск «счастья», вместо стремления к святости</a:t>
            </a:r>
          </a:p>
          <a:p>
            <a:r>
              <a:rPr lang="ru-RU" dirty="0"/>
              <a:t>Безучастный бог, вместо близкого Бога</a:t>
            </a:r>
            <a:endParaRPr lang="en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A3825-07D3-BA42-EBD4-D2F3FCA9A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051538"/>
            <a:ext cx="5453743" cy="3434862"/>
          </a:xfrm>
        </p:spPr>
        <p:txBody>
          <a:bodyPr anchor="ctr"/>
          <a:lstStyle/>
          <a:p>
            <a:pPr marL="0" marR="0" indent="0">
              <a:spcAft>
                <a:spcPts val="0"/>
              </a:spcAft>
              <a:buNone/>
            </a:pPr>
            <a:r>
              <a:rPr lang="ru-RU" dirty="0"/>
              <a:t>«</a:t>
            </a:r>
            <a:r>
              <a:rPr lang="ru-RU" i="1" dirty="0"/>
              <a:t>Это что за остановка —Бологое иль Поповка?»</a:t>
            </a:r>
            <a:br>
              <a:rPr lang="ru-RU" i="1" dirty="0"/>
            </a:br>
            <a:r>
              <a:rPr lang="ru-RU" i="1" dirty="0"/>
              <a:t>А с платформы говорят:</a:t>
            </a:r>
            <a:br>
              <a:rPr lang="ru-RU" i="1" dirty="0"/>
            </a:br>
            <a:r>
              <a:rPr lang="ru-RU" i="1" dirty="0"/>
              <a:t>«Это город Ленинград</a:t>
            </a:r>
            <a:r>
              <a:rPr lang="ru-RU" dirty="0"/>
              <a:t>».</a:t>
            </a:r>
          </a:p>
          <a:p>
            <a:pPr marL="0" marR="0" indent="0" algn="r">
              <a:spcAft>
                <a:spcPts val="0"/>
              </a:spcAft>
              <a:buNone/>
            </a:pPr>
            <a:r>
              <a:rPr lang="ru-RU" dirty="0"/>
              <a:t>(Самуил Маршак)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86442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583D3-65DD-980D-78C6-4E46A859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03FD0-3EA9-9EC0-83F7-1C19EA928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452283"/>
            <a:ext cx="11008426" cy="3984014"/>
          </a:xfrm>
          <a:noFill/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Проверьте себя, сравнив свою веру со столь популярным течением «моралистический терапевтический деизм».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Исследуйте не только своё поведение, но и </a:t>
            </a:r>
            <a:r>
              <a:rPr lang="ru-RU" b="1"/>
              <a:t>свои мотивы</a:t>
            </a:r>
            <a:r>
              <a:rPr lang="ru-RU">
                <a:solidFill>
                  <a:srgbClr val="EEEAD2"/>
                </a:solidFill>
              </a:rPr>
              <a:t>. </a:t>
            </a:r>
            <a:endParaRPr lang="ru-RU" dirty="0">
              <a:solidFill>
                <a:srgbClr val="EEEAD2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</a:rPr>
              <a:t>Задумайтесь о том, </a:t>
            </a:r>
            <a:r>
              <a:rPr lang="ru-RU" b="1" dirty="0"/>
              <a:t>стремитесь ли вы получить что-то от Бога или вам важен Сам Бог</a:t>
            </a:r>
            <a:r>
              <a:rPr lang="ru-RU" dirty="0">
                <a:solidFill>
                  <a:srgbClr val="EEEAD2"/>
                </a:solidFill>
              </a:rPr>
              <a:t>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</a:rPr>
              <a:t>Наконец, обратите внимание на то, </a:t>
            </a:r>
            <a:r>
              <a:rPr lang="ru-RU" b="1" dirty="0"/>
              <a:t>насколько Бог действительно близок и как Он участвует в вашей жизни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384181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F24F9-9E4A-697C-501B-DEBA5E213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91663"/>
            <a:ext cx="11008426" cy="4744634"/>
          </a:xfrm>
        </p:spPr>
        <p:txBody>
          <a:bodyPr/>
          <a:lstStyle/>
          <a:p>
            <a:pPr marL="0" indent="0" algn="ctr" fontAlgn="base">
              <a:buNone/>
            </a:pPr>
            <a:r>
              <a:rPr lang="ru-RU" i="1" dirty="0">
                <a:solidFill>
                  <a:srgbClr val="EEEAD2"/>
                </a:solidFill>
              </a:rPr>
              <a:t>Брошусь н</a:t>
            </a:r>
            <a:r>
              <a:rPr lang="en-GB" i="1" dirty="0" err="1">
                <a:solidFill>
                  <a:srgbClr val="EEEAD2"/>
                </a:solidFill>
              </a:rPr>
              <a:t>á</a:t>
            </a:r>
            <a:r>
              <a:rPr lang="en-GB" i="1" dirty="0">
                <a:solidFill>
                  <a:srgbClr val="EEEAD2"/>
                </a:solidFill>
              </a:rPr>
              <a:t> </a:t>
            </a:r>
            <a:r>
              <a:rPr lang="ru-RU" i="1" dirty="0">
                <a:solidFill>
                  <a:srgbClr val="EEEAD2"/>
                </a:solidFill>
              </a:rPr>
              <a:t>землю у ног распятья,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Обомру и закушу уста.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Слишком многим руки для объятья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i="1" dirty="0">
                <a:solidFill>
                  <a:srgbClr val="EEEAD2"/>
                </a:solidFill>
              </a:rPr>
              <a:t>Ты раскинешь по концам креста.</a:t>
            </a:r>
          </a:p>
          <a:p>
            <a:pPr marL="0" indent="0" algn="ctr" fontAlgn="base">
              <a:buNone/>
            </a:pPr>
            <a:r>
              <a:rPr lang="ru-RU" i="1" dirty="0"/>
              <a:t>…</a:t>
            </a:r>
          </a:p>
          <a:p>
            <a:pPr marL="0" indent="0" algn="ctr" fontAlgn="base">
              <a:buNone/>
            </a:pPr>
            <a:r>
              <a:rPr lang="ru-RU" b="1" i="1" dirty="0"/>
              <a:t>Но пройдут такие трое суток</a:t>
            </a:r>
            <a:br>
              <a:rPr lang="ru-RU" b="1" i="1" dirty="0"/>
            </a:br>
            <a:r>
              <a:rPr lang="ru-RU" b="1" i="1" dirty="0"/>
              <a:t>И столкнут в такую пустоту,</a:t>
            </a:r>
            <a:br>
              <a:rPr lang="ru-RU" b="1" i="1" dirty="0"/>
            </a:br>
            <a:r>
              <a:rPr lang="ru-RU" b="1" i="1" dirty="0"/>
              <a:t>Что за этот страшный промежуток</a:t>
            </a:r>
            <a:br>
              <a:rPr lang="ru-RU" b="1" i="1" dirty="0"/>
            </a:br>
            <a:r>
              <a:rPr lang="ru-RU" b="1" i="1" dirty="0"/>
              <a:t>Я до воскресенья дорасту</a:t>
            </a:r>
            <a:r>
              <a:rPr lang="ru-RU" i="1" dirty="0"/>
              <a:t>.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EEEAD2"/>
                </a:solidFill>
              </a:rPr>
              <a:t>(Борис Пастернак «</a:t>
            </a:r>
            <a:r>
              <a:rPr lang="ru-RU" i="1" dirty="0">
                <a:solidFill>
                  <a:srgbClr val="EEEAD2"/>
                </a:solidFill>
              </a:rPr>
              <a:t>Магдалина</a:t>
            </a:r>
            <a:r>
              <a:rPr lang="ru-RU" dirty="0">
                <a:solidFill>
                  <a:srgbClr val="EEEAD2"/>
                </a:solidFill>
              </a:rPr>
              <a:t>», 1949 год)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61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d1a634f-6735-4db6-bcd6-aa97ff485f62"/>
    <ds:schemaRef ds:uri="http://purl.org/dc/elements/1.1/"/>
    <ds:schemaRef ds:uri="http://schemas.microsoft.com/office/2006/metadata/properties"/>
    <ds:schemaRef ds:uri="http://schemas.microsoft.com/office/infopath/2007/PartnerControls"/>
    <ds:schemaRef ds:uri="62589e56-49db-468b-8cef-9bc6768a675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138653</TotalTime>
  <Words>2106</Words>
  <Application>Microsoft Macintosh PowerPoint</Application>
  <PresentationFormat>Widescreen</PresentationFormat>
  <Paragraphs>121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МАРИЯ МАГДАЛИНА</vt:lpstr>
      <vt:lpstr>ХРОНОЛОГИЯ ВСТРЕЧИ МАРИИ МАГДАЛИНЫ</vt:lpstr>
      <vt:lpstr>ВСТРЕЧА С ВОСКРЕСШИМ ИИСУСОМ ПРОЯСНЯЕТ ВЕРУ</vt:lpstr>
      <vt:lpstr>PowerPoint Presentation</vt:lpstr>
      <vt:lpstr>НЕНАДЁЖНОСТЬ ДУШИ</vt:lpstr>
      <vt:lpstr>PowerPoint Presentation</vt:lpstr>
      <vt:lpstr>PowerPoint Presentation</vt:lpstr>
      <vt:lpstr>НЕОТРАЗИМОСТЬ БЛАГОДАТИ</vt:lpstr>
      <vt:lpstr>PowerPoint Presentation</vt:lpstr>
      <vt:lpstr>PowerPoint Presentation</vt:lpstr>
      <vt:lpstr>ПРЕОБРАЖЕНИЕ МАРИИ</vt:lpstr>
      <vt:lpstr>PowerPoint Presentation</vt:lpstr>
      <vt:lpstr>PowerPoint Presentation</vt:lpstr>
      <vt:lpstr>PowerPoint Presentation</vt:lpstr>
      <vt:lpstr>НЕВООБРАЗИМОСТЬ БЛИЗОСТИ</vt:lpstr>
      <vt:lpstr>PowerPoint Presentation</vt:lpstr>
      <vt:lpstr>PowerPoint Presentation</vt:lpstr>
      <vt:lpstr>PowerPoint Presentation</vt:lpstr>
      <vt:lpstr>НЕУДЕРЖИМОСТЬ ПРИЗЫВА ГОСПОДА</vt:lpstr>
      <vt:lpstr>PowerPoint Presentation</vt:lpstr>
      <vt:lpstr>ВСТРЕЧА С ВОСКРЕСШИМ ИИСУСОМ ПРОЯСНЯЕТ ВЕРУ</vt:lpstr>
      <vt:lpstr>В СЛЕДУЮЩИЙ РАЗ</vt:lpstr>
      <vt:lpstr>МОРАЛИСТИЧЕСКИЙ ТЕРАПЕВТИЧЕСКИЙ ДЕИЗМ</vt:lpstr>
      <vt:lpstr>ПРИМЕНЕНИЕ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674</cp:revision>
  <dcterms:created xsi:type="dcterms:W3CDTF">2020-09-24T09:54:03Z</dcterms:created>
  <dcterms:modified xsi:type="dcterms:W3CDTF">2023-04-26T09:27:26Z</dcterms:modified>
</cp:coreProperties>
</file>