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4"/>
  </p:notesMasterIdLst>
  <p:sldIdLst>
    <p:sldId id="1174" r:id="rId5"/>
    <p:sldId id="1253" r:id="rId6"/>
    <p:sldId id="879" r:id="rId7"/>
    <p:sldId id="1271" r:id="rId8"/>
    <p:sldId id="1081" r:id="rId9"/>
    <p:sldId id="1231" r:id="rId10"/>
    <p:sldId id="1214" r:id="rId11"/>
    <p:sldId id="1216" r:id="rId12"/>
    <p:sldId id="1257" r:id="rId13"/>
    <p:sldId id="1258" r:id="rId14"/>
    <p:sldId id="1263" r:id="rId15"/>
    <p:sldId id="1259" r:id="rId16"/>
    <p:sldId id="1265" r:id="rId17"/>
    <p:sldId id="1260" r:id="rId18"/>
    <p:sldId id="1266" r:id="rId19"/>
    <p:sldId id="1267" r:id="rId20"/>
    <p:sldId id="1270" r:id="rId21"/>
    <p:sldId id="1269" r:id="rId22"/>
    <p:sldId id="1262" r:id="rId23"/>
    <p:sldId id="1264" r:id="rId24"/>
    <p:sldId id="1261" r:id="rId25"/>
    <p:sldId id="1268" r:id="rId26"/>
    <p:sldId id="1272" r:id="rId27"/>
    <p:sldId id="1254" r:id="rId28"/>
    <p:sldId id="1255" r:id="rId29"/>
    <p:sldId id="340" r:id="rId30"/>
    <p:sldId id="1142" r:id="rId31"/>
    <p:sldId id="1228" r:id="rId32"/>
    <p:sldId id="1175"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BD2B"/>
    <a:srgbClr val="EEEA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47"/>
    <p:restoredTop sz="96190"/>
  </p:normalViewPr>
  <p:slideViewPr>
    <p:cSldViewPr snapToGrid="0" snapToObjects="1">
      <p:cViewPr varScale="1">
        <p:scale>
          <a:sx n="107" d="100"/>
          <a:sy n="107" d="100"/>
        </p:scale>
        <p:origin x="168" y="51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C7642E-61E9-2E47-BBF4-2EAC8A438CA6}" type="datetimeFigureOut">
              <a:rPr lang="en-US" smtClean="0"/>
              <a:t>8/26/22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89AFA1-840E-DD4B-B1FA-D69935F23892}" type="slidenum">
              <a:rPr lang="en-US" smtClean="0"/>
              <a:t>‹#›</a:t>
            </a:fld>
            <a:endParaRPr lang="en-US"/>
          </a:p>
        </p:txBody>
      </p:sp>
    </p:spTree>
    <p:extLst>
      <p:ext uri="{BB962C8B-B14F-4D97-AF65-F5344CB8AC3E}">
        <p14:creationId xmlns:p14="http://schemas.microsoft.com/office/powerpoint/2010/main" val="128329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89AFA1-840E-DD4B-B1FA-D69935F23892}" type="slidenum">
              <a:rPr lang="en-US" smtClean="0"/>
              <a:t>26</a:t>
            </a:fld>
            <a:endParaRPr lang="en-US"/>
          </a:p>
        </p:txBody>
      </p:sp>
    </p:spTree>
    <p:extLst>
      <p:ext uri="{BB962C8B-B14F-4D97-AF65-F5344CB8AC3E}">
        <p14:creationId xmlns:p14="http://schemas.microsoft.com/office/powerpoint/2010/main" val="10963907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24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695B203-8768-DF44-AF9B-4B462B1B5317}"/>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396421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867A5-5109-724F-9ECC-B5593C1414C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4AE94DE7-E7F5-C940-ADF4-BB44E483C8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6" name="Slide Number Placeholder 5">
            <a:extLst>
              <a:ext uri="{FF2B5EF4-FFF2-40B4-BE49-F238E27FC236}">
                <a16:creationId xmlns:a16="http://schemas.microsoft.com/office/drawing/2014/main" id="{5894A9C8-CC10-5646-9026-22B28A61E1D7}"/>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1314724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3EFD7-9B2A-B740-A702-1D3D4A75C61D}"/>
              </a:ext>
            </a:extLst>
          </p:cNvPr>
          <p:cNvSpPr>
            <a:spLocks noGrp="1"/>
          </p:cNvSpPr>
          <p:nvPr>
            <p:ph type="title"/>
          </p:nvPr>
        </p:nvSpPr>
        <p:spPr/>
        <p:txBody>
          <a:bodyPr anchor="ctr">
            <a:noAutofit/>
          </a:body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7A9F8EC5-4C53-7742-A0BB-159B4D155805}"/>
              </a:ext>
            </a:extLst>
          </p:cNvPr>
          <p:cNvSpPr>
            <a:spLocks noGrp="1"/>
          </p:cNvSpPr>
          <p:nvPr>
            <p:ph idx="1"/>
          </p:nvPr>
        </p:nvSpPr>
        <p:spPr/>
        <p:txBody>
          <a:bodyPr anchor="ctr">
            <a:noAutofit/>
          </a:bodyPr>
          <a:lstStyle>
            <a:lvl1pPr>
              <a:lnSpc>
                <a:spcPct val="100000"/>
              </a:lnSpc>
              <a:spcBef>
                <a:spcPts val="600"/>
              </a:spcBef>
              <a:defRPr/>
            </a:lvl1pPr>
            <a:lvl2pPr>
              <a:lnSpc>
                <a:spcPct val="100000"/>
              </a:lnSpc>
              <a:spcBef>
                <a:spcPts val="600"/>
              </a:spcBef>
              <a:defRPr/>
            </a:lvl2pPr>
            <a:lvl3pPr>
              <a:lnSpc>
                <a:spcPct val="100000"/>
              </a:lnSpc>
              <a:spcBef>
                <a:spcPts val="600"/>
              </a:spcBef>
              <a:defRPr/>
            </a:lvl3pPr>
            <a:lvl4pPr>
              <a:lnSpc>
                <a:spcPct val="100000"/>
              </a:lnSpc>
              <a:spcBef>
                <a:spcPts val="600"/>
              </a:spcBef>
              <a:defRPr/>
            </a:lvl4pPr>
            <a:lvl5pPr>
              <a:lnSpc>
                <a:spcPct val="100000"/>
              </a:lnSpc>
              <a:spcBef>
                <a:spcPts val="600"/>
              </a:spcBef>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29C7F5E5-F19E-274B-901A-9AD96DC6CE45}"/>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2736905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1DF4C-9CFC-4945-B92C-A4AE158FE33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991A5E4-2A61-CE4B-89F8-FF5B0E1800BD}"/>
              </a:ext>
            </a:extLst>
          </p:cNvPr>
          <p:cNvSpPr>
            <a:spLocks noGrp="1"/>
          </p:cNvSpPr>
          <p:nvPr>
            <p:ph sz="half" idx="1"/>
          </p:nvPr>
        </p:nvSpPr>
        <p:spPr>
          <a:xfrm>
            <a:off x="838200" y="1825625"/>
            <a:ext cx="5181600" cy="36607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C429199-A26E-DA4B-892F-1D37F5B59BA2}"/>
              </a:ext>
            </a:extLst>
          </p:cNvPr>
          <p:cNvSpPr>
            <a:spLocks noGrp="1"/>
          </p:cNvSpPr>
          <p:nvPr>
            <p:ph sz="half" idx="2"/>
          </p:nvPr>
        </p:nvSpPr>
        <p:spPr>
          <a:xfrm>
            <a:off x="6172200" y="1825625"/>
            <a:ext cx="5181600" cy="36607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32E13A82-D890-0049-BAD7-46FBFB09718F}"/>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2089954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0992E-BCF0-304B-A380-3C2A66CA059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F62AA46-2439-D143-9024-431E7668F353}"/>
              </a:ext>
            </a:extLst>
          </p:cNvPr>
          <p:cNvSpPr>
            <a:spLocks noGrp="1"/>
          </p:cNvSpPr>
          <p:nvPr>
            <p:ph type="body" idx="1"/>
          </p:nvPr>
        </p:nvSpPr>
        <p:spPr>
          <a:xfrm>
            <a:off x="839788" y="1681163"/>
            <a:ext cx="5157787" cy="823912"/>
          </a:xfrm>
        </p:spPr>
        <p:txBody>
          <a:bodyPr anchor="b"/>
          <a:lstStyle>
            <a:lvl1pPr marL="0" indent="0">
              <a:buNone/>
              <a:defRPr sz="2400" b="1">
                <a:solidFill>
                  <a:srgbClr val="EEEA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AACC8CB4-C8F4-D349-B820-5C37C9798B5D}"/>
              </a:ext>
            </a:extLst>
          </p:cNvPr>
          <p:cNvSpPr>
            <a:spLocks noGrp="1"/>
          </p:cNvSpPr>
          <p:nvPr>
            <p:ph sz="half" idx="2"/>
          </p:nvPr>
        </p:nvSpPr>
        <p:spPr>
          <a:xfrm>
            <a:off x="839788" y="2505075"/>
            <a:ext cx="5157787" cy="2981325"/>
          </a:xfrm>
        </p:spPr>
        <p:txBody>
          <a:bodyPr anchor="ct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25CFCD0C-8290-634B-8A45-3C2510F91D37}"/>
              </a:ext>
            </a:extLst>
          </p:cNvPr>
          <p:cNvSpPr>
            <a:spLocks noGrp="1"/>
          </p:cNvSpPr>
          <p:nvPr>
            <p:ph type="body" sz="quarter" idx="3"/>
          </p:nvPr>
        </p:nvSpPr>
        <p:spPr>
          <a:xfrm>
            <a:off x="6172200" y="1681163"/>
            <a:ext cx="5183188" cy="823912"/>
          </a:xfrm>
        </p:spPr>
        <p:txBody>
          <a:bodyPr anchor="b"/>
          <a:lstStyle>
            <a:lvl1pPr marL="0" indent="0">
              <a:buNone/>
              <a:defRPr sz="2400" b="1">
                <a:solidFill>
                  <a:srgbClr val="EEEA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E3475AA8-FDD2-BC40-B475-728E26F2F065}"/>
              </a:ext>
            </a:extLst>
          </p:cNvPr>
          <p:cNvSpPr>
            <a:spLocks noGrp="1"/>
          </p:cNvSpPr>
          <p:nvPr>
            <p:ph sz="quarter" idx="4"/>
          </p:nvPr>
        </p:nvSpPr>
        <p:spPr>
          <a:xfrm>
            <a:off x="6172200" y="2505075"/>
            <a:ext cx="5183188" cy="2981325"/>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Slide Number Placeholder 8">
            <a:extLst>
              <a:ext uri="{FF2B5EF4-FFF2-40B4-BE49-F238E27FC236}">
                <a16:creationId xmlns:a16="http://schemas.microsoft.com/office/drawing/2014/main" id="{7BCE227A-FBD9-0047-8983-705B5BC09D53}"/>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3765172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8EDA1-E510-2540-AFB4-A2B895F92BD3}"/>
              </a:ext>
            </a:extLst>
          </p:cNvPr>
          <p:cNvSpPr>
            <a:spLocks noGrp="1"/>
          </p:cNvSpPr>
          <p:nvPr>
            <p:ph type="title"/>
          </p:nvPr>
        </p:nvSpPr>
        <p:spPr/>
        <p:txBody>
          <a:bodyPr/>
          <a:lstStyle/>
          <a:p>
            <a:r>
              <a:rPr lang="en-GB"/>
              <a:t>Click to edit Master title style</a:t>
            </a:r>
            <a:endParaRPr lang="en-US"/>
          </a:p>
        </p:txBody>
      </p:sp>
      <p:sp>
        <p:nvSpPr>
          <p:cNvPr id="5" name="Slide Number Placeholder 4">
            <a:extLst>
              <a:ext uri="{FF2B5EF4-FFF2-40B4-BE49-F238E27FC236}">
                <a16:creationId xmlns:a16="http://schemas.microsoft.com/office/drawing/2014/main" id="{517F7DE1-966C-0147-B4ED-4DB2978BB402}"/>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734635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C2AC3-94B0-1E4D-B43A-2482E5030A2A}"/>
              </a:ext>
            </a:extLst>
          </p:cNvPr>
          <p:cNvSpPr>
            <a:spLocks noGrp="1"/>
          </p:cNvSpPr>
          <p:nvPr>
            <p:ph type="title"/>
          </p:nvPr>
        </p:nvSpPr>
        <p:spPr>
          <a:xfrm>
            <a:off x="839788" y="457200"/>
            <a:ext cx="3932237" cy="1600200"/>
          </a:xfrm>
        </p:spPr>
        <p:txBody>
          <a:bodyPr anchor="ctr"/>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406E79D-FA7D-D242-A467-D3844D052750}"/>
              </a:ext>
            </a:extLst>
          </p:cNvPr>
          <p:cNvSpPr>
            <a:spLocks noGrp="1"/>
          </p:cNvSpPr>
          <p:nvPr>
            <p:ph idx="1"/>
          </p:nvPr>
        </p:nvSpPr>
        <p:spPr>
          <a:xfrm>
            <a:off x="5183188" y="457201"/>
            <a:ext cx="6172200" cy="5116882"/>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65F382F-18E0-DE45-9B12-7F1B6B269333}"/>
              </a:ext>
            </a:extLst>
          </p:cNvPr>
          <p:cNvSpPr>
            <a:spLocks noGrp="1"/>
          </p:cNvSpPr>
          <p:nvPr>
            <p:ph type="body" sz="half" idx="2"/>
          </p:nvPr>
        </p:nvSpPr>
        <p:spPr>
          <a:xfrm>
            <a:off x="839788" y="2057400"/>
            <a:ext cx="3932237" cy="351668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7" name="Slide Number Placeholder 6">
            <a:extLst>
              <a:ext uri="{FF2B5EF4-FFF2-40B4-BE49-F238E27FC236}">
                <a16:creationId xmlns:a16="http://schemas.microsoft.com/office/drawing/2014/main" id="{7AC3BE66-E2D1-AD4C-983D-A547C6FA9226}"/>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3614572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D9058-BDA9-4949-B84B-0B48EFE516C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0DF4D70-5E21-214D-98DE-04E43AFC9DC3}"/>
              </a:ext>
            </a:extLst>
          </p:cNvPr>
          <p:cNvSpPr>
            <a:spLocks noGrp="1"/>
          </p:cNvSpPr>
          <p:nvPr>
            <p:ph type="pic" idx="1"/>
          </p:nvPr>
        </p:nvSpPr>
        <p:spPr>
          <a:xfrm>
            <a:off x="5183188" y="457201"/>
            <a:ext cx="6172200" cy="50542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C7DB49-80E0-8D4B-9870-040B03E91A91}"/>
              </a:ext>
            </a:extLst>
          </p:cNvPr>
          <p:cNvSpPr>
            <a:spLocks noGrp="1"/>
          </p:cNvSpPr>
          <p:nvPr>
            <p:ph type="body" sz="half" idx="2"/>
          </p:nvPr>
        </p:nvSpPr>
        <p:spPr>
          <a:xfrm>
            <a:off x="839788" y="2057400"/>
            <a:ext cx="3932237" cy="345405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7" name="Slide Number Placeholder 6">
            <a:extLst>
              <a:ext uri="{FF2B5EF4-FFF2-40B4-BE49-F238E27FC236}">
                <a16:creationId xmlns:a16="http://schemas.microsoft.com/office/drawing/2014/main" id="{00AF63F8-F8F8-5342-8F16-138C1F63268F}"/>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2634625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D8FE2E-E35F-9446-9B41-FE8603915ED4}"/>
              </a:ext>
            </a:extLst>
          </p:cNvPr>
          <p:cNvSpPr>
            <a:spLocks noGrp="1"/>
          </p:cNvSpPr>
          <p:nvPr>
            <p:ph type="title"/>
          </p:nvPr>
        </p:nvSpPr>
        <p:spPr>
          <a:xfrm>
            <a:off x="617517" y="365125"/>
            <a:ext cx="11008426" cy="1325563"/>
          </a:xfrm>
          <a:prstGeom prst="rect">
            <a:avLst/>
          </a:prstGeom>
        </p:spPr>
        <p:txBody>
          <a:bodyPr vert="horz" lIns="91440" tIns="45720" rIns="91440" bIns="45720" rtlCol="0" anchor="ctr">
            <a:no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4D4F738-B15A-6B45-A5D5-8A77D3C45B6A}"/>
              </a:ext>
            </a:extLst>
          </p:cNvPr>
          <p:cNvSpPr>
            <a:spLocks noGrp="1"/>
          </p:cNvSpPr>
          <p:nvPr>
            <p:ph type="body" idx="1"/>
          </p:nvPr>
        </p:nvSpPr>
        <p:spPr>
          <a:xfrm>
            <a:off x="617517" y="1825625"/>
            <a:ext cx="11008426" cy="3610671"/>
          </a:xfrm>
          <a:prstGeom prst="rect">
            <a:avLst/>
          </a:prstGeom>
        </p:spPr>
        <p:txBody>
          <a:bodyPr vert="horz" lIns="91440" tIns="45720" rIns="91440" bIns="4572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82DC37F4-54BB-304C-A898-5E813B12EF17}"/>
              </a:ext>
            </a:extLst>
          </p:cNvPr>
          <p:cNvSpPr>
            <a:spLocks noGrp="1"/>
          </p:cNvSpPr>
          <p:nvPr>
            <p:ph type="sldNum" sz="quarter" idx="4"/>
          </p:nvPr>
        </p:nvSpPr>
        <p:spPr>
          <a:xfrm>
            <a:off x="4724400" y="5767627"/>
            <a:ext cx="2743200" cy="725248"/>
          </a:xfrm>
          <a:prstGeom prst="rect">
            <a:avLst/>
          </a:prstGeom>
        </p:spPr>
        <p:txBody>
          <a:bodyPr vert="horz" lIns="91440" tIns="45720" rIns="91440" bIns="45720" rtlCol="0" anchor="ctr"/>
          <a:lstStyle>
            <a:lvl1pPr algn="ctr">
              <a:defRPr sz="3200">
                <a:solidFill>
                  <a:srgbClr val="FABD2B"/>
                </a:solidFill>
              </a:defRPr>
            </a:lvl1pPr>
          </a:lstStyle>
          <a:p>
            <a:fld id="{E6EE9879-9FD6-1642-8F63-E18B40E1F406}" type="slidenum">
              <a:rPr lang="en-US" smtClean="0"/>
              <a:pPr/>
              <a:t>‹#›</a:t>
            </a:fld>
            <a:endParaRPr lang="en-US" dirty="0"/>
          </a:p>
        </p:txBody>
      </p:sp>
    </p:spTree>
    <p:extLst>
      <p:ext uri="{BB962C8B-B14F-4D97-AF65-F5344CB8AC3E}">
        <p14:creationId xmlns:p14="http://schemas.microsoft.com/office/powerpoint/2010/main" val="4095900044"/>
      </p:ext>
    </p:extLst>
  </p:cSld>
  <p:clrMap bg1="lt1" tx1="dk1" bg2="lt2" tx2="dk2" accent1="accent1" accent2="accent2" accent3="accent3" accent4="accent4" accent5="accent5" accent6="accent6" hlink="hlink" folHlink="folHlink"/>
  <p:sldLayoutIdLst>
    <p:sldLayoutId id="2147483655" r:id="rId1"/>
    <p:sldLayoutId id="2147483658" r:id="rId2"/>
    <p:sldLayoutId id="2147483649" r:id="rId3"/>
    <p:sldLayoutId id="2147483650" r:id="rId4"/>
    <p:sldLayoutId id="2147483652" r:id="rId5"/>
    <p:sldLayoutId id="2147483653" r:id="rId6"/>
    <p:sldLayoutId id="2147483654" r:id="rId7"/>
    <p:sldLayoutId id="2147483656" r:id="rId8"/>
    <p:sldLayoutId id="2147483657" r:id="rId9"/>
  </p:sldLayoutIdLst>
  <p:txStyles>
    <p:titleStyle>
      <a:lvl1pPr algn="l" defTabSz="914400" rtl="0" eaLnBrk="1" latinLnBrk="0" hangingPunct="1">
        <a:lnSpc>
          <a:spcPct val="90000"/>
        </a:lnSpc>
        <a:spcBef>
          <a:spcPct val="0"/>
        </a:spcBef>
        <a:buNone/>
        <a:defRPr sz="4800" b="1" kern="1200">
          <a:solidFill>
            <a:srgbClr val="FABD2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FABD2B"/>
        </a:buClr>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FABD2B"/>
        </a:buClr>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ABD2B"/>
        </a:buClr>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FABD2B"/>
        </a:buClr>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ABD2B"/>
        </a:buClr>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roverbs INTRO" descr="Proverbs INTRO">
            <a:hlinkClick r:id="" action="ppaction://media"/>
            <a:extLst>
              <a:ext uri="{FF2B5EF4-FFF2-40B4-BE49-F238E27FC236}">
                <a16:creationId xmlns:a16="http://schemas.microsoft.com/office/drawing/2014/main" id="{BC4143D9-B6A4-BD89-4E8D-DDEBF93452B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12193006" cy="6858000"/>
          </a:xfrm>
        </p:spPr>
      </p:pic>
    </p:spTree>
    <p:extLst>
      <p:ext uri="{BB962C8B-B14F-4D97-AF65-F5344CB8AC3E}">
        <p14:creationId xmlns:p14="http://schemas.microsoft.com/office/powerpoint/2010/main" val="2584284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4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82B964-0C2A-9340-35B0-DD486E682968}"/>
              </a:ext>
            </a:extLst>
          </p:cNvPr>
          <p:cNvSpPr>
            <a:spLocks noGrp="1"/>
          </p:cNvSpPr>
          <p:nvPr>
            <p:ph idx="1"/>
          </p:nvPr>
        </p:nvSpPr>
        <p:spPr>
          <a:xfrm>
            <a:off x="617517" y="477983"/>
            <a:ext cx="11008426" cy="4958314"/>
          </a:xfrm>
        </p:spPr>
        <p:txBody>
          <a:bodyPr/>
          <a:lstStyle/>
          <a:p>
            <a:r>
              <a:rPr lang="ru-RU" dirty="0"/>
              <a:t>«</a:t>
            </a:r>
            <a:r>
              <a:rPr lang="ru-RU" i="1" dirty="0"/>
              <a:t>Мёд, если есть, то его сразу нет</a:t>
            </a:r>
            <a:r>
              <a:rPr lang="ru-RU" dirty="0"/>
              <a:t>» </a:t>
            </a:r>
          </a:p>
          <a:p>
            <a:pPr marL="0" indent="0" algn="r">
              <a:buNone/>
            </a:pPr>
            <a:r>
              <a:rPr lang="ru-RU" dirty="0"/>
              <a:t>(Винни Пух)</a:t>
            </a:r>
          </a:p>
          <a:p>
            <a:r>
              <a:rPr lang="ru-RU" b="1" dirty="0"/>
              <a:t>Мудрость очень похожа на мёд. Как только думаешь, что она есть, так её сразу нет.</a:t>
            </a:r>
            <a:endParaRPr lang="en-US" b="1" dirty="0"/>
          </a:p>
        </p:txBody>
      </p:sp>
    </p:spTree>
    <p:extLst>
      <p:ext uri="{BB962C8B-B14F-4D97-AF65-F5344CB8AC3E}">
        <p14:creationId xmlns:p14="http://schemas.microsoft.com/office/powerpoint/2010/main" val="632812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72F2A8-FA98-5D1C-1147-FE5FDA2A3469}"/>
              </a:ext>
            </a:extLst>
          </p:cNvPr>
          <p:cNvSpPr>
            <a:spLocks noGrp="1"/>
          </p:cNvSpPr>
          <p:nvPr>
            <p:ph idx="1"/>
          </p:nvPr>
        </p:nvSpPr>
        <p:spPr>
          <a:xfrm>
            <a:off x="617517" y="665019"/>
            <a:ext cx="11008426" cy="4771278"/>
          </a:xfrm>
          <a:noFill/>
        </p:spPr>
        <p:txBody>
          <a:bodyPr/>
          <a:lstStyle/>
          <a:p>
            <a:r>
              <a:rPr lang="ru-RU" i="1" dirty="0"/>
              <a:t>Какие ошибки вы допускаете с определённой регулярностью? В каких сферах жизни именно глупость чаще всего берёт верх в вашей жизни?</a:t>
            </a:r>
            <a:r>
              <a:rPr lang="en-US" i="1" dirty="0"/>
              <a:t>  </a:t>
            </a:r>
            <a:endParaRPr lang="ru-RU" i="1" dirty="0"/>
          </a:p>
          <a:p>
            <a:r>
              <a:rPr lang="ru" dirty="0">
                <a:latin typeface="Arial"/>
                <a:cs typeface="Arial"/>
              </a:rPr>
              <a:t>Запишите ответ в свои бюллетени</a:t>
            </a:r>
          </a:p>
        </p:txBody>
      </p:sp>
    </p:spTree>
    <p:extLst>
      <p:ext uri="{BB962C8B-B14F-4D97-AF65-F5344CB8AC3E}">
        <p14:creationId xmlns:p14="http://schemas.microsoft.com/office/powerpoint/2010/main" val="1309479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5428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98AEC1-EDEB-A73D-A1E2-88F05CD97FCF}"/>
              </a:ext>
            </a:extLst>
          </p:cNvPr>
          <p:cNvSpPr>
            <a:spLocks noGrp="1"/>
          </p:cNvSpPr>
          <p:nvPr>
            <p:ph idx="1"/>
          </p:nvPr>
        </p:nvSpPr>
        <p:spPr>
          <a:xfrm>
            <a:off x="617517" y="561109"/>
            <a:ext cx="11008426" cy="4875187"/>
          </a:xfrm>
        </p:spPr>
        <p:txBody>
          <a:bodyPr/>
          <a:lstStyle/>
          <a:p>
            <a:pPr marL="0" indent="0">
              <a:buNone/>
            </a:pPr>
            <a:r>
              <a:rPr lang="ru-RU" baseline="30000" dirty="0"/>
              <a:t>1:20</a:t>
            </a:r>
            <a:r>
              <a:rPr lang="ru-RU" dirty="0"/>
              <a:t> Мудрость восклицает на улицах, возвышает свой голос на площадях; </a:t>
            </a:r>
            <a:r>
              <a:rPr lang="ru-RU" baseline="30000" dirty="0"/>
              <a:t>21</a:t>
            </a:r>
            <a:r>
              <a:rPr lang="ru-RU" dirty="0"/>
              <a:t> на углах шумных улиц кричит она и при входе в городские ворота держит речь: </a:t>
            </a:r>
            <a:r>
              <a:rPr lang="ru-RU" baseline="30000" dirty="0"/>
              <a:t>22</a:t>
            </a:r>
            <a:r>
              <a:rPr lang="ru-RU" dirty="0"/>
              <a:t> «До каких же пор вы, простаки, будете любить свою простоту? Сколько же еще глумливые будут наслаждаться насмешками, а глупцы – ненавидеть знание? </a:t>
            </a:r>
            <a:r>
              <a:rPr lang="ru-RU" baseline="30000" dirty="0"/>
              <a:t>23</a:t>
            </a:r>
            <a:r>
              <a:rPr lang="ru-RU" dirty="0"/>
              <a:t> Если бы вы ответили на мой укор, я излила бы на вас мой дух и открыла бы вам свои мысли… </a:t>
            </a:r>
            <a:r>
              <a:rPr lang="ru-RU" baseline="30000" dirty="0"/>
              <a:t>32</a:t>
            </a:r>
            <a:r>
              <a:rPr lang="ru-RU" dirty="0"/>
              <a:t> Ведь своенравие убьет простаков, и беспечность погубит глупцов, </a:t>
            </a:r>
            <a:r>
              <a:rPr lang="ru-RU" baseline="30000" dirty="0"/>
              <a:t>33</a:t>
            </a:r>
            <a:r>
              <a:rPr lang="ru-RU" dirty="0"/>
              <a:t> но слушающий меня будет жить безопасно и спокойно, не страшась беды».</a:t>
            </a:r>
            <a:endParaRPr lang="en-US" dirty="0"/>
          </a:p>
          <a:p>
            <a:pPr marL="0" indent="0" algn="r">
              <a:buNone/>
            </a:pPr>
            <a:r>
              <a:rPr lang="ru-RU" dirty="0"/>
              <a:t>(Книга Притч 1:20-23 и 32-33)</a:t>
            </a:r>
            <a:endParaRPr lang="en-US" dirty="0"/>
          </a:p>
        </p:txBody>
      </p:sp>
    </p:spTree>
    <p:extLst>
      <p:ext uri="{BB962C8B-B14F-4D97-AF65-F5344CB8AC3E}">
        <p14:creationId xmlns:p14="http://schemas.microsoft.com/office/powerpoint/2010/main" val="3529248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98AEC1-EDEB-A73D-A1E2-88F05CD97FCF}"/>
              </a:ext>
            </a:extLst>
          </p:cNvPr>
          <p:cNvSpPr>
            <a:spLocks noGrp="1"/>
          </p:cNvSpPr>
          <p:nvPr>
            <p:ph idx="1"/>
          </p:nvPr>
        </p:nvSpPr>
        <p:spPr>
          <a:xfrm>
            <a:off x="617517" y="561109"/>
            <a:ext cx="11008426" cy="4875187"/>
          </a:xfrm>
        </p:spPr>
        <p:txBody>
          <a:bodyPr/>
          <a:lstStyle/>
          <a:p>
            <a:pPr marL="0" indent="0">
              <a:buNone/>
            </a:pPr>
            <a:r>
              <a:rPr lang="ru-RU" baseline="30000" dirty="0"/>
              <a:t>9:7</a:t>
            </a:r>
            <a:r>
              <a:rPr lang="ru-RU" dirty="0"/>
              <a:t> Наставляющий глумливого бесчестие наживет; обличающий нечестивого навлечет на себя позор. </a:t>
            </a:r>
            <a:r>
              <a:rPr lang="ru-RU" baseline="30000" dirty="0"/>
              <a:t>8</a:t>
            </a:r>
            <a:r>
              <a:rPr lang="ru-RU" dirty="0"/>
              <a:t> Не обличай глумливого, чтобы он тебя не возненавидел; обличай мудреца, и он возлюбит тебя. </a:t>
            </a:r>
            <a:r>
              <a:rPr lang="ru-RU" baseline="30000" dirty="0"/>
              <a:t>9</a:t>
            </a:r>
            <a:r>
              <a:rPr lang="ru-RU" dirty="0"/>
              <a:t> Научи мудреца, и он станет еще мудрее; праведника наставь, он познания приумножит… </a:t>
            </a:r>
            <a:r>
              <a:rPr lang="ru-RU" baseline="30000" dirty="0"/>
              <a:t>14:15</a:t>
            </a:r>
            <a:r>
              <a:rPr lang="ru-RU" dirty="0"/>
              <a:t> Простак верит всему, но разумный следит за своими шагами… </a:t>
            </a:r>
            <a:r>
              <a:rPr lang="ru-RU" baseline="30000" dirty="0"/>
              <a:t>15:5</a:t>
            </a:r>
            <a:r>
              <a:rPr lang="ru-RU" dirty="0"/>
              <a:t> Глупец презирает отцовский урок, а слушающий упреки благоразумен… </a:t>
            </a:r>
            <a:r>
              <a:rPr lang="ru-RU" baseline="30000" dirty="0"/>
              <a:t>16:25</a:t>
            </a:r>
            <a:r>
              <a:rPr lang="ru-RU" dirty="0"/>
              <a:t> Бывает путь, который кажется человеку прямым, но в конце его – пути смерти… </a:t>
            </a:r>
            <a:r>
              <a:rPr lang="ru-RU" baseline="30000" dirty="0"/>
              <a:t>21:24</a:t>
            </a:r>
            <a:r>
              <a:rPr lang="ru-RU" dirty="0"/>
              <a:t> Гордец надменный, «глумливый» – имя ему; он действует в чрезмерной гордыне.</a:t>
            </a:r>
            <a:endParaRPr lang="en-US" dirty="0"/>
          </a:p>
          <a:p>
            <a:pPr marL="0" indent="0" algn="r">
              <a:buNone/>
            </a:pPr>
            <a:r>
              <a:rPr lang="ru-RU" dirty="0"/>
              <a:t>(Книга Притч </a:t>
            </a:r>
            <a:r>
              <a:rPr lang="en-US" dirty="0"/>
              <a:t>9:7-9; 14:15; 15:5; 16:25; 21:24 </a:t>
            </a:r>
            <a:r>
              <a:rPr lang="ru-RU" dirty="0"/>
              <a:t>)</a:t>
            </a:r>
            <a:endParaRPr lang="en-US" dirty="0"/>
          </a:p>
        </p:txBody>
      </p:sp>
    </p:spTree>
    <p:extLst>
      <p:ext uri="{BB962C8B-B14F-4D97-AF65-F5344CB8AC3E}">
        <p14:creationId xmlns:p14="http://schemas.microsoft.com/office/powerpoint/2010/main" val="3594119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9924C-54FE-4579-1EDF-74B4843D6AE0}"/>
              </a:ext>
            </a:extLst>
          </p:cNvPr>
          <p:cNvSpPr>
            <a:spLocks noGrp="1"/>
          </p:cNvSpPr>
          <p:nvPr>
            <p:ph type="title"/>
          </p:nvPr>
        </p:nvSpPr>
        <p:spPr/>
        <p:txBody>
          <a:bodyPr/>
          <a:lstStyle/>
          <a:p>
            <a:r>
              <a:rPr lang="ru-RU" dirty="0"/>
              <a:t>ЧТО МЫ РАССМОТРЕЛИ </a:t>
            </a:r>
            <a:br>
              <a:rPr lang="ru-RU" dirty="0"/>
            </a:br>
            <a:r>
              <a:rPr lang="ru-RU" dirty="0"/>
              <a:t>В ПРОШЛЫЙ РАЗ:</a:t>
            </a:r>
            <a:endParaRPr lang="en-US" dirty="0"/>
          </a:p>
        </p:txBody>
      </p:sp>
      <p:sp>
        <p:nvSpPr>
          <p:cNvPr id="3" name="Content Placeholder 2">
            <a:extLst>
              <a:ext uri="{FF2B5EF4-FFF2-40B4-BE49-F238E27FC236}">
                <a16:creationId xmlns:a16="http://schemas.microsoft.com/office/drawing/2014/main" id="{0421AC25-8B0B-55D2-64D1-B0FB7137C5B4}"/>
              </a:ext>
            </a:extLst>
          </p:cNvPr>
          <p:cNvSpPr>
            <a:spLocks noGrp="1"/>
          </p:cNvSpPr>
          <p:nvPr>
            <p:ph idx="1"/>
          </p:nvPr>
        </p:nvSpPr>
        <p:spPr>
          <a:xfrm>
            <a:off x="617516" y="1825625"/>
            <a:ext cx="11155383" cy="3610671"/>
          </a:xfrm>
          <a:noFill/>
        </p:spPr>
        <p:txBody>
          <a:bodyPr/>
          <a:lstStyle/>
          <a:p>
            <a:pPr marL="0" indent="0">
              <a:buNone/>
            </a:pPr>
            <a:r>
              <a:rPr lang="ru-RU" b="1" dirty="0"/>
              <a:t>Мудрый тот, кто с Богом действительно живёт</a:t>
            </a:r>
            <a:r>
              <a:rPr lang="ru-RU" dirty="0"/>
              <a:t>. Такой человек:</a:t>
            </a:r>
          </a:p>
          <a:p>
            <a:r>
              <a:rPr lang="ru-RU" dirty="0"/>
              <a:t>Делает </a:t>
            </a:r>
            <a:r>
              <a:rPr lang="ru-RU" b="1" dirty="0"/>
              <a:t>первый шаг</a:t>
            </a:r>
            <a:r>
              <a:rPr lang="ru-RU" dirty="0"/>
              <a:t> с Богом; </a:t>
            </a:r>
          </a:p>
          <a:p>
            <a:r>
              <a:rPr lang="ru-RU" b="1" dirty="0"/>
              <a:t>Дорожит</a:t>
            </a:r>
            <a:r>
              <a:rPr lang="ru-RU" dirty="0"/>
              <a:t> Богом;</a:t>
            </a:r>
          </a:p>
          <a:p>
            <a:r>
              <a:rPr lang="ru-RU" b="1" dirty="0"/>
              <a:t>Доверяет</a:t>
            </a:r>
            <a:r>
              <a:rPr lang="ru-RU" dirty="0"/>
              <a:t> Богу;</a:t>
            </a:r>
          </a:p>
          <a:p>
            <a:r>
              <a:rPr lang="ru-RU" dirty="0"/>
              <a:t>Держится за </a:t>
            </a:r>
            <a:r>
              <a:rPr lang="ru-RU" b="1" dirty="0"/>
              <a:t>благодать</a:t>
            </a:r>
            <a:r>
              <a:rPr lang="ru-RU" dirty="0"/>
              <a:t> Бога.</a:t>
            </a:r>
          </a:p>
        </p:txBody>
      </p:sp>
    </p:spTree>
    <p:extLst>
      <p:ext uri="{BB962C8B-B14F-4D97-AF65-F5344CB8AC3E}">
        <p14:creationId xmlns:p14="http://schemas.microsoft.com/office/powerpoint/2010/main" val="3450014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9924C-54FE-4579-1EDF-74B4843D6AE0}"/>
              </a:ext>
            </a:extLst>
          </p:cNvPr>
          <p:cNvSpPr>
            <a:spLocks noGrp="1"/>
          </p:cNvSpPr>
          <p:nvPr>
            <p:ph type="title"/>
          </p:nvPr>
        </p:nvSpPr>
        <p:spPr/>
        <p:txBody>
          <a:bodyPr/>
          <a:lstStyle/>
          <a:p>
            <a:r>
              <a:rPr lang="ru-RU" dirty="0"/>
              <a:t>МУДРЫЙ ТОТ, КТО ГЛУПОСТЬ СВОЮ ПРИЗНАЁТ</a:t>
            </a:r>
            <a:endParaRPr lang="en-US" dirty="0"/>
          </a:p>
        </p:txBody>
      </p:sp>
      <p:sp>
        <p:nvSpPr>
          <p:cNvPr id="3" name="Content Placeholder 2">
            <a:extLst>
              <a:ext uri="{FF2B5EF4-FFF2-40B4-BE49-F238E27FC236}">
                <a16:creationId xmlns:a16="http://schemas.microsoft.com/office/drawing/2014/main" id="{0421AC25-8B0B-55D2-64D1-B0FB7137C5B4}"/>
              </a:ext>
            </a:extLst>
          </p:cNvPr>
          <p:cNvSpPr>
            <a:spLocks noGrp="1"/>
          </p:cNvSpPr>
          <p:nvPr>
            <p:ph idx="1"/>
          </p:nvPr>
        </p:nvSpPr>
        <p:spPr>
          <a:noFill/>
        </p:spPr>
        <p:txBody>
          <a:bodyPr/>
          <a:lstStyle/>
          <a:p>
            <a:pPr marL="0" indent="0">
              <a:buNone/>
            </a:pPr>
            <a:r>
              <a:rPr lang="ru-RU" dirty="0"/>
              <a:t>Такой человек:</a:t>
            </a:r>
          </a:p>
          <a:p>
            <a:pPr lvl="0"/>
            <a:r>
              <a:rPr lang="ru-RU" dirty="0"/>
              <a:t>Понимает </a:t>
            </a:r>
            <a:r>
              <a:rPr lang="ru-RU" b="1" u="sng" dirty="0">
                <a:solidFill>
                  <a:srgbClr val="FABD2B"/>
                </a:solidFill>
              </a:rPr>
              <a:t>природу</a:t>
            </a:r>
            <a:r>
              <a:rPr lang="ru-RU" dirty="0"/>
              <a:t> глупости;</a:t>
            </a:r>
            <a:endParaRPr lang="en-US" dirty="0"/>
          </a:p>
          <a:p>
            <a:pPr lvl="0"/>
            <a:r>
              <a:rPr lang="ru-RU" dirty="0"/>
              <a:t>Подмечает </a:t>
            </a:r>
            <a:r>
              <a:rPr lang="ru-RU" b="1" u="sng" dirty="0">
                <a:solidFill>
                  <a:srgbClr val="FABD2B"/>
                </a:solidFill>
              </a:rPr>
              <a:t>различные проявления</a:t>
            </a:r>
            <a:r>
              <a:rPr lang="ru-RU" dirty="0"/>
              <a:t> глупости;</a:t>
            </a:r>
            <a:endParaRPr lang="en-US" dirty="0"/>
          </a:p>
          <a:p>
            <a:pPr lvl="0"/>
            <a:r>
              <a:rPr lang="ru-RU" dirty="0"/>
              <a:t>Преодолевает </a:t>
            </a:r>
            <a:r>
              <a:rPr lang="ru-RU" b="1" u="sng" dirty="0">
                <a:solidFill>
                  <a:srgbClr val="FABD2B"/>
                </a:solidFill>
              </a:rPr>
              <a:t>последствия</a:t>
            </a:r>
            <a:r>
              <a:rPr lang="ru-RU" dirty="0"/>
              <a:t> глупости;</a:t>
            </a:r>
            <a:endParaRPr lang="en-US" dirty="0"/>
          </a:p>
          <a:p>
            <a:pPr lvl="0"/>
            <a:r>
              <a:rPr lang="ru-RU" dirty="0"/>
              <a:t>Покоряется </a:t>
            </a:r>
            <a:r>
              <a:rPr lang="ru-RU" b="1" u="sng" dirty="0">
                <a:solidFill>
                  <a:srgbClr val="FABD2B"/>
                </a:solidFill>
              </a:rPr>
              <a:t>мудрости</a:t>
            </a:r>
            <a:r>
              <a:rPr lang="ru-RU" dirty="0"/>
              <a:t>.</a:t>
            </a:r>
            <a:endParaRPr lang="en-US" dirty="0"/>
          </a:p>
        </p:txBody>
      </p:sp>
    </p:spTree>
    <p:extLst>
      <p:ext uri="{BB962C8B-B14F-4D97-AF65-F5344CB8AC3E}">
        <p14:creationId xmlns:p14="http://schemas.microsoft.com/office/powerpoint/2010/main" val="1205210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98AEC1-EDEB-A73D-A1E2-88F05CD97FCF}"/>
              </a:ext>
            </a:extLst>
          </p:cNvPr>
          <p:cNvSpPr>
            <a:spLocks noGrp="1"/>
          </p:cNvSpPr>
          <p:nvPr>
            <p:ph idx="1"/>
          </p:nvPr>
        </p:nvSpPr>
        <p:spPr>
          <a:xfrm>
            <a:off x="617517" y="561109"/>
            <a:ext cx="11008426" cy="4875187"/>
          </a:xfrm>
        </p:spPr>
        <p:txBody>
          <a:bodyPr/>
          <a:lstStyle/>
          <a:p>
            <a:pPr marL="0" indent="0">
              <a:buNone/>
            </a:pPr>
            <a:r>
              <a:rPr lang="ru-RU" baseline="30000" dirty="0">
                <a:solidFill>
                  <a:srgbClr val="EEEAD2"/>
                </a:solidFill>
              </a:rPr>
              <a:t>1:20</a:t>
            </a:r>
            <a:r>
              <a:rPr lang="ru-RU" dirty="0">
                <a:solidFill>
                  <a:srgbClr val="EEEAD2"/>
                </a:solidFill>
              </a:rPr>
              <a:t> Мудрость восклицает на улицах, возвышает свой голос на площадях; </a:t>
            </a:r>
            <a:r>
              <a:rPr lang="ru-RU" baseline="30000" dirty="0">
                <a:solidFill>
                  <a:srgbClr val="EEEAD2"/>
                </a:solidFill>
              </a:rPr>
              <a:t>21</a:t>
            </a:r>
            <a:r>
              <a:rPr lang="ru-RU" dirty="0">
                <a:solidFill>
                  <a:srgbClr val="EEEAD2"/>
                </a:solidFill>
              </a:rPr>
              <a:t> на углах шумных улиц кричит она и при входе в городские ворота держит речь: </a:t>
            </a:r>
            <a:r>
              <a:rPr lang="ru-RU" baseline="30000" dirty="0">
                <a:solidFill>
                  <a:srgbClr val="EEEAD2"/>
                </a:solidFill>
              </a:rPr>
              <a:t>22</a:t>
            </a:r>
            <a:r>
              <a:rPr lang="ru-RU" dirty="0">
                <a:solidFill>
                  <a:srgbClr val="EEEAD2"/>
                </a:solidFill>
              </a:rPr>
              <a:t> «До каких же пор вы, простаки, будете любить свою простоту? Сколько же еще глумливые будут наслаждаться насмешками, а </a:t>
            </a:r>
            <a:r>
              <a:rPr lang="ru-RU" b="1" dirty="0"/>
              <a:t>глупцы – ненавидеть знание</a:t>
            </a:r>
            <a:r>
              <a:rPr lang="ru-RU" dirty="0"/>
              <a:t>? </a:t>
            </a:r>
            <a:r>
              <a:rPr lang="ru-RU" baseline="30000" dirty="0">
                <a:solidFill>
                  <a:srgbClr val="EEEAD2"/>
                </a:solidFill>
              </a:rPr>
              <a:t>23</a:t>
            </a:r>
            <a:r>
              <a:rPr lang="ru-RU" dirty="0">
                <a:solidFill>
                  <a:srgbClr val="EEEAD2"/>
                </a:solidFill>
              </a:rPr>
              <a:t> Если бы вы ответили на мой укор, я излила бы на вас мой дух и открыла бы вам свои мысли… </a:t>
            </a:r>
            <a:r>
              <a:rPr lang="ru-RU" baseline="30000" dirty="0">
                <a:solidFill>
                  <a:srgbClr val="EEEAD2"/>
                </a:solidFill>
              </a:rPr>
              <a:t>32</a:t>
            </a:r>
            <a:r>
              <a:rPr lang="ru-RU" dirty="0">
                <a:solidFill>
                  <a:srgbClr val="EEEAD2"/>
                </a:solidFill>
              </a:rPr>
              <a:t> Ведь своенравие убьет простаков, и беспечность погубит глупцов, </a:t>
            </a:r>
            <a:r>
              <a:rPr lang="ru-RU" baseline="30000" dirty="0">
                <a:solidFill>
                  <a:srgbClr val="EEEAD2"/>
                </a:solidFill>
              </a:rPr>
              <a:t>33</a:t>
            </a:r>
            <a:r>
              <a:rPr lang="ru-RU" dirty="0">
                <a:solidFill>
                  <a:srgbClr val="EEEAD2"/>
                </a:solidFill>
              </a:rPr>
              <a:t> но слушающий меня будет жить безопасно и спокойно, не страшась беды».</a:t>
            </a:r>
            <a:endParaRPr lang="en-US" dirty="0">
              <a:solidFill>
                <a:srgbClr val="EEEAD2"/>
              </a:solidFill>
            </a:endParaRPr>
          </a:p>
          <a:p>
            <a:pPr marL="0" indent="0" algn="r">
              <a:buNone/>
            </a:pPr>
            <a:r>
              <a:rPr lang="ru-RU" dirty="0">
                <a:solidFill>
                  <a:srgbClr val="EEEAD2"/>
                </a:solidFill>
              </a:rPr>
              <a:t>(Книга Притч 1:20-23 и 32-33)</a:t>
            </a:r>
            <a:endParaRPr lang="en-US" dirty="0">
              <a:solidFill>
                <a:srgbClr val="EEEAD2"/>
              </a:solidFill>
            </a:endParaRPr>
          </a:p>
        </p:txBody>
      </p:sp>
    </p:spTree>
    <p:extLst>
      <p:ext uri="{BB962C8B-B14F-4D97-AF65-F5344CB8AC3E}">
        <p14:creationId xmlns:p14="http://schemas.microsoft.com/office/powerpoint/2010/main" val="4179860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63EF3-9D3B-1DD2-64F7-C6FD43E97F69}"/>
              </a:ext>
            </a:extLst>
          </p:cNvPr>
          <p:cNvSpPr>
            <a:spLocks noGrp="1"/>
          </p:cNvSpPr>
          <p:nvPr>
            <p:ph type="title"/>
          </p:nvPr>
        </p:nvSpPr>
        <p:spPr/>
        <p:txBody>
          <a:bodyPr/>
          <a:lstStyle/>
          <a:p>
            <a:r>
              <a:rPr lang="ru-RU" dirty="0"/>
              <a:t>ПОНИМАНИЕ ГЛУПОСТИ</a:t>
            </a:r>
            <a:endParaRPr lang="en-US" dirty="0"/>
          </a:p>
        </p:txBody>
      </p:sp>
      <p:sp>
        <p:nvSpPr>
          <p:cNvPr id="3" name="Content Placeholder 2">
            <a:extLst>
              <a:ext uri="{FF2B5EF4-FFF2-40B4-BE49-F238E27FC236}">
                <a16:creationId xmlns:a16="http://schemas.microsoft.com/office/drawing/2014/main" id="{D5D0FBE3-9757-F465-3B9F-FBCD596CEC67}"/>
              </a:ext>
            </a:extLst>
          </p:cNvPr>
          <p:cNvSpPr>
            <a:spLocks noGrp="1"/>
          </p:cNvSpPr>
          <p:nvPr>
            <p:ph idx="1"/>
          </p:nvPr>
        </p:nvSpPr>
        <p:spPr>
          <a:xfrm>
            <a:off x="617517" y="1496291"/>
            <a:ext cx="11008426" cy="3940005"/>
          </a:xfrm>
        </p:spPr>
        <p:txBody>
          <a:bodyPr/>
          <a:lstStyle/>
          <a:p>
            <a:pPr marL="0" indent="0">
              <a:buNone/>
            </a:pPr>
            <a:r>
              <a:rPr lang="ru-RU" b="1" dirty="0"/>
              <a:t>Глупость – это игнорирование законов мироздания тогда, когда они были известны и не было никаких причин. </a:t>
            </a:r>
            <a:r>
              <a:rPr lang="ru-RU" dirty="0">
                <a:solidFill>
                  <a:srgbClr val="EEEAD2"/>
                </a:solidFill>
              </a:rPr>
              <a:t>Глупцы живут так, как будто Бога нет, не принимая Его в расчёт в своей жизни. Из-за этого они теряют связь с:</a:t>
            </a:r>
          </a:p>
          <a:p>
            <a:r>
              <a:rPr lang="ru-RU" b="1" u="sng" dirty="0">
                <a:solidFill>
                  <a:srgbClr val="FABD2B"/>
                </a:solidFill>
              </a:rPr>
              <a:t>Физическим</a:t>
            </a:r>
            <a:r>
              <a:rPr lang="ru-RU" dirty="0"/>
              <a:t> устройством мира;</a:t>
            </a:r>
          </a:p>
          <a:p>
            <a:r>
              <a:rPr lang="ru-RU" b="1" u="sng" dirty="0">
                <a:solidFill>
                  <a:srgbClr val="FABD2B"/>
                </a:solidFill>
              </a:rPr>
              <a:t>Социальным</a:t>
            </a:r>
            <a:r>
              <a:rPr lang="ru-RU" dirty="0"/>
              <a:t> устройством мира;</a:t>
            </a:r>
          </a:p>
          <a:p>
            <a:r>
              <a:rPr lang="ru-RU" b="1" u="sng" dirty="0">
                <a:solidFill>
                  <a:srgbClr val="FABD2B"/>
                </a:solidFill>
              </a:rPr>
              <a:t>Моральным</a:t>
            </a:r>
            <a:r>
              <a:rPr lang="ru-RU" dirty="0"/>
              <a:t> устройством мира;</a:t>
            </a:r>
          </a:p>
          <a:p>
            <a:r>
              <a:rPr lang="ru-RU" b="1" u="sng" dirty="0">
                <a:solidFill>
                  <a:srgbClr val="FABD2B"/>
                </a:solidFill>
              </a:rPr>
              <a:t>Духовным</a:t>
            </a:r>
            <a:r>
              <a:rPr lang="ru-RU" dirty="0"/>
              <a:t> устройством мира.</a:t>
            </a:r>
          </a:p>
        </p:txBody>
      </p:sp>
    </p:spTree>
    <p:extLst>
      <p:ext uri="{BB962C8B-B14F-4D97-AF65-F5344CB8AC3E}">
        <p14:creationId xmlns:p14="http://schemas.microsoft.com/office/powerpoint/2010/main" val="2852642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8346B5-FB40-7914-5725-D1736B145173}"/>
              </a:ext>
            </a:extLst>
          </p:cNvPr>
          <p:cNvSpPr>
            <a:spLocks noGrp="1"/>
          </p:cNvSpPr>
          <p:nvPr>
            <p:ph idx="1"/>
          </p:nvPr>
        </p:nvSpPr>
        <p:spPr>
          <a:xfrm>
            <a:off x="617517" y="488373"/>
            <a:ext cx="11008426" cy="4947923"/>
          </a:xfrm>
        </p:spPr>
        <p:txBody>
          <a:bodyPr/>
          <a:lstStyle/>
          <a:p>
            <a:r>
              <a:rPr lang="ru-RU" i="1" dirty="0"/>
              <a:t>В каких сферах нашей жизни мы потеряли связь с реальностью? Запутались ли мы во взаимоотношениях с людьми, потому что старались использовать их, считая себя самыми умными и хитрыми? Наломали ли мы дров, потому что нарушили моральные законы Творца? Поставили ли мы себя в центр своей жизни, вместо того чтобы покориться Богу?</a:t>
            </a:r>
          </a:p>
          <a:p>
            <a:r>
              <a:rPr lang="ru-RU" b="1" dirty="0"/>
              <a:t>Мудрый тот, кто глупость свою признаёт</a:t>
            </a:r>
            <a:endParaRPr lang="en-US" b="1" dirty="0"/>
          </a:p>
        </p:txBody>
      </p:sp>
    </p:spTree>
    <p:extLst>
      <p:ext uri="{BB962C8B-B14F-4D97-AF65-F5344CB8AC3E}">
        <p14:creationId xmlns:p14="http://schemas.microsoft.com/office/powerpoint/2010/main" val="15271312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71B9AD-3BD7-4FAE-E251-ED54C86D9D89}"/>
              </a:ext>
            </a:extLst>
          </p:cNvPr>
          <p:cNvSpPr>
            <a:spLocks noGrp="1"/>
          </p:cNvSpPr>
          <p:nvPr>
            <p:ph idx="1"/>
          </p:nvPr>
        </p:nvSpPr>
        <p:spPr>
          <a:xfrm>
            <a:off x="617517" y="633845"/>
            <a:ext cx="11008426" cy="4802451"/>
          </a:xfrm>
        </p:spPr>
        <p:txBody>
          <a:bodyPr/>
          <a:lstStyle/>
          <a:p>
            <a:pPr marL="0" indent="0">
              <a:buNone/>
            </a:pPr>
            <a:r>
              <a:rPr lang="ru-RU" i="1" dirty="0">
                <a:solidFill>
                  <a:srgbClr val="EEEAD2"/>
                </a:solidFill>
              </a:rPr>
              <a:t>«В Притчах глупцы – это люди, теряющие связь с реальностью так часто, что это делает жизнь невыносимой для них и тех, кто вокруг них… </a:t>
            </a:r>
            <a:r>
              <a:rPr lang="ru-RU" b="1" i="1" dirty="0"/>
              <a:t>самая большая глупость – это поставить себя вместо Бога в центр своей жизни…</a:t>
            </a:r>
            <a:r>
              <a:rPr lang="ru-RU" i="1" dirty="0"/>
              <a:t> </a:t>
            </a:r>
            <a:r>
              <a:rPr lang="ru-RU" i="1" dirty="0">
                <a:solidFill>
                  <a:srgbClr val="EEEAD2"/>
                </a:solidFill>
              </a:rPr>
              <a:t>Основной отличительной чертой глупцов является то, что они нетерпимы к мнению других, они считают себя «мудрыми», а значит они не способны учиться или исправляться»</a:t>
            </a:r>
          </a:p>
          <a:p>
            <a:pPr marL="0" indent="0" algn="r">
              <a:buNone/>
            </a:pPr>
            <a:r>
              <a:rPr lang="ru-RU" dirty="0">
                <a:solidFill>
                  <a:srgbClr val="EEEAD2"/>
                </a:solidFill>
              </a:rPr>
              <a:t>(Тимоти Келлер «Божья мудрость»)</a:t>
            </a:r>
            <a:endParaRPr lang="en-US" dirty="0">
              <a:solidFill>
                <a:srgbClr val="EEEAD2"/>
              </a:solidFill>
            </a:endParaRPr>
          </a:p>
        </p:txBody>
      </p:sp>
    </p:spTree>
    <p:extLst>
      <p:ext uri="{BB962C8B-B14F-4D97-AF65-F5344CB8AC3E}">
        <p14:creationId xmlns:p14="http://schemas.microsoft.com/office/powerpoint/2010/main" val="29840582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98AEC1-EDEB-A73D-A1E2-88F05CD97FCF}"/>
              </a:ext>
            </a:extLst>
          </p:cNvPr>
          <p:cNvSpPr>
            <a:spLocks noGrp="1"/>
          </p:cNvSpPr>
          <p:nvPr>
            <p:ph idx="1"/>
          </p:nvPr>
        </p:nvSpPr>
        <p:spPr>
          <a:xfrm>
            <a:off x="617517" y="561109"/>
            <a:ext cx="11008426" cy="4875187"/>
          </a:xfrm>
        </p:spPr>
        <p:txBody>
          <a:bodyPr/>
          <a:lstStyle/>
          <a:p>
            <a:pPr marL="0" indent="0">
              <a:buNone/>
            </a:pPr>
            <a:r>
              <a:rPr lang="ru-RU" baseline="30000" dirty="0">
                <a:solidFill>
                  <a:srgbClr val="EEEAD2"/>
                </a:solidFill>
              </a:rPr>
              <a:t>1:22</a:t>
            </a:r>
            <a:r>
              <a:rPr lang="ru-RU" dirty="0">
                <a:solidFill>
                  <a:srgbClr val="EEEAD2"/>
                </a:solidFill>
              </a:rPr>
              <a:t> «До каких же пор вы, </a:t>
            </a:r>
            <a:r>
              <a:rPr lang="ru-RU" b="1" dirty="0"/>
              <a:t>простаки</a:t>
            </a:r>
            <a:r>
              <a:rPr lang="ru-RU" dirty="0"/>
              <a:t>, </a:t>
            </a:r>
            <a:r>
              <a:rPr lang="ru-RU" dirty="0">
                <a:solidFill>
                  <a:srgbClr val="EEEAD2"/>
                </a:solidFill>
              </a:rPr>
              <a:t>будете любить свою простоту? Сколько же еще </a:t>
            </a:r>
            <a:r>
              <a:rPr lang="ru-RU" b="1" dirty="0"/>
              <a:t>глумливые</a:t>
            </a:r>
            <a:r>
              <a:rPr lang="ru-RU" dirty="0"/>
              <a:t> </a:t>
            </a:r>
            <a:r>
              <a:rPr lang="ru-RU" dirty="0">
                <a:solidFill>
                  <a:srgbClr val="EEEAD2"/>
                </a:solidFill>
              </a:rPr>
              <a:t>будут наслаждаться насмешками, а </a:t>
            </a:r>
            <a:r>
              <a:rPr lang="ru-RU" b="1" dirty="0"/>
              <a:t>глупцы</a:t>
            </a:r>
            <a:r>
              <a:rPr lang="ru-RU" dirty="0"/>
              <a:t> </a:t>
            </a:r>
            <a:r>
              <a:rPr lang="ru-RU" dirty="0">
                <a:solidFill>
                  <a:srgbClr val="EEEAD2"/>
                </a:solidFill>
              </a:rPr>
              <a:t>– ненавидеть знание?...</a:t>
            </a:r>
            <a:r>
              <a:rPr lang="ru-RU" baseline="30000" dirty="0">
                <a:solidFill>
                  <a:srgbClr val="EEEAD2"/>
                </a:solidFill>
              </a:rPr>
              <a:t> 9:7</a:t>
            </a:r>
            <a:r>
              <a:rPr lang="ru-RU" dirty="0">
                <a:solidFill>
                  <a:srgbClr val="EEEAD2"/>
                </a:solidFill>
              </a:rPr>
              <a:t> Наставляющий </a:t>
            </a:r>
            <a:r>
              <a:rPr lang="ru-RU" b="1" dirty="0"/>
              <a:t>глумливого</a:t>
            </a:r>
            <a:r>
              <a:rPr lang="ru-RU" dirty="0"/>
              <a:t> </a:t>
            </a:r>
            <a:r>
              <a:rPr lang="ru-RU" dirty="0">
                <a:solidFill>
                  <a:srgbClr val="EEEAD2"/>
                </a:solidFill>
              </a:rPr>
              <a:t>бесчестие наживет; обличающий нечестивого навлечет на себя позор. </a:t>
            </a:r>
            <a:r>
              <a:rPr lang="ru-RU" baseline="30000" dirty="0">
                <a:solidFill>
                  <a:srgbClr val="EEEAD2"/>
                </a:solidFill>
              </a:rPr>
              <a:t>8</a:t>
            </a:r>
            <a:r>
              <a:rPr lang="ru-RU" dirty="0">
                <a:solidFill>
                  <a:srgbClr val="EEEAD2"/>
                </a:solidFill>
              </a:rPr>
              <a:t> Не обличай </a:t>
            </a:r>
            <a:r>
              <a:rPr lang="ru-RU" b="1" dirty="0"/>
              <a:t>глумливого</a:t>
            </a:r>
            <a:r>
              <a:rPr lang="ru-RU" dirty="0"/>
              <a:t>, </a:t>
            </a:r>
            <a:r>
              <a:rPr lang="ru-RU" dirty="0">
                <a:solidFill>
                  <a:srgbClr val="EEEAD2"/>
                </a:solidFill>
              </a:rPr>
              <a:t>чтобы он тебя не возненавидел; обличай мудреца, и он возлюбит тебя. </a:t>
            </a:r>
            <a:r>
              <a:rPr lang="ru-RU" baseline="30000" dirty="0">
                <a:solidFill>
                  <a:srgbClr val="EEEAD2"/>
                </a:solidFill>
              </a:rPr>
              <a:t>9</a:t>
            </a:r>
            <a:r>
              <a:rPr lang="ru-RU" dirty="0">
                <a:solidFill>
                  <a:srgbClr val="EEEAD2"/>
                </a:solidFill>
              </a:rPr>
              <a:t> Научи мудреца, и он станет еще мудрее; праведника наставь, он познания приумножит… </a:t>
            </a:r>
            <a:r>
              <a:rPr lang="ru-RU" baseline="30000" dirty="0">
                <a:solidFill>
                  <a:srgbClr val="EEEAD2"/>
                </a:solidFill>
              </a:rPr>
              <a:t>14:15</a:t>
            </a:r>
            <a:r>
              <a:rPr lang="ru-RU" dirty="0">
                <a:solidFill>
                  <a:srgbClr val="EEEAD2"/>
                </a:solidFill>
              </a:rPr>
              <a:t> </a:t>
            </a:r>
            <a:r>
              <a:rPr lang="ru-RU" b="1" dirty="0"/>
              <a:t>Простак</a:t>
            </a:r>
            <a:r>
              <a:rPr lang="ru-RU" dirty="0"/>
              <a:t> </a:t>
            </a:r>
            <a:r>
              <a:rPr lang="ru-RU" dirty="0">
                <a:solidFill>
                  <a:srgbClr val="EEEAD2"/>
                </a:solidFill>
              </a:rPr>
              <a:t>верит всему, но разумный следит за своими шагами…</a:t>
            </a:r>
            <a:r>
              <a:rPr lang="ru-RU" baseline="30000" dirty="0">
                <a:solidFill>
                  <a:srgbClr val="EEEAD2"/>
                </a:solidFill>
              </a:rPr>
              <a:t>15:5</a:t>
            </a:r>
            <a:r>
              <a:rPr lang="ru-RU" dirty="0">
                <a:solidFill>
                  <a:srgbClr val="EEEAD2"/>
                </a:solidFill>
              </a:rPr>
              <a:t> </a:t>
            </a:r>
            <a:r>
              <a:rPr lang="ru-RU" b="1" dirty="0"/>
              <a:t>Глупец</a:t>
            </a:r>
            <a:r>
              <a:rPr lang="ru-RU" dirty="0"/>
              <a:t> </a:t>
            </a:r>
            <a:r>
              <a:rPr lang="ru-RU" dirty="0">
                <a:solidFill>
                  <a:srgbClr val="EEEAD2"/>
                </a:solidFill>
              </a:rPr>
              <a:t>презирает отцовский урок, а слушающий упреки благоразумен.</a:t>
            </a:r>
            <a:endParaRPr lang="en-US" dirty="0">
              <a:solidFill>
                <a:srgbClr val="EEEAD2"/>
              </a:solidFill>
            </a:endParaRPr>
          </a:p>
          <a:p>
            <a:pPr marL="0" indent="0" algn="r">
              <a:buNone/>
            </a:pPr>
            <a:r>
              <a:rPr lang="ru-RU" dirty="0">
                <a:solidFill>
                  <a:srgbClr val="EEEAD2"/>
                </a:solidFill>
              </a:rPr>
              <a:t>(Книга Притч 1:22, 9:7-9, 14:15 и 15:5)</a:t>
            </a:r>
            <a:endParaRPr lang="en-US" dirty="0">
              <a:solidFill>
                <a:srgbClr val="EEEAD2"/>
              </a:solidFill>
            </a:endParaRPr>
          </a:p>
        </p:txBody>
      </p:sp>
    </p:spTree>
    <p:extLst>
      <p:ext uri="{BB962C8B-B14F-4D97-AF65-F5344CB8AC3E}">
        <p14:creationId xmlns:p14="http://schemas.microsoft.com/office/powerpoint/2010/main" val="253326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B5CCC-A3A1-030C-12B0-A6E31BAA6D15}"/>
              </a:ext>
            </a:extLst>
          </p:cNvPr>
          <p:cNvSpPr>
            <a:spLocks noGrp="1"/>
          </p:cNvSpPr>
          <p:nvPr>
            <p:ph type="title"/>
          </p:nvPr>
        </p:nvSpPr>
        <p:spPr>
          <a:xfrm>
            <a:off x="617517" y="365126"/>
            <a:ext cx="11008426" cy="1056578"/>
          </a:xfrm>
        </p:spPr>
        <p:txBody>
          <a:bodyPr/>
          <a:lstStyle/>
          <a:p>
            <a:r>
              <a:rPr lang="ru-RU" dirty="0"/>
              <a:t>ПРОЯВЛЕНИЕ ГЛУПОСТИ</a:t>
            </a:r>
            <a:endParaRPr lang="en-US" dirty="0"/>
          </a:p>
        </p:txBody>
      </p:sp>
      <p:sp>
        <p:nvSpPr>
          <p:cNvPr id="3" name="Content Placeholder 2">
            <a:extLst>
              <a:ext uri="{FF2B5EF4-FFF2-40B4-BE49-F238E27FC236}">
                <a16:creationId xmlns:a16="http://schemas.microsoft.com/office/drawing/2014/main" id="{8279A576-C65B-9F35-2647-B98D141986C2}"/>
              </a:ext>
            </a:extLst>
          </p:cNvPr>
          <p:cNvSpPr>
            <a:spLocks noGrp="1"/>
          </p:cNvSpPr>
          <p:nvPr>
            <p:ph idx="1"/>
          </p:nvPr>
        </p:nvSpPr>
        <p:spPr>
          <a:xfrm>
            <a:off x="617517" y="1527464"/>
            <a:ext cx="11008426" cy="4031671"/>
          </a:xfrm>
        </p:spPr>
        <p:txBody>
          <a:bodyPr/>
          <a:lstStyle/>
          <a:p>
            <a:r>
              <a:rPr lang="ru-RU" dirty="0"/>
              <a:t>«Простак» – это </a:t>
            </a:r>
            <a:r>
              <a:rPr lang="ru-RU" b="1" u="sng" dirty="0">
                <a:solidFill>
                  <a:srgbClr val="FABD2B"/>
                </a:solidFill>
              </a:rPr>
              <a:t>наивный</a:t>
            </a:r>
            <a:r>
              <a:rPr lang="ru-RU" dirty="0"/>
              <a:t> человек, ищущий простых и быстрых решений в жизни. Например, в Притчах встречается практическое проявление простака – это «ленивый» (см. Притчи 6:6-11).</a:t>
            </a:r>
          </a:p>
          <a:p>
            <a:r>
              <a:rPr lang="ru-RU" dirty="0"/>
              <a:t>«Глумливый» – это </a:t>
            </a:r>
            <a:r>
              <a:rPr lang="ru-RU" b="1" u="sng" dirty="0">
                <a:solidFill>
                  <a:srgbClr val="FABD2B"/>
                </a:solidFill>
              </a:rPr>
              <a:t>скептик</a:t>
            </a:r>
            <a:r>
              <a:rPr lang="en-US" dirty="0"/>
              <a:t>, </a:t>
            </a:r>
            <a:r>
              <a:rPr lang="ru-RU" dirty="0"/>
              <a:t>считающий, что постиг тайный смысл всего и надсмехающийся над другими. На практике его поведение часто ведёт к ссорам (см. Притчи 6:12-15)</a:t>
            </a:r>
          </a:p>
          <a:p>
            <a:r>
              <a:rPr lang="ru-RU" dirty="0"/>
              <a:t>«Глупец» – это </a:t>
            </a:r>
            <a:r>
              <a:rPr lang="ru-RU" b="1" u="sng" dirty="0">
                <a:solidFill>
                  <a:srgbClr val="FABD2B"/>
                </a:solidFill>
              </a:rPr>
              <a:t>упрямый циник</a:t>
            </a:r>
            <a:r>
              <a:rPr lang="ru-RU" dirty="0"/>
              <a:t>, стремящийся использовать других ради своей выгоды.</a:t>
            </a:r>
            <a:endParaRPr lang="en-US" dirty="0"/>
          </a:p>
        </p:txBody>
      </p:sp>
    </p:spTree>
    <p:extLst>
      <p:ext uri="{BB962C8B-B14F-4D97-AF65-F5344CB8AC3E}">
        <p14:creationId xmlns:p14="http://schemas.microsoft.com/office/powerpoint/2010/main" val="3318267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C97DF-94DE-F8F4-389E-8017EB5A6DC5}"/>
              </a:ext>
            </a:extLst>
          </p:cNvPr>
          <p:cNvSpPr>
            <a:spLocks noGrp="1"/>
          </p:cNvSpPr>
          <p:nvPr>
            <p:ph type="title"/>
          </p:nvPr>
        </p:nvSpPr>
        <p:spPr/>
        <p:txBody>
          <a:bodyPr/>
          <a:lstStyle/>
          <a:p>
            <a:r>
              <a:rPr lang="ru-RU" dirty="0"/>
              <a:t>КАК ПОНЯТЬ, КАКОЙ ИМЕННО Я ГЛУПЕЦ?</a:t>
            </a:r>
            <a:endParaRPr lang="en-US" dirty="0"/>
          </a:p>
        </p:txBody>
      </p:sp>
      <p:sp>
        <p:nvSpPr>
          <p:cNvPr id="3" name="Content Placeholder 2">
            <a:extLst>
              <a:ext uri="{FF2B5EF4-FFF2-40B4-BE49-F238E27FC236}">
                <a16:creationId xmlns:a16="http://schemas.microsoft.com/office/drawing/2014/main" id="{7C96BA1A-A500-06E4-5EDF-14351BA7B321}"/>
              </a:ext>
            </a:extLst>
          </p:cNvPr>
          <p:cNvSpPr>
            <a:spLocks noGrp="1"/>
          </p:cNvSpPr>
          <p:nvPr>
            <p:ph idx="1"/>
          </p:nvPr>
        </p:nvSpPr>
        <p:spPr/>
        <p:txBody>
          <a:bodyPr/>
          <a:lstStyle/>
          <a:p>
            <a:pPr marL="0" indent="0">
              <a:buNone/>
            </a:pPr>
            <a:r>
              <a:rPr lang="ru-RU" dirty="0"/>
              <a:t>Наша реакция на критику может быть хорошей «лакмусовой бумажкой», помогающей нам понять свои слабые стороны:</a:t>
            </a:r>
          </a:p>
          <a:p>
            <a:r>
              <a:rPr lang="ru-RU" dirty="0"/>
              <a:t>Простаки воспринимают критику болезненно.</a:t>
            </a:r>
          </a:p>
          <a:p>
            <a:r>
              <a:rPr lang="ru-RU" dirty="0"/>
              <a:t>Глумливые реагируют на критику с безразличием или же пытаются высмеять её.</a:t>
            </a:r>
          </a:p>
          <a:p>
            <a:r>
              <a:rPr lang="ru-RU" dirty="0"/>
              <a:t>Упрямцы отвечают на критику агрессией, стремясь разрушить того, кто посмел усомниться в их «мудрости».</a:t>
            </a:r>
            <a:endParaRPr lang="en-US" dirty="0"/>
          </a:p>
        </p:txBody>
      </p:sp>
    </p:spTree>
    <p:extLst>
      <p:ext uri="{BB962C8B-B14F-4D97-AF65-F5344CB8AC3E}">
        <p14:creationId xmlns:p14="http://schemas.microsoft.com/office/powerpoint/2010/main" val="2064406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D2C817-E54A-443E-8A48-56E3D68D13B0}"/>
              </a:ext>
            </a:extLst>
          </p:cNvPr>
          <p:cNvSpPr>
            <a:spLocks noGrp="1"/>
          </p:cNvSpPr>
          <p:nvPr>
            <p:ph idx="1"/>
          </p:nvPr>
        </p:nvSpPr>
        <p:spPr>
          <a:xfrm>
            <a:off x="617517" y="602673"/>
            <a:ext cx="11008426" cy="4833623"/>
          </a:xfrm>
        </p:spPr>
        <p:txBody>
          <a:bodyPr/>
          <a:lstStyle/>
          <a:p>
            <a:r>
              <a:rPr lang="ru-RU" i="1" dirty="0"/>
              <a:t>Знаем ли мы, в чём именно заключается наша глупость? Отдаём ли мы себе в этом отчёт? Подмечаем ли мы её? Можем ли мы честно признаться в своих тенденциях?</a:t>
            </a:r>
          </a:p>
          <a:p>
            <a:r>
              <a:rPr lang="ru-RU" b="1" dirty="0"/>
              <a:t>Мудрый тот, кто глупость свою признаёт</a:t>
            </a:r>
            <a:endParaRPr lang="en-US" b="1" dirty="0"/>
          </a:p>
        </p:txBody>
      </p:sp>
    </p:spTree>
    <p:extLst>
      <p:ext uri="{BB962C8B-B14F-4D97-AF65-F5344CB8AC3E}">
        <p14:creationId xmlns:p14="http://schemas.microsoft.com/office/powerpoint/2010/main" val="492362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3D7190-FF7F-1D76-4AF4-CECC198B7D52}"/>
              </a:ext>
            </a:extLst>
          </p:cNvPr>
          <p:cNvSpPr>
            <a:spLocks noGrp="1"/>
          </p:cNvSpPr>
          <p:nvPr>
            <p:ph idx="1"/>
          </p:nvPr>
        </p:nvSpPr>
        <p:spPr>
          <a:xfrm>
            <a:off x="617517" y="602673"/>
            <a:ext cx="11008426" cy="4833623"/>
          </a:xfrm>
        </p:spPr>
        <p:txBody>
          <a:bodyPr/>
          <a:lstStyle/>
          <a:p>
            <a:pPr marL="0" indent="0">
              <a:buNone/>
            </a:pPr>
            <a:r>
              <a:rPr lang="ru-RU" baseline="30000" dirty="0">
                <a:solidFill>
                  <a:srgbClr val="EEEAD2"/>
                </a:solidFill>
              </a:rPr>
              <a:t>15:5</a:t>
            </a:r>
            <a:r>
              <a:rPr lang="ru-RU" dirty="0">
                <a:solidFill>
                  <a:srgbClr val="EEEAD2"/>
                </a:solidFill>
              </a:rPr>
              <a:t> Глупец презирает </a:t>
            </a:r>
            <a:r>
              <a:rPr lang="ru-RU" b="1" dirty="0"/>
              <a:t>отцовский урок</a:t>
            </a:r>
            <a:r>
              <a:rPr lang="ru-RU" dirty="0"/>
              <a:t>, </a:t>
            </a:r>
            <a:r>
              <a:rPr lang="ru-RU" dirty="0">
                <a:solidFill>
                  <a:srgbClr val="EEEAD2"/>
                </a:solidFill>
              </a:rPr>
              <a:t>а слушающий упреки благоразумен… </a:t>
            </a:r>
            <a:r>
              <a:rPr lang="ru-RU" baseline="30000" dirty="0">
                <a:solidFill>
                  <a:srgbClr val="EEEAD2"/>
                </a:solidFill>
              </a:rPr>
              <a:t>16:25</a:t>
            </a:r>
            <a:r>
              <a:rPr lang="ru-RU" dirty="0">
                <a:solidFill>
                  <a:srgbClr val="EEEAD2"/>
                </a:solidFill>
              </a:rPr>
              <a:t> Бывает путь, который кажется человеку прямым, но в конце его – пути смерти… </a:t>
            </a:r>
            <a:r>
              <a:rPr lang="ru-RU" baseline="30000" dirty="0">
                <a:solidFill>
                  <a:srgbClr val="EEEAD2"/>
                </a:solidFill>
              </a:rPr>
              <a:t>21:24</a:t>
            </a:r>
            <a:r>
              <a:rPr lang="ru-RU" dirty="0">
                <a:solidFill>
                  <a:srgbClr val="EEEAD2"/>
                </a:solidFill>
              </a:rPr>
              <a:t> Гордец надменный, «глумливый» – имя ему; он действует в чрезмерной гордыне.</a:t>
            </a:r>
            <a:endParaRPr lang="en-US" dirty="0">
              <a:solidFill>
                <a:srgbClr val="EEEAD2"/>
              </a:solidFill>
            </a:endParaRPr>
          </a:p>
          <a:p>
            <a:pPr marL="0" indent="0" algn="r">
              <a:buNone/>
            </a:pPr>
            <a:r>
              <a:rPr lang="ru-RU" dirty="0">
                <a:solidFill>
                  <a:srgbClr val="EEEAD2"/>
                </a:solidFill>
              </a:rPr>
              <a:t>(Книга Притч </a:t>
            </a:r>
            <a:r>
              <a:rPr lang="en-US" dirty="0">
                <a:solidFill>
                  <a:srgbClr val="EEEAD2"/>
                </a:solidFill>
              </a:rPr>
              <a:t>15:5; 16:25; 21:24 </a:t>
            </a:r>
            <a:r>
              <a:rPr lang="ru-RU" dirty="0">
                <a:solidFill>
                  <a:srgbClr val="EEEAD2"/>
                </a:solidFill>
              </a:rPr>
              <a:t>)</a:t>
            </a:r>
            <a:endParaRPr lang="en-US" dirty="0">
              <a:solidFill>
                <a:srgbClr val="EEEAD2"/>
              </a:solidFill>
            </a:endParaRPr>
          </a:p>
        </p:txBody>
      </p:sp>
    </p:spTree>
    <p:extLst>
      <p:ext uri="{BB962C8B-B14F-4D97-AF65-F5344CB8AC3E}">
        <p14:creationId xmlns:p14="http://schemas.microsoft.com/office/powerpoint/2010/main" val="42718567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2E4AD-E67D-C40D-FA67-D850E2CBC4C4}"/>
              </a:ext>
            </a:extLst>
          </p:cNvPr>
          <p:cNvSpPr>
            <a:spLocks noGrp="1"/>
          </p:cNvSpPr>
          <p:nvPr>
            <p:ph type="title"/>
          </p:nvPr>
        </p:nvSpPr>
        <p:spPr/>
        <p:txBody>
          <a:bodyPr/>
          <a:lstStyle/>
          <a:p>
            <a:r>
              <a:rPr lang="ru-RU" dirty="0"/>
              <a:t>НАШИ ПРЕДПОСЫЛКИ</a:t>
            </a:r>
            <a:endParaRPr lang="en-US" dirty="0"/>
          </a:p>
        </p:txBody>
      </p:sp>
      <p:sp>
        <p:nvSpPr>
          <p:cNvPr id="3" name="Content Placeholder 2">
            <a:extLst>
              <a:ext uri="{FF2B5EF4-FFF2-40B4-BE49-F238E27FC236}">
                <a16:creationId xmlns:a16="http://schemas.microsoft.com/office/drawing/2014/main" id="{CF8E4A97-755B-F57C-4A33-ABD696C92EB8}"/>
              </a:ext>
            </a:extLst>
          </p:cNvPr>
          <p:cNvSpPr>
            <a:spLocks noGrp="1"/>
          </p:cNvSpPr>
          <p:nvPr>
            <p:ph idx="1"/>
          </p:nvPr>
        </p:nvSpPr>
        <p:spPr>
          <a:xfrm>
            <a:off x="617516" y="1825625"/>
            <a:ext cx="11008427" cy="3610671"/>
          </a:xfrm>
        </p:spPr>
        <p:txBody>
          <a:bodyPr/>
          <a:lstStyle/>
          <a:p>
            <a:pPr marL="0" indent="0">
              <a:buNone/>
            </a:pPr>
            <a:r>
              <a:rPr lang="en-US" baseline="30000" dirty="0">
                <a:solidFill>
                  <a:srgbClr val="EEEAD2"/>
                </a:solidFill>
              </a:rPr>
              <a:t>22:</a:t>
            </a:r>
            <a:r>
              <a:rPr lang="ru-RU" baseline="30000" dirty="0">
                <a:solidFill>
                  <a:srgbClr val="EEEAD2"/>
                </a:solidFill>
              </a:rPr>
              <a:t>15 </a:t>
            </a:r>
            <a:r>
              <a:rPr lang="ru-RU" dirty="0">
                <a:solidFill>
                  <a:srgbClr val="EEEAD2"/>
                </a:solidFill>
              </a:rPr>
              <a:t>Глупость привязана к </a:t>
            </a:r>
            <a:r>
              <a:rPr lang="ru-RU" b="1" dirty="0"/>
              <a:t>сердцу ребенка</a:t>
            </a:r>
            <a:r>
              <a:rPr lang="en-US" dirty="0"/>
              <a:t>… </a:t>
            </a:r>
            <a:endParaRPr lang="ru-RU" dirty="0"/>
          </a:p>
          <a:p>
            <a:pPr marL="0" indent="0" algn="r">
              <a:buNone/>
            </a:pPr>
            <a:r>
              <a:rPr lang="ru-RU" dirty="0"/>
              <a:t>(Книга Притч 22:15)</a:t>
            </a:r>
          </a:p>
          <a:p>
            <a:pPr marL="0" indent="0">
              <a:buNone/>
            </a:pPr>
            <a:r>
              <a:rPr lang="ru-RU" dirty="0"/>
              <a:t>Детский психолог и профессор Гарвардского университета Джером Каган выделил три врождённых темперамента у детей:</a:t>
            </a:r>
          </a:p>
          <a:p>
            <a:r>
              <a:rPr lang="ru-RU" dirty="0"/>
              <a:t>Волнение (темперамент полезен при высокой опасности);</a:t>
            </a:r>
          </a:p>
          <a:p>
            <a:r>
              <a:rPr lang="ru-RU" dirty="0"/>
              <a:t>Агрессия (темперамент полезен при средней опасности);</a:t>
            </a:r>
          </a:p>
          <a:p>
            <a:r>
              <a:rPr lang="ru-RU" dirty="0"/>
              <a:t>Оптимизм (темперамент полезен при низкой опасности),</a:t>
            </a:r>
            <a:endParaRPr lang="en-US" dirty="0"/>
          </a:p>
        </p:txBody>
      </p:sp>
    </p:spTree>
    <p:extLst>
      <p:ext uri="{BB962C8B-B14F-4D97-AF65-F5344CB8AC3E}">
        <p14:creationId xmlns:p14="http://schemas.microsoft.com/office/powerpoint/2010/main" val="37636436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65109-8ABA-E57D-C5B2-30189FCA52FE}"/>
              </a:ext>
            </a:extLst>
          </p:cNvPr>
          <p:cNvSpPr>
            <a:spLocks noGrp="1"/>
          </p:cNvSpPr>
          <p:nvPr>
            <p:ph type="title"/>
          </p:nvPr>
        </p:nvSpPr>
        <p:spPr/>
        <p:txBody>
          <a:bodyPr/>
          <a:lstStyle/>
          <a:p>
            <a:r>
              <a:rPr lang="ru-RU" dirty="0"/>
              <a:t>ПРЕОДОЛЕНИЕ ПОСЛЕДСТВИЙ ГЛУПОСТИ</a:t>
            </a:r>
            <a:endParaRPr lang="en-US" dirty="0"/>
          </a:p>
        </p:txBody>
      </p:sp>
      <p:sp>
        <p:nvSpPr>
          <p:cNvPr id="3" name="Content Placeholder 2">
            <a:extLst>
              <a:ext uri="{FF2B5EF4-FFF2-40B4-BE49-F238E27FC236}">
                <a16:creationId xmlns:a16="http://schemas.microsoft.com/office/drawing/2014/main" id="{21312E57-289D-F98D-E263-A94F23F0D35D}"/>
              </a:ext>
            </a:extLst>
          </p:cNvPr>
          <p:cNvSpPr>
            <a:spLocks noGrp="1"/>
          </p:cNvSpPr>
          <p:nvPr>
            <p:ph idx="1"/>
          </p:nvPr>
        </p:nvSpPr>
        <p:spPr/>
        <p:txBody>
          <a:bodyPr/>
          <a:lstStyle/>
          <a:p>
            <a:pPr marL="0" indent="0">
              <a:buNone/>
            </a:pPr>
            <a:r>
              <a:rPr lang="ru-RU" dirty="0"/>
              <a:t>Для того чтобы преодолеть последствия моей собственной глупости, мне нужно:</a:t>
            </a:r>
          </a:p>
          <a:p>
            <a:r>
              <a:rPr lang="ru-RU" dirty="0"/>
              <a:t>Признать мою </a:t>
            </a:r>
            <a:r>
              <a:rPr lang="ru-RU" b="1" u="sng" dirty="0">
                <a:solidFill>
                  <a:srgbClr val="FABD2B"/>
                </a:solidFill>
              </a:rPr>
              <a:t>вину</a:t>
            </a:r>
            <a:r>
              <a:rPr lang="ru-RU" dirty="0"/>
              <a:t>;</a:t>
            </a:r>
          </a:p>
          <a:p>
            <a:r>
              <a:rPr lang="ru-RU" dirty="0"/>
              <a:t>Понять мои </a:t>
            </a:r>
            <a:r>
              <a:rPr lang="ru-RU" b="1" u="sng" dirty="0">
                <a:solidFill>
                  <a:srgbClr val="FABD2B"/>
                </a:solidFill>
              </a:rPr>
              <a:t>предпосылки</a:t>
            </a:r>
            <a:r>
              <a:rPr lang="ru-RU" dirty="0"/>
              <a:t>;</a:t>
            </a:r>
          </a:p>
          <a:p>
            <a:r>
              <a:rPr lang="ru-RU" dirty="0"/>
              <a:t>Покориться </a:t>
            </a:r>
            <a:r>
              <a:rPr lang="ru-RU" b="1" u="sng" dirty="0">
                <a:solidFill>
                  <a:srgbClr val="FABD2B"/>
                </a:solidFill>
              </a:rPr>
              <a:t>мудрости</a:t>
            </a:r>
            <a:r>
              <a:rPr lang="ru-RU" dirty="0"/>
              <a:t> Бога.</a:t>
            </a:r>
            <a:endParaRPr lang="en-US" dirty="0"/>
          </a:p>
        </p:txBody>
      </p:sp>
    </p:spTree>
    <p:extLst>
      <p:ext uri="{BB962C8B-B14F-4D97-AF65-F5344CB8AC3E}">
        <p14:creationId xmlns:p14="http://schemas.microsoft.com/office/powerpoint/2010/main" val="4604146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C5D76C-AAD9-6621-B1F3-E647C2E6AEA4}"/>
              </a:ext>
            </a:extLst>
          </p:cNvPr>
          <p:cNvSpPr>
            <a:spLocks noGrp="1"/>
          </p:cNvSpPr>
          <p:nvPr>
            <p:ph idx="1"/>
          </p:nvPr>
        </p:nvSpPr>
        <p:spPr>
          <a:xfrm>
            <a:off x="617517" y="509155"/>
            <a:ext cx="11008426" cy="4927141"/>
          </a:xfrm>
        </p:spPr>
        <p:txBody>
          <a:bodyPr/>
          <a:lstStyle/>
          <a:p>
            <a:r>
              <a:rPr lang="ru-RU" i="1" dirty="0"/>
              <a:t>Насколько хорошо мы знаем себя? Каковы наши тенденции? Кто виноват во всех наших ошибках? Другие люди? Судьба? Удача, что отвернулась от меня? Готовы ли мы честно сказать, что единым знаменателем во всех моих горестях являемся мы сами?</a:t>
            </a:r>
          </a:p>
          <a:p>
            <a:r>
              <a:rPr lang="ru-RU" b="1" dirty="0"/>
              <a:t>Мудрый тот, кто глупость свою признаёт</a:t>
            </a:r>
            <a:endParaRPr lang="en-US" b="1" dirty="0"/>
          </a:p>
        </p:txBody>
      </p:sp>
    </p:spTree>
    <p:extLst>
      <p:ext uri="{BB962C8B-B14F-4D97-AF65-F5344CB8AC3E}">
        <p14:creationId xmlns:p14="http://schemas.microsoft.com/office/powerpoint/2010/main" val="4069760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B99AB-A26C-E5D5-36A0-AEF08C53FA66}"/>
              </a:ext>
            </a:extLst>
          </p:cNvPr>
          <p:cNvSpPr>
            <a:spLocks noGrp="1"/>
          </p:cNvSpPr>
          <p:nvPr>
            <p:ph type="title"/>
          </p:nvPr>
        </p:nvSpPr>
        <p:spPr/>
        <p:txBody>
          <a:bodyPr/>
          <a:lstStyle/>
          <a:p>
            <a:r>
              <a:rPr lang="ru-RU" dirty="0"/>
              <a:t>ПОКОРЕНИЕ МУДРОСТИ</a:t>
            </a:r>
            <a:endParaRPr lang="en-US" dirty="0"/>
          </a:p>
        </p:txBody>
      </p:sp>
      <p:sp>
        <p:nvSpPr>
          <p:cNvPr id="3" name="Content Placeholder 2">
            <a:extLst>
              <a:ext uri="{FF2B5EF4-FFF2-40B4-BE49-F238E27FC236}">
                <a16:creationId xmlns:a16="http://schemas.microsoft.com/office/drawing/2014/main" id="{99703604-110D-14AB-FBDF-71C8F09DCA6F}"/>
              </a:ext>
            </a:extLst>
          </p:cNvPr>
          <p:cNvSpPr>
            <a:spLocks noGrp="1"/>
          </p:cNvSpPr>
          <p:nvPr>
            <p:ph idx="1"/>
          </p:nvPr>
        </p:nvSpPr>
        <p:spPr>
          <a:xfrm>
            <a:off x="617517" y="1690689"/>
            <a:ext cx="11008426" cy="3745608"/>
          </a:xfrm>
        </p:spPr>
        <p:txBody>
          <a:bodyPr/>
          <a:lstStyle/>
          <a:p>
            <a:r>
              <a:rPr lang="ru-RU" dirty="0">
                <a:solidFill>
                  <a:srgbClr val="EEEAD2"/>
                </a:solidFill>
              </a:rPr>
              <a:t>На протяжении практически всей Книги Притч раз за разом мы видим повторяющийся рефрен – это </a:t>
            </a:r>
            <a:r>
              <a:rPr lang="ru-RU" b="1" dirty="0"/>
              <a:t>уверенность глупцов в их выборе</a:t>
            </a:r>
            <a:r>
              <a:rPr lang="ru-RU" dirty="0"/>
              <a:t>. </a:t>
            </a:r>
            <a:r>
              <a:rPr lang="ru-RU" dirty="0">
                <a:solidFill>
                  <a:srgbClr val="EEEAD2"/>
                </a:solidFill>
              </a:rPr>
              <a:t>Но практически в самом сердце Книги Притч, в её середине мы замечаем смещение акцента, когда читаем:</a:t>
            </a:r>
            <a:endParaRPr lang="en-US" dirty="0">
              <a:solidFill>
                <a:srgbClr val="EEEAD2"/>
              </a:solidFill>
            </a:endParaRPr>
          </a:p>
          <a:p>
            <a:r>
              <a:rPr lang="ru-RU" baseline="30000" dirty="0"/>
              <a:t>14:12</a:t>
            </a:r>
            <a:r>
              <a:rPr lang="ru-RU" dirty="0"/>
              <a:t> Бывает путь, который кажется </a:t>
            </a:r>
            <a:r>
              <a:rPr lang="ru-RU" b="1" dirty="0"/>
              <a:t>человеку</a:t>
            </a:r>
            <a:r>
              <a:rPr lang="ru-RU" dirty="0"/>
              <a:t> прямым, но в конце его – пути смерти. (Книга Притч 14:12)</a:t>
            </a:r>
          </a:p>
          <a:p>
            <a:r>
              <a:rPr lang="ru-RU" b="1" dirty="0"/>
              <a:t>Все мы свернули с прямого пути. Жизнь каждого из нас – это дом на песке.</a:t>
            </a:r>
            <a:endParaRPr lang="en-US" b="1" dirty="0"/>
          </a:p>
        </p:txBody>
      </p:sp>
    </p:spTree>
    <p:extLst>
      <p:ext uri="{BB962C8B-B14F-4D97-AF65-F5344CB8AC3E}">
        <p14:creationId xmlns:p14="http://schemas.microsoft.com/office/powerpoint/2010/main" val="37199887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A8ECA7-0A1D-3FEC-B8E8-189E4B7B9FF1}"/>
              </a:ext>
            </a:extLst>
          </p:cNvPr>
          <p:cNvSpPr>
            <a:spLocks noGrp="1"/>
          </p:cNvSpPr>
          <p:nvPr>
            <p:ph idx="1"/>
          </p:nvPr>
        </p:nvSpPr>
        <p:spPr>
          <a:xfrm>
            <a:off x="617517" y="550719"/>
            <a:ext cx="11008426" cy="4885578"/>
          </a:xfrm>
        </p:spPr>
        <p:txBody>
          <a:bodyPr/>
          <a:lstStyle/>
          <a:p>
            <a:pPr marL="0" indent="0">
              <a:buNone/>
            </a:pPr>
            <a:r>
              <a:rPr lang="ru-RU" baseline="30000" dirty="0"/>
              <a:t>7:24</a:t>
            </a:r>
            <a:r>
              <a:rPr lang="ru-RU" dirty="0"/>
              <a:t> </a:t>
            </a:r>
            <a:r>
              <a:rPr lang="ru-RU" b="1" dirty="0"/>
              <a:t>Того, кто слушает эти Мои слова и исполняет их, можно сравнить с мудрым человеком, построившим свой дом на камне</a:t>
            </a:r>
            <a:r>
              <a:rPr lang="ru-RU" dirty="0"/>
              <a:t>. </a:t>
            </a:r>
            <a:r>
              <a:rPr lang="ru-RU" baseline="30000" dirty="0">
                <a:solidFill>
                  <a:srgbClr val="EEEAD2"/>
                </a:solidFill>
              </a:rPr>
              <a:t>25</a:t>
            </a:r>
            <a:r>
              <a:rPr lang="ru-RU" dirty="0">
                <a:solidFill>
                  <a:srgbClr val="EEEAD2"/>
                </a:solidFill>
              </a:rPr>
              <a:t> Пошел дождь, разлились реки, подули ветры и обрушились на этот дом, но он устоял, потому что был построен на камне. </a:t>
            </a:r>
            <a:r>
              <a:rPr lang="ru-RU" baseline="30000" dirty="0">
                <a:solidFill>
                  <a:srgbClr val="EEEAD2"/>
                </a:solidFill>
              </a:rPr>
              <a:t>26</a:t>
            </a:r>
            <a:r>
              <a:rPr lang="ru-RU" dirty="0">
                <a:solidFill>
                  <a:srgbClr val="EEEAD2"/>
                </a:solidFill>
              </a:rPr>
              <a:t> А всякого, кто слушает Мои слова, но не исполняет их, можно сравнить с глупцом, построившим свой дом на песке. </a:t>
            </a:r>
            <a:r>
              <a:rPr lang="ru-RU" baseline="30000" dirty="0">
                <a:solidFill>
                  <a:srgbClr val="EEEAD2"/>
                </a:solidFill>
              </a:rPr>
              <a:t>27</a:t>
            </a:r>
            <a:r>
              <a:rPr lang="ru-RU" dirty="0">
                <a:solidFill>
                  <a:srgbClr val="EEEAD2"/>
                </a:solidFill>
              </a:rPr>
              <a:t> Пошел дождь, разлились реки, подули ветры и обрушились на этот дом, и он рухнул, и падение его было великим.</a:t>
            </a:r>
            <a:endParaRPr lang="en-US" dirty="0">
              <a:solidFill>
                <a:srgbClr val="EEEAD2"/>
              </a:solidFill>
            </a:endParaRPr>
          </a:p>
          <a:p>
            <a:pPr marL="0" indent="0" algn="r">
              <a:buNone/>
            </a:pPr>
            <a:r>
              <a:rPr lang="ru-RU" dirty="0">
                <a:solidFill>
                  <a:srgbClr val="EEEAD2"/>
                </a:solidFill>
              </a:rPr>
              <a:t>(Евангелие от Матфея 7:24-27)</a:t>
            </a:r>
            <a:endParaRPr lang="en-US" dirty="0">
              <a:solidFill>
                <a:srgbClr val="EEEAD2"/>
              </a:solidFill>
            </a:endParaRPr>
          </a:p>
        </p:txBody>
      </p:sp>
    </p:spTree>
    <p:extLst>
      <p:ext uri="{BB962C8B-B14F-4D97-AF65-F5344CB8AC3E}">
        <p14:creationId xmlns:p14="http://schemas.microsoft.com/office/powerpoint/2010/main" val="33354721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0823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9924C-54FE-4579-1EDF-74B4843D6AE0}"/>
              </a:ext>
            </a:extLst>
          </p:cNvPr>
          <p:cNvSpPr>
            <a:spLocks noGrp="1"/>
          </p:cNvSpPr>
          <p:nvPr>
            <p:ph type="title"/>
          </p:nvPr>
        </p:nvSpPr>
        <p:spPr/>
        <p:txBody>
          <a:bodyPr/>
          <a:lstStyle/>
          <a:p>
            <a:r>
              <a:rPr lang="ru-RU" dirty="0"/>
              <a:t>МУДРЫЙ ТОТ, КТО ГЛУПОСТЬ СВОЮ ПРИЗНАЁТ</a:t>
            </a:r>
            <a:endParaRPr lang="en-US" dirty="0"/>
          </a:p>
        </p:txBody>
      </p:sp>
      <p:sp>
        <p:nvSpPr>
          <p:cNvPr id="3" name="Content Placeholder 2">
            <a:extLst>
              <a:ext uri="{FF2B5EF4-FFF2-40B4-BE49-F238E27FC236}">
                <a16:creationId xmlns:a16="http://schemas.microsoft.com/office/drawing/2014/main" id="{0421AC25-8B0B-55D2-64D1-B0FB7137C5B4}"/>
              </a:ext>
            </a:extLst>
          </p:cNvPr>
          <p:cNvSpPr>
            <a:spLocks noGrp="1"/>
          </p:cNvSpPr>
          <p:nvPr>
            <p:ph idx="1"/>
          </p:nvPr>
        </p:nvSpPr>
        <p:spPr>
          <a:noFill/>
        </p:spPr>
        <p:txBody>
          <a:bodyPr/>
          <a:lstStyle/>
          <a:p>
            <a:pPr marL="0" indent="0">
              <a:buNone/>
            </a:pPr>
            <a:r>
              <a:rPr lang="ru-RU" dirty="0"/>
              <a:t>Такой человек:</a:t>
            </a:r>
          </a:p>
          <a:p>
            <a:pPr lvl="0"/>
            <a:r>
              <a:rPr lang="ru-RU" dirty="0"/>
              <a:t>Понимает </a:t>
            </a:r>
            <a:r>
              <a:rPr lang="ru-RU" b="1" u="sng" dirty="0">
                <a:solidFill>
                  <a:srgbClr val="FABD2B"/>
                </a:solidFill>
              </a:rPr>
              <a:t>природу</a:t>
            </a:r>
            <a:r>
              <a:rPr lang="ru-RU" dirty="0"/>
              <a:t> глупости;</a:t>
            </a:r>
            <a:endParaRPr lang="en-US" dirty="0"/>
          </a:p>
          <a:p>
            <a:pPr lvl="0"/>
            <a:r>
              <a:rPr lang="ru-RU" dirty="0"/>
              <a:t>Подмечает </a:t>
            </a:r>
            <a:r>
              <a:rPr lang="ru-RU" b="1" u="sng" dirty="0">
                <a:solidFill>
                  <a:srgbClr val="FABD2B"/>
                </a:solidFill>
              </a:rPr>
              <a:t>различные проявления</a:t>
            </a:r>
            <a:r>
              <a:rPr lang="ru-RU" dirty="0"/>
              <a:t> глупости;</a:t>
            </a:r>
            <a:endParaRPr lang="en-US" dirty="0"/>
          </a:p>
          <a:p>
            <a:pPr lvl="0"/>
            <a:r>
              <a:rPr lang="ru-RU" dirty="0"/>
              <a:t>Преодолевает </a:t>
            </a:r>
            <a:r>
              <a:rPr lang="ru-RU" b="1" u="sng" dirty="0">
                <a:solidFill>
                  <a:srgbClr val="FABD2B"/>
                </a:solidFill>
              </a:rPr>
              <a:t>последствия</a:t>
            </a:r>
            <a:r>
              <a:rPr lang="ru-RU" dirty="0"/>
              <a:t> глупости;</a:t>
            </a:r>
            <a:endParaRPr lang="en-US" dirty="0"/>
          </a:p>
          <a:p>
            <a:pPr lvl="0"/>
            <a:r>
              <a:rPr lang="ru-RU" dirty="0"/>
              <a:t>Покоряется </a:t>
            </a:r>
            <a:r>
              <a:rPr lang="ru-RU" b="1" u="sng" dirty="0">
                <a:solidFill>
                  <a:srgbClr val="FABD2B"/>
                </a:solidFill>
              </a:rPr>
              <a:t>мудрости</a:t>
            </a:r>
            <a:r>
              <a:rPr lang="ru-RU" dirty="0"/>
              <a:t>.</a:t>
            </a:r>
            <a:endParaRPr lang="en-US" dirty="0"/>
          </a:p>
        </p:txBody>
      </p:sp>
    </p:spTree>
    <p:extLst>
      <p:ext uri="{BB962C8B-B14F-4D97-AF65-F5344CB8AC3E}">
        <p14:creationId xmlns:p14="http://schemas.microsoft.com/office/powerpoint/2010/main" val="16524102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C4524-F7EC-401B-3926-E27CB671996F}"/>
              </a:ext>
            </a:extLst>
          </p:cNvPr>
          <p:cNvSpPr>
            <a:spLocks noGrp="1"/>
          </p:cNvSpPr>
          <p:nvPr>
            <p:ph type="title"/>
          </p:nvPr>
        </p:nvSpPr>
        <p:spPr/>
        <p:txBody>
          <a:bodyPr/>
          <a:lstStyle/>
          <a:p>
            <a:r>
              <a:rPr lang="ru-RU" dirty="0"/>
              <a:t>ПОНИМАНИЕ МУДРОСТИ</a:t>
            </a:r>
            <a:endParaRPr lang="en-US" dirty="0"/>
          </a:p>
        </p:txBody>
      </p:sp>
      <p:sp>
        <p:nvSpPr>
          <p:cNvPr id="3" name="Content Placeholder 2">
            <a:extLst>
              <a:ext uri="{FF2B5EF4-FFF2-40B4-BE49-F238E27FC236}">
                <a16:creationId xmlns:a16="http://schemas.microsoft.com/office/drawing/2014/main" id="{0B89E468-6B97-1AD2-62CF-7386B0DF1D3F}"/>
              </a:ext>
            </a:extLst>
          </p:cNvPr>
          <p:cNvSpPr>
            <a:spLocks noGrp="1"/>
          </p:cNvSpPr>
          <p:nvPr>
            <p:ph idx="1"/>
          </p:nvPr>
        </p:nvSpPr>
        <p:spPr>
          <a:xfrm>
            <a:off x="617517" y="1517073"/>
            <a:ext cx="11008426" cy="3919224"/>
          </a:xfrm>
        </p:spPr>
        <p:txBody>
          <a:bodyPr/>
          <a:lstStyle/>
          <a:p>
            <a:r>
              <a:rPr lang="ru-RU" dirty="0">
                <a:solidFill>
                  <a:srgbClr val="EEEAD2"/>
                </a:solidFill>
              </a:rPr>
              <a:t>Книга Притч дарит своим читателям портрет мудрого человека, вместо того чтобы давать сухое теоретическое определение того, чем именно является мудрость. Нас намного больше манят истории, чем привлекают выверенные определения. В одном этом подходе мы видим проявление мудрости Бога.</a:t>
            </a:r>
          </a:p>
          <a:p>
            <a:r>
              <a:rPr lang="ru-RU" b="1" dirty="0"/>
              <a:t>Мудрый тот, кто </a:t>
            </a:r>
            <a:r>
              <a:rPr lang="ru-RU" b="1" dirty="0" err="1"/>
              <a:t>приоритезирует</a:t>
            </a:r>
            <a:r>
              <a:rPr lang="ru-RU" b="1" dirty="0"/>
              <a:t> повседневные решения, кто дружит с мудростью, кто преображает характер, доверяется Богу и признаёт свою глупость.</a:t>
            </a:r>
            <a:endParaRPr lang="en-US" b="1" dirty="0"/>
          </a:p>
        </p:txBody>
      </p:sp>
    </p:spTree>
    <p:extLst>
      <p:ext uri="{BB962C8B-B14F-4D97-AF65-F5344CB8AC3E}">
        <p14:creationId xmlns:p14="http://schemas.microsoft.com/office/powerpoint/2010/main" val="10168004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8C702-1D43-E74C-86FE-A6BB4FA96EA1}"/>
              </a:ext>
            </a:extLst>
          </p:cNvPr>
          <p:cNvSpPr>
            <a:spLocks noGrp="1"/>
          </p:cNvSpPr>
          <p:nvPr>
            <p:ph type="title"/>
          </p:nvPr>
        </p:nvSpPr>
        <p:spPr/>
        <p:txBody>
          <a:bodyPr/>
          <a:lstStyle/>
          <a:p>
            <a:r>
              <a:rPr lang="ru-RU" dirty="0"/>
              <a:t>В СЛЕДУЮЩИЙ РАЗ:</a:t>
            </a:r>
            <a:endParaRPr lang="en-US" dirty="0"/>
          </a:p>
        </p:txBody>
      </p:sp>
      <p:sp>
        <p:nvSpPr>
          <p:cNvPr id="3" name="Content Placeholder 2">
            <a:extLst>
              <a:ext uri="{FF2B5EF4-FFF2-40B4-BE49-F238E27FC236}">
                <a16:creationId xmlns:a16="http://schemas.microsoft.com/office/drawing/2014/main" id="{AB041DD1-3B00-6141-86A9-8EADC158CCDE}"/>
              </a:ext>
            </a:extLst>
          </p:cNvPr>
          <p:cNvSpPr>
            <a:spLocks noGrp="1"/>
          </p:cNvSpPr>
          <p:nvPr>
            <p:ph idx="1"/>
          </p:nvPr>
        </p:nvSpPr>
        <p:spPr>
          <a:xfrm>
            <a:off x="617516" y="1582221"/>
            <a:ext cx="11113819" cy="3854076"/>
          </a:xfrm>
          <a:noFill/>
        </p:spPr>
        <p:txBody>
          <a:bodyPr/>
          <a:lstStyle/>
          <a:p>
            <a:r>
              <a:rPr lang="ru-RU" dirty="0">
                <a:solidFill>
                  <a:srgbClr val="EEEAD2"/>
                </a:solidFill>
              </a:rPr>
              <a:t>Мы рассмотрели понимание мудрости, а теперь приступим к тому, чтобы изучить, какие именно преимущества даёт мудрость в жизни.</a:t>
            </a:r>
          </a:p>
          <a:p>
            <a:r>
              <a:rPr lang="ru-RU" dirty="0">
                <a:solidFill>
                  <a:srgbClr val="EEEAD2"/>
                </a:solidFill>
              </a:rPr>
              <a:t>Продолжая открывать для себя Книгу Притч, мы постараемся вместе ответить на вопрос: «</a:t>
            </a:r>
            <a:r>
              <a:rPr lang="ru-RU" b="1" dirty="0"/>
              <a:t>Как не теряться в радостях и горестях?»</a:t>
            </a:r>
          </a:p>
        </p:txBody>
      </p:sp>
    </p:spTree>
    <p:extLst>
      <p:ext uri="{BB962C8B-B14F-4D97-AF65-F5344CB8AC3E}">
        <p14:creationId xmlns:p14="http://schemas.microsoft.com/office/powerpoint/2010/main" val="26778448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9BE70-F231-C3F6-4F3F-1A6DDF46CE10}"/>
              </a:ext>
            </a:extLst>
          </p:cNvPr>
          <p:cNvSpPr>
            <a:spLocks noGrp="1"/>
          </p:cNvSpPr>
          <p:nvPr>
            <p:ph type="title"/>
          </p:nvPr>
        </p:nvSpPr>
        <p:spPr/>
        <p:txBody>
          <a:bodyPr/>
          <a:lstStyle/>
          <a:p>
            <a:r>
              <a:rPr lang="ru-RU" dirty="0"/>
              <a:t>ПРИМЕНЕНИЕ</a:t>
            </a:r>
            <a:endParaRPr lang="en-US" dirty="0"/>
          </a:p>
        </p:txBody>
      </p:sp>
      <p:sp>
        <p:nvSpPr>
          <p:cNvPr id="3" name="Content Placeholder 2">
            <a:extLst>
              <a:ext uri="{FF2B5EF4-FFF2-40B4-BE49-F238E27FC236}">
                <a16:creationId xmlns:a16="http://schemas.microsoft.com/office/drawing/2014/main" id="{A4D11271-BD37-6DDB-BD0B-67BD66309A92}"/>
              </a:ext>
            </a:extLst>
          </p:cNvPr>
          <p:cNvSpPr>
            <a:spLocks noGrp="1"/>
          </p:cNvSpPr>
          <p:nvPr>
            <p:ph idx="1"/>
          </p:nvPr>
        </p:nvSpPr>
        <p:spPr>
          <a:xfrm>
            <a:off x="617517" y="1537855"/>
            <a:ext cx="11008426" cy="3958936"/>
          </a:xfrm>
          <a:noFill/>
        </p:spPr>
        <p:txBody>
          <a:bodyPr/>
          <a:lstStyle/>
          <a:p>
            <a:pPr marL="0" indent="0">
              <a:buNone/>
            </a:pPr>
            <a:r>
              <a:rPr lang="ru-RU" dirty="0"/>
              <a:t>Есть две простых фразы, которые помогут нам в том, какими людьми мы себя окружаем. </a:t>
            </a:r>
          </a:p>
          <a:p>
            <a:pPr marL="514350" indent="-514350">
              <a:buFont typeface="+mj-lt"/>
              <a:buAutoNum type="arabicPeriod"/>
            </a:pPr>
            <a:r>
              <a:rPr lang="ru-RU" dirty="0"/>
              <a:t>«</a:t>
            </a:r>
            <a:r>
              <a:rPr lang="ru-RU" b="1" dirty="0"/>
              <a:t>Если вокруг вас сплошные дураки, то задумайтесь о том, кто среди них центральный, вокруг кого всё и крутится</a:t>
            </a:r>
            <a:r>
              <a:rPr lang="ru-RU" dirty="0"/>
              <a:t>». </a:t>
            </a:r>
          </a:p>
          <a:p>
            <a:pPr marL="514350" indent="-514350">
              <a:buFont typeface="+mj-lt"/>
              <a:buAutoNum type="arabicPeriod"/>
            </a:pPr>
            <a:r>
              <a:rPr lang="ru-RU" dirty="0"/>
              <a:t>«</a:t>
            </a:r>
            <a:r>
              <a:rPr lang="ru-RU" b="1" dirty="0"/>
              <a:t>Стремитесь к тому, чтобы никогда не быть самым умным человеком в комнате</a:t>
            </a:r>
            <a:r>
              <a:rPr lang="ru-RU" dirty="0"/>
              <a:t>». </a:t>
            </a:r>
            <a:endParaRPr lang="en-US" dirty="0"/>
          </a:p>
        </p:txBody>
      </p:sp>
    </p:spTree>
    <p:extLst>
      <p:ext uri="{BB962C8B-B14F-4D97-AF65-F5344CB8AC3E}">
        <p14:creationId xmlns:p14="http://schemas.microsoft.com/office/powerpoint/2010/main" val="11343880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8F9D57-ACDC-B2F4-3AC8-6A076ED25533}"/>
              </a:ext>
            </a:extLst>
          </p:cNvPr>
          <p:cNvSpPr>
            <a:spLocks noGrp="1"/>
          </p:cNvSpPr>
          <p:nvPr>
            <p:ph idx="1"/>
          </p:nvPr>
        </p:nvSpPr>
        <p:spPr>
          <a:xfrm>
            <a:off x="617517" y="581891"/>
            <a:ext cx="11008426" cy="4854406"/>
          </a:xfrm>
          <a:noFill/>
        </p:spPr>
        <p:txBody>
          <a:bodyPr/>
          <a:lstStyle/>
          <a:p>
            <a:pPr marL="0" indent="0">
              <a:buNone/>
            </a:pPr>
            <a:r>
              <a:rPr lang="ru-RU" dirty="0"/>
              <a:t>«</a:t>
            </a:r>
            <a:r>
              <a:rPr lang="ru-RU" b="1" i="1" dirty="0"/>
              <a:t>Рационализм, заставивший «видеть насквозь» все основания нравственности, обрек их на совершенно иррациональное поведение</a:t>
            </a:r>
            <a:r>
              <a:rPr lang="ru-RU" i="1" dirty="0"/>
              <a:t>… </a:t>
            </a:r>
            <a:r>
              <a:rPr lang="ru-RU" b="1" i="1" dirty="0"/>
              <a:t>нельзя повышать эту цену бесконечно. Нельзя все лучше и лучше «видеть насквозь» мироздание. Смысл такого занятия лишь в том, чтобы увидеть за ним нечто</a:t>
            </a:r>
            <a:r>
              <a:rPr lang="ru-RU" i="1" dirty="0"/>
              <a:t>. </a:t>
            </a:r>
            <a:r>
              <a:rPr lang="ru-RU" i="1" dirty="0">
                <a:solidFill>
                  <a:srgbClr val="EEEAD2"/>
                </a:solidFill>
              </a:rPr>
              <a:t>Окно может быть прозрачным, но ведь деревья в саду плотны. Незачем «видеть насквозь» первоосновы бытия. </a:t>
            </a:r>
            <a:r>
              <a:rPr lang="ru-RU" b="1" i="1" dirty="0"/>
              <a:t>Прозрачный мир — это мир невидимый; видящий насквозь все на свете — не видит ничего</a:t>
            </a:r>
            <a:r>
              <a:rPr lang="ru-RU" dirty="0"/>
              <a:t>».</a:t>
            </a:r>
            <a:endParaRPr lang="en-US" dirty="0"/>
          </a:p>
          <a:p>
            <a:pPr marL="0" indent="0" algn="r">
              <a:buNone/>
            </a:pPr>
            <a:r>
              <a:rPr lang="ru-RU" dirty="0">
                <a:solidFill>
                  <a:srgbClr val="EEEAD2"/>
                </a:solidFill>
              </a:rPr>
              <a:t>(</a:t>
            </a:r>
            <a:r>
              <a:rPr lang="ru-RU" dirty="0" err="1">
                <a:solidFill>
                  <a:srgbClr val="EEEAD2"/>
                </a:solidFill>
              </a:rPr>
              <a:t>Клайв</a:t>
            </a:r>
            <a:r>
              <a:rPr lang="ru-RU" dirty="0">
                <a:solidFill>
                  <a:srgbClr val="EEEAD2"/>
                </a:solidFill>
              </a:rPr>
              <a:t> </a:t>
            </a:r>
            <a:r>
              <a:rPr lang="ru-RU" dirty="0" err="1">
                <a:solidFill>
                  <a:srgbClr val="EEEAD2"/>
                </a:solidFill>
              </a:rPr>
              <a:t>Стейплз</a:t>
            </a:r>
            <a:r>
              <a:rPr lang="ru-RU" dirty="0">
                <a:solidFill>
                  <a:srgbClr val="EEEAD2"/>
                </a:solidFill>
              </a:rPr>
              <a:t> Льюис «Человек отменяется»)</a:t>
            </a:r>
            <a:endParaRPr lang="en-US" dirty="0">
              <a:solidFill>
                <a:srgbClr val="EEEAD2"/>
              </a:solidFill>
            </a:endParaRPr>
          </a:p>
        </p:txBody>
      </p:sp>
    </p:spTree>
    <p:extLst>
      <p:ext uri="{BB962C8B-B14F-4D97-AF65-F5344CB8AC3E}">
        <p14:creationId xmlns:p14="http://schemas.microsoft.com/office/powerpoint/2010/main" val="35383775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roberbs ENDING 16-9" descr="Proberbs ENDING 16-9">
            <a:hlinkClick r:id="" action="ppaction://media"/>
            <a:extLst>
              <a:ext uri="{FF2B5EF4-FFF2-40B4-BE49-F238E27FC236}">
                <a16:creationId xmlns:a16="http://schemas.microsoft.com/office/drawing/2014/main" id="{ED65D963-4878-DE66-A5FE-DFAAEDDD776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7434"/>
          </a:xfrm>
        </p:spPr>
      </p:pic>
    </p:spTree>
    <p:extLst>
      <p:ext uri="{BB962C8B-B14F-4D97-AF65-F5344CB8AC3E}">
        <p14:creationId xmlns:p14="http://schemas.microsoft.com/office/powerpoint/2010/main" val="4019031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F86DB3FC2AF4845AF15B4FB7108DAB1" ma:contentTypeVersion="13" ma:contentTypeDescription="Create a new document." ma:contentTypeScope="" ma:versionID="5cf6809030937979b576bdeaf2c82a0d">
  <xsd:schema xmlns:xsd="http://www.w3.org/2001/XMLSchema" xmlns:xs="http://www.w3.org/2001/XMLSchema" xmlns:p="http://schemas.microsoft.com/office/2006/metadata/properties" xmlns:ns3="62589e56-49db-468b-8cef-9bc6768a6759" xmlns:ns4="9d1a634f-6735-4db6-bcd6-aa97ff485f62" targetNamespace="http://schemas.microsoft.com/office/2006/metadata/properties" ma:root="true" ma:fieldsID="8bfce5ef5d5d0b81a2dfefc9299e2ee1" ns3:_="" ns4:_="">
    <xsd:import namespace="62589e56-49db-468b-8cef-9bc6768a6759"/>
    <xsd:import namespace="9d1a634f-6735-4db6-bcd6-aa97ff485f62"/>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589e56-49db-468b-8cef-9bc6768a6759"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d1a634f-6735-4db6-bcd6-aa97ff485f6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8AE98BC-D3D4-43A3-A423-022DEC00C7DD}">
  <ds:schemaRefs>
    <ds:schemaRef ds:uri="http://purl.org/dc/terms/"/>
    <ds:schemaRef ds:uri="http://schemas.openxmlformats.org/package/2006/metadata/core-properties"/>
    <ds:schemaRef ds:uri="http://purl.org/dc/dcmitype/"/>
    <ds:schemaRef ds:uri="http://schemas.microsoft.com/office/2006/documentManagement/types"/>
    <ds:schemaRef ds:uri="9d1a634f-6735-4db6-bcd6-aa97ff485f62"/>
    <ds:schemaRef ds:uri="http://purl.org/dc/elements/1.1/"/>
    <ds:schemaRef ds:uri="http://schemas.microsoft.com/office/2006/metadata/properties"/>
    <ds:schemaRef ds:uri="http://schemas.microsoft.com/office/infopath/2007/PartnerControls"/>
    <ds:schemaRef ds:uri="62589e56-49db-468b-8cef-9bc6768a6759"/>
    <ds:schemaRef ds:uri="http://www.w3.org/XML/1998/namespace"/>
  </ds:schemaRefs>
</ds:datastoreItem>
</file>

<file path=customXml/itemProps2.xml><?xml version="1.0" encoding="utf-8"?>
<ds:datastoreItem xmlns:ds="http://schemas.openxmlformats.org/officeDocument/2006/customXml" ds:itemID="{2D979B1A-126E-4AD1-8221-8C6525EE78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2589e56-49db-468b-8cef-9bc6768a6759"/>
    <ds:schemaRef ds:uri="9d1a634f-6735-4db6-bcd6-aa97ff485f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C420F7A-413C-42FF-82BB-84EF9F3BF7E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55718</TotalTime>
  <Words>1642</Words>
  <Application>Microsoft Macintosh PowerPoint</Application>
  <PresentationFormat>Widescreen</PresentationFormat>
  <Paragraphs>87</Paragraphs>
  <Slides>29</Slides>
  <Notes>1</Notes>
  <HiddenSlides>0</HiddenSlides>
  <MMClips>2</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ЧТО МЫ РАССМОТРЕЛИ  В ПРОШЛЫЙ РАЗ:</vt:lpstr>
      <vt:lpstr>МУДРЫЙ ТОТ, КТО ГЛУПОСТЬ СВОЮ ПРИЗНАЁТ</vt:lpstr>
      <vt:lpstr>PowerPoint Presentation</vt:lpstr>
      <vt:lpstr>ПОНИМАНИЕ ГЛУПОСТИ</vt:lpstr>
      <vt:lpstr>PowerPoint Presentation</vt:lpstr>
      <vt:lpstr>PowerPoint Presentation</vt:lpstr>
      <vt:lpstr>PowerPoint Presentation</vt:lpstr>
      <vt:lpstr>ПРОЯВЛЕНИЕ ГЛУПОСТИ</vt:lpstr>
      <vt:lpstr>КАК ПОНЯТЬ, КАКОЙ ИМЕННО Я ГЛУПЕЦ?</vt:lpstr>
      <vt:lpstr>PowerPoint Presentation</vt:lpstr>
      <vt:lpstr>PowerPoint Presentation</vt:lpstr>
      <vt:lpstr>НАШИ ПРЕДПОСЫЛКИ</vt:lpstr>
      <vt:lpstr>ПРЕОДОЛЕНИЕ ПОСЛЕДСТВИЙ ГЛУПОСТИ</vt:lpstr>
      <vt:lpstr>PowerPoint Presentation</vt:lpstr>
      <vt:lpstr>ПОКОРЕНИЕ МУДРОСТИ</vt:lpstr>
      <vt:lpstr>PowerPoint Presentation</vt:lpstr>
      <vt:lpstr>PowerPoint Presentation</vt:lpstr>
      <vt:lpstr>МУДРЫЙ ТОТ, КТО ГЛУПОСТЬ СВОЮ ПРИЗНАЁТ</vt:lpstr>
      <vt:lpstr>ПОНИМАНИЕ МУДРОСТИ</vt:lpstr>
      <vt:lpstr>В СЛЕДУЮЩИЙ РАЗ:</vt:lpstr>
      <vt:lpstr>ПРИМЕНЕНИЕ</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Constantin Lysakov</dc:creator>
  <cp:lastModifiedBy>Constantin Lysakov</cp:lastModifiedBy>
  <cp:revision>351</cp:revision>
  <dcterms:created xsi:type="dcterms:W3CDTF">2020-09-24T09:54:03Z</dcterms:created>
  <dcterms:modified xsi:type="dcterms:W3CDTF">2022-08-26T13:54:47Z</dcterms:modified>
</cp:coreProperties>
</file>