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1077" r:id="rId5"/>
    <p:sldId id="1081" r:id="rId6"/>
    <p:sldId id="879" r:id="rId7"/>
    <p:sldId id="1080" r:id="rId8"/>
    <p:sldId id="1031" r:id="rId9"/>
    <p:sldId id="884" r:id="rId10"/>
    <p:sldId id="1061" r:id="rId11"/>
    <p:sldId id="1060" r:id="rId12"/>
    <p:sldId id="1056" r:id="rId13"/>
    <p:sldId id="1071" r:id="rId14"/>
    <p:sldId id="1067" r:id="rId15"/>
    <p:sldId id="1070" r:id="rId16"/>
    <p:sldId id="1078" r:id="rId17"/>
    <p:sldId id="1057" r:id="rId18"/>
    <p:sldId id="1066" r:id="rId19"/>
    <p:sldId id="1065" r:id="rId20"/>
    <p:sldId id="1073" r:id="rId21"/>
    <p:sldId id="1059" r:id="rId22"/>
    <p:sldId id="1064" r:id="rId23"/>
    <p:sldId id="1069" r:id="rId24"/>
    <p:sldId id="1063" r:id="rId25"/>
    <p:sldId id="1012" r:id="rId26"/>
    <p:sldId id="1082" r:id="rId27"/>
    <p:sldId id="1055" r:id="rId28"/>
    <p:sldId id="340" r:id="rId29"/>
    <p:sldId id="946" r:id="rId30"/>
    <p:sldId id="1079" r:id="rId31"/>
    <p:sldId id="107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D2"/>
    <a:srgbClr val="FABD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47"/>
    <p:restoredTop sz="96190"/>
  </p:normalViewPr>
  <p:slideViewPr>
    <p:cSldViewPr snapToGrid="0" snapToObjects="1">
      <p:cViewPr varScale="1">
        <p:scale>
          <a:sx n="107" d="100"/>
          <a:sy n="107" d="100"/>
        </p:scale>
        <p:origin x="168" y="5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C7642E-61E9-2E47-BBF4-2EAC8A438CA6}" type="datetimeFigureOut">
              <a:rPr lang="en-US" smtClean="0"/>
              <a:t>6/25/22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89AFA1-840E-DD4B-B1FA-D69935F23892}" type="slidenum">
              <a:rPr lang="en-US" smtClean="0"/>
              <a:t>‹#›</a:t>
            </a:fld>
            <a:endParaRPr lang="en-US"/>
          </a:p>
        </p:txBody>
      </p:sp>
    </p:spTree>
    <p:extLst>
      <p:ext uri="{BB962C8B-B14F-4D97-AF65-F5344CB8AC3E}">
        <p14:creationId xmlns:p14="http://schemas.microsoft.com/office/powerpoint/2010/main" val="128329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89AFA1-840E-DD4B-B1FA-D69935F23892}" type="slidenum">
              <a:rPr lang="en-US" smtClean="0"/>
              <a:t>25</a:t>
            </a:fld>
            <a:endParaRPr lang="en-US"/>
          </a:p>
        </p:txBody>
      </p:sp>
    </p:spTree>
    <p:extLst>
      <p:ext uri="{BB962C8B-B14F-4D97-AF65-F5344CB8AC3E}">
        <p14:creationId xmlns:p14="http://schemas.microsoft.com/office/powerpoint/2010/main" val="10963907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695B203-8768-DF44-AF9B-4B462B1B5317}"/>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96421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867A5-5109-724F-9ECC-B5593C1414C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AE94DE7-E7F5-C940-ADF4-BB44E483C8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6" name="Slide Number Placeholder 5">
            <a:extLst>
              <a:ext uri="{FF2B5EF4-FFF2-40B4-BE49-F238E27FC236}">
                <a16:creationId xmlns:a16="http://schemas.microsoft.com/office/drawing/2014/main" id="{5894A9C8-CC10-5646-9026-22B28A61E1D7}"/>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1314724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p:nvPr>
        </p:nvSpPr>
        <p:spPr/>
        <p:txBody>
          <a:bodyPr anchor="ctr">
            <a:noAutofit/>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p:txBody>
          <a:bodyPr anchor="ct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9C7F5E5-F19E-274B-901A-9AD96DC6CE45}"/>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736905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DF4C-9CFC-4945-B92C-A4AE158FE3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991A5E4-2A61-CE4B-89F8-FF5B0E1800BD}"/>
              </a:ext>
            </a:extLst>
          </p:cNvPr>
          <p:cNvSpPr>
            <a:spLocks noGrp="1"/>
          </p:cNvSpPr>
          <p:nvPr>
            <p:ph sz="half" idx="1"/>
          </p:nvPr>
        </p:nvSpPr>
        <p:spPr>
          <a:xfrm>
            <a:off x="838200" y="1825625"/>
            <a:ext cx="5181600" cy="36607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C429199-A26E-DA4B-892F-1D37F5B59BA2}"/>
              </a:ext>
            </a:extLst>
          </p:cNvPr>
          <p:cNvSpPr>
            <a:spLocks noGrp="1"/>
          </p:cNvSpPr>
          <p:nvPr>
            <p:ph sz="half" idx="2"/>
          </p:nvPr>
        </p:nvSpPr>
        <p:spPr>
          <a:xfrm>
            <a:off x="6172200" y="1825625"/>
            <a:ext cx="5181600" cy="36607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32E13A82-D890-0049-BAD7-46FBFB09718F}"/>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089954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0992E-BCF0-304B-A380-3C2A66CA059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F62AA46-2439-D143-9024-431E7668F353}"/>
              </a:ext>
            </a:extLst>
          </p:cNvPr>
          <p:cNvSpPr>
            <a:spLocks noGrp="1"/>
          </p:cNvSpPr>
          <p:nvPr>
            <p:ph type="body" idx="1"/>
          </p:nvPr>
        </p:nvSpPr>
        <p:spPr>
          <a:xfrm>
            <a:off x="839788" y="1681163"/>
            <a:ext cx="5157787" cy="823912"/>
          </a:xfrm>
        </p:spPr>
        <p:txBody>
          <a:bodyPr anchor="b"/>
          <a:lstStyle>
            <a:lvl1pPr marL="0" indent="0">
              <a:buNone/>
              <a:defRPr sz="2400" b="1">
                <a:solidFill>
                  <a:srgbClr val="EEEA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AACC8CB4-C8F4-D349-B820-5C37C9798B5D}"/>
              </a:ext>
            </a:extLst>
          </p:cNvPr>
          <p:cNvSpPr>
            <a:spLocks noGrp="1"/>
          </p:cNvSpPr>
          <p:nvPr>
            <p:ph sz="half" idx="2"/>
          </p:nvPr>
        </p:nvSpPr>
        <p:spPr>
          <a:xfrm>
            <a:off x="839788" y="2505075"/>
            <a:ext cx="5157787" cy="2981325"/>
          </a:xfrm>
        </p:spPr>
        <p:txBody>
          <a:bodyPr anchor="ct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25CFCD0C-8290-634B-8A45-3C2510F91D37}"/>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EEEA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E3475AA8-FDD2-BC40-B475-728E26F2F065}"/>
              </a:ext>
            </a:extLst>
          </p:cNvPr>
          <p:cNvSpPr>
            <a:spLocks noGrp="1"/>
          </p:cNvSpPr>
          <p:nvPr>
            <p:ph sz="quarter" idx="4"/>
          </p:nvPr>
        </p:nvSpPr>
        <p:spPr>
          <a:xfrm>
            <a:off x="6172200" y="2505075"/>
            <a:ext cx="5183188" cy="2981325"/>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7BCE227A-FBD9-0047-8983-705B5BC09D53}"/>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765172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8EDA1-E510-2540-AFB4-A2B895F92BD3}"/>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517F7DE1-966C-0147-B4ED-4DB2978BB402}"/>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734635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2AC3-94B0-1E4D-B43A-2482E5030A2A}"/>
              </a:ext>
            </a:extLst>
          </p:cNvPr>
          <p:cNvSpPr>
            <a:spLocks noGrp="1"/>
          </p:cNvSpPr>
          <p:nvPr>
            <p:ph type="title"/>
          </p:nvPr>
        </p:nvSpPr>
        <p:spPr>
          <a:xfrm>
            <a:off x="839788" y="457200"/>
            <a:ext cx="3932237" cy="1600200"/>
          </a:xfrm>
        </p:spPr>
        <p:txBody>
          <a:bodyPr anchor="ct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406E79D-FA7D-D242-A467-D3844D052750}"/>
              </a:ext>
            </a:extLst>
          </p:cNvPr>
          <p:cNvSpPr>
            <a:spLocks noGrp="1"/>
          </p:cNvSpPr>
          <p:nvPr>
            <p:ph idx="1"/>
          </p:nvPr>
        </p:nvSpPr>
        <p:spPr>
          <a:xfrm>
            <a:off x="5183188" y="457201"/>
            <a:ext cx="6172200" cy="5116882"/>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65F382F-18E0-DE45-9B12-7F1B6B269333}"/>
              </a:ext>
            </a:extLst>
          </p:cNvPr>
          <p:cNvSpPr>
            <a:spLocks noGrp="1"/>
          </p:cNvSpPr>
          <p:nvPr>
            <p:ph type="body" sz="half" idx="2"/>
          </p:nvPr>
        </p:nvSpPr>
        <p:spPr>
          <a:xfrm>
            <a:off x="839788" y="2057400"/>
            <a:ext cx="3932237" cy="35166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7AC3BE66-E2D1-AD4C-983D-A547C6FA9226}"/>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614572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D9058-BDA9-4949-B84B-0B48EFE516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0DF4D70-5E21-214D-98DE-04E43AFC9DC3}"/>
              </a:ext>
            </a:extLst>
          </p:cNvPr>
          <p:cNvSpPr>
            <a:spLocks noGrp="1"/>
          </p:cNvSpPr>
          <p:nvPr>
            <p:ph type="pic" idx="1"/>
          </p:nvPr>
        </p:nvSpPr>
        <p:spPr>
          <a:xfrm>
            <a:off x="5183188" y="457201"/>
            <a:ext cx="6172200" cy="50542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C7DB49-80E0-8D4B-9870-040B03E91A91}"/>
              </a:ext>
            </a:extLst>
          </p:cNvPr>
          <p:cNvSpPr>
            <a:spLocks noGrp="1"/>
          </p:cNvSpPr>
          <p:nvPr>
            <p:ph type="body" sz="half" idx="2"/>
          </p:nvPr>
        </p:nvSpPr>
        <p:spPr>
          <a:xfrm>
            <a:off x="839788" y="2057400"/>
            <a:ext cx="3932237" cy="345405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00AF63F8-F8F8-5342-8F16-138C1F63268F}"/>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634625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D8FE2E-E35F-9446-9B41-FE8603915ED4}"/>
              </a:ext>
            </a:extLst>
          </p:cNvPr>
          <p:cNvSpPr>
            <a:spLocks noGrp="1"/>
          </p:cNvSpPr>
          <p:nvPr>
            <p:ph type="title"/>
          </p:nvPr>
        </p:nvSpPr>
        <p:spPr>
          <a:xfrm>
            <a:off x="617517" y="365125"/>
            <a:ext cx="11008426" cy="1325563"/>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4D4F738-B15A-6B45-A5D5-8A77D3C45B6A}"/>
              </a:ext>
            </a:extLst>
          </p:cNvPr>
          <p:cNvSpPr>
            <a:spLocks noGrp="1"/>
          </p:cNvSpPr>
          <p:nvPr>
            <p:ph type="body" idx="1"/>
          </p:nvPr>
        </p:nvSpPr>
        <p:spPr>
          <a:xfrm>
            <a:off x="617517" y="1825625"/>
            <a:ext cx="11008426" cy="3610671"/>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82DC37F4-54BB-304C-A898-5E813B12EF17}"/>
              </a:ext>
            </a:extLst>
          </p:cNvPr>
          <p:cNvSpPr>
            <a:spLocks noGrp="1"/>
          </p:cNvSpPr>
          <p:nvPr>
            <p:ph type="sldNum" sz="quarter" idx="4"/>
          </p:nvPr>
        </p:nvSpPr>
        <p:spPr>
          <a:xfrm>
            <a:off x="4724400" y="5767627"/>
            <a:ext cx="2743200" cy="725248"/>
          </a:xfrm>
          <a:prstGeom prst="rect">
            <a:avLst/>
          </a:prstGeom>
        </p:spPr>
        <p:txBody>
          <a:bodyPr vert="horz" lIns="91440" tIns="45720" rIns="91440" bIns="45720" rtlCol="0" anchor="ctr"/>
          <a:lstStyle>
            <a:lvl1pPr algn="ctr">
              <a:defRPr sz="3200">
                <a:solidFill>
                  <a:srgbClr val="FABD2B"/>
                </a:solidFill>
              </a:defRPr>
            </a:lvl1pPr>
          </a:lstStyle>
          <a:p>
            <a:fld id="{E6EE9879-9FD6-1642-8F63-E18B40E1F406}" type="slidenum">
              <a:rPr lang="en-US" smtClean="0"/>
              <a:pPr/>
              <a:t>‹#›</a:t>
            </a:fld>
            <a:endParaRPr lang="en-US" dirty="0"/>
          </a:p>
        </p:txBody>
      </p:sp>
    </p:spTree>
    <p:extLst>
      <p:ext uri="{BB962C8B-B14F-4D97-AF65-F5344CB8AC3E}">
        <p14:creationId xmlns:p14="http://schemas.microsoft.com/office/powerpoint/2010/main" val="4095900044"/>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49" r:id="rId3"/>
    <p:sldLayoutId id="2147483650" r:id="rId4"/>
    <p:sldLayoutId id="2147483652" r:id="rId5"/>
    <p:sldLayoutId id="2147483653" r:id="rId6"/>
    <p:sldLayoutId id="2147483654" r:id="rId7"/>
    <p:sldLayoutId id="2147483656" r:id="rId8"/>
    <p:sldLayoutId id="2147483657" r:id="rId9"/>
  </p:sldLayoutIdLst>
  <p:txStyles>
    <p:titleStyle>
      <a:lvl1pPr algn="l" defTabSz="914400" rtl="0" eaLnBrk="1" latinLnBrk="0" hangingPunct="1">
        <a:lnSpc>
          <a:spcPct val="90000"/>
        </a:lnSpc>
        <a:spcBef>
          <a:spcPct val="0"/>
        </a:spcBef>
        <a:buNone/>
        <a:defRPr sz="4800" b="1" kern="1200">
          <a:solidFill>
            <a:srgbClr val="FABD2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ABD2B"/>
        </a:buClr>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ABD2B"/>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ABD2B"/>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ing and His Kingdom VI INTRO.mp4" descr="King and His Kingdom VI INTRO.mp4">
            <a:hlinkClick r:id="" action="ppaction://media"/>
            <a:extLst>
              <a:ext uri="{FF2B5EF4-FFF2-40B4-BE49-F238E27FC236}">
                <a16:creationId xmlns:a16="http://schemas.microsoft.com/office/drawing/2014/main" id="{CF2CB302-5957-7D9E-E5D8-D938A50D440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3006" cy="6858000"/>
          </a:xfrm>
        </p:spPr>
      </p:pic>
    </p:spTree>
    <p:extLst>
      <p:ext uri="{BB962C8B-B14F-4D97-AF65-F5344CB8AC3E}">
        <p14:creationId xmlns:p14="http://schemas.microsoft.com/office/powerpoint/2010/main" val="235673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2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9894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72F2A8-FA98-5D1C-1147-FE5FDA2A3469}"/>
              </a:ext>
            </a:extLst>
          </p:cNvPr>
          <p:cNvSpPr>
            <a:spLocks noGrp="1"/>
          </p:cNvSpPr>
          <p:nvPr>
            <p:ph idx="1"/>
          </p:nvPr>
        </p:nvSpPr>
        <p:spPr>
          <a:xfrm>
            <a:off x="617517" y="665019"/>
            <a:ext cx="11008426" cy="4771278"/>
          </a:xfrm>
        </p:spPr>
        <p:txBody>
          <a:bodyPr/>
          <a:lstStyle/>
          <a:p>
            <a:r>
              <a:rPr lang="ru-RU" i="1" dirty="0"/>
              <a:t>Когда вы последний раз сталкивались со смертью? Что этот опыт помог вам переоценить в жизни</a:t>
            </a:r>
            <a:r>
              <a:rPr lang="ru" i="1" dirty="0">
                <a:latin typeface="Arial"/>
                <a:cs typeface="Arial"/>
              </a:rPr>
              <a:t>?</a:t>
            </a:r>
          </a:p>
          <a:p>
            <a:r>
              <a:rPr lang="ru" dirty="0">
                <a:latin typeface="Arial"/>
                <a:cs typeface="Arial"/>
              </a:rPr>
              <a:t>Запишите ответ в свои бюллетени</a:t>
            </a:r>
          </a:p>
        </p:txBody>
      </p:sp>
    </p:spTree>
    <p:extLst>
      <p:ext uri="{BB962C8B-B14F-4D97-AF65-F5344CB8AC3E}">
        <p14:creationId xmlns:p14="http://schemas.microsoft.com/office/powerpoint/2010/main" val="1309479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756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DEB7F-9019-AB28-23C5-4E07B9472A81}"/>
              </a:ext>
            </a:extLst>
          </p:cNvPr>
          <p:cNvSpPr>
            <a:spLocks noGrp="1"/>
          </p:cNvSpPr>
          <p:nvPr>
            <p:ph idx="1"/>
          </p:nvPr>
        </p:nvSpPr>
        <p:spPr>
          <a:xfrm>
            <a:off x="617517" y="446809"/>
            <a:ext cx="11008426" cy="4989487"/>
          </a:xfrm>
        </p:spPr>
        <p:txBody>
          <a:bodyPr/>
          <a:lstStyle/>
          <a:p>
            <a:pPr marL="0" indent="0">
              <a:buNone/>
            </a:pPr>
            <a:r>
              <a:rPr lang="ru-RU" baseline="30000" dirty="0"/>
              <a:t>20:17</a:t>
            </a:r>
            <a:r>
              <a:rPr lang="ru-RU" dirty="0"/>
              <a:t> По дороге в Иерусалим Иисус отвел двенадцать учеников в сторону и сказал им: </a:t>
            </a:r>
            <a:r>
              <a:rPr lang="ru-RU" baseline="30000" dirty="0"/>
              <a:t>18</a:t>
            </a:r>
            <a:r>
              <a:rPr lang="ru-RU" dirty="0"/>
              <a:t> «Вот, мы восходим в Иерусалим, там Сына Человеческого выдадут первосвященникам и учителям Закона. Они приговорят Его к смерти </a:t>
            </a:r>
            <a:r>
              <a:rPr lang="ru-RU" baseline="30000" dirty="0"/>
              <a:t>19</a:t>
            </a:r>
            <a:r>
              <a:rPr lang="ru-RU" dirty="0"/>
              <a:t> и отдадут язычникам на глумление, бичевание и распятие. Но на третий день Он воскреснет».</a:t>
            </a:r>
            <a:endParaRPr lang="en-US" dirty="0"/>
          </a:p>
          <a:p>
            <a:pPr marL="0" indent="0" algn="r">
              <a:buNone/>
            </a:pPr>
            <a:r>
              <a:rPr lang="ru-RU" dirty="0"/>
              <a:t>(Евангелие от Матфея </a:t>
            </a:r>
            <a:r>
              <a:rPr lang="en-US" dirty="0"/>
              <a:t>20</a:t>
            </a:r>
            <a:r>
              <a:rPr lang="ru-RU" dirty="0"/>
              <a:t>:</a:t>
            </a:r>
            <a:r>
              <a:rPr lang="en-US" dirty="0"/>
              <a:t>1</a:t>
            </a:r>
            <a:r>
              <a:rPr lang="ru-RU" dirty="0"/>
              <a:t>7</a:t>
            </a:r>
            <a:r>
              <a:rPr lang="en-US" dirty="0"/>
              <a:t>-1</a:t>
            </a:r>
            <a:r>
              <a:rPr lang="ru-RU" dirty="0"/>
              <a:t>9)</a:t>
            </a:r>
            <a:endParaRPr lang="en-US" dirty="0"/>
          </a:p>
        </p:txBody>
      </p:sp>
    </p:spTree>
    <p:extLst>
      <p:ext uri="{BB962C8B-B14F-4D97-AF65-F5344CB8AC3E}">
        <p14:creationId xmlns:p14="http://schemas.microsoft.com/office/powerpoint/2010/main" val="4267683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ACE9-6848-78C4-4E16-30440F710B61}"/>
              </a:ext>
            </a:extLst>
          </p:cNvPr>
          <p:cNvSpPr>
            <a:spLocks noGrp="1"/>
          </p:cNvSpPr>
          <p:nvPr>
            <p:ph type="title"/>
          </p:nvPr>
        </p:nvSpPr>
        <p:spPr>
          <a:xfrm>
            <a:off x="617517" y="510597"/>
            <a:ext cx="11008426" cy="1330078"/>
          </a:xfrm>
        </p:spPr>
        <p:txBody>
          <a:bodyPr/>
          <a:lstStyle/>
          <a:p>
            <a:r>
              <a:rPr lang="ru-RU" dirty="0"/>
              <a:t>НА ЧЁМ МЫ ОСТАНОВИЛИСЬ</a:t>
            </a:r>
            <a:br>
              <a:rPr lang="ru-RU" dirty="0"/>
            </a:br>
            <a:r>
              <a:rPr lang="ru-RU" dirty="0"/>
              <a:t>В ПРОШЛЫЙ РАЗ</a:t>
            </a:r>
            <a:endParaRPr lang="en-US" dirty="0"/>
          </a:p>
        </p:txBody>
      </p:sp>
      <p:sp>
        <p:nvSpPr>
          <p:cNvPr id="3" name="Content Placeholder 2">
            <a:extLst>
              <a:ext uri="{FF2B5EF4-FFF2-40B4-BE49-F238E27FC236}">
                <a16:creationId xmlns:a16="http://schemas.microsoft.com/office/drawing/2014/main" id="{6C463EE9-FEAF-86A8-9277-3C288168E38E}"/>
              </a:ext>
            </a:extLst>
          </p:cNvPr>
          <p:cNvSpPr>
            <a:spLocks noGrp="1"/>
          </p:cNvSpPr>
          <p:nvPr>
            <p:ph idx="1"/>
          </p:nvPr>
        </p:nvSpPr>
        <p:spPr>
          <a:xfrm>
            <a:off x="617517" y="1935679"/>
            <a:ext cx="11008426" cy="3681350"/>
          </a:xfrm>
        </p:spPr>
        <p:txBody>
          <a:bodyPr/>
          <a:lstStyle/>
          <a:p>
            <a:pPr marL="0" indent="0">
              <a:buNone/>
            </a:pPr>
            <a:r>
              <a:rPr lang="ru-RU" b="1" dirty="0"/>
              <a:t>Несправедливость спасения помогает справиться с несправедливостью бытия</a:t>
            </a:r>
            <a:r>
              <a:rPr lang="ru-RU" dirty="0"/>
              <a:t>. Потому что несправедливость спасения демонстрирует мне:</a:t>
            </a:r>
          </a:p>
          <a:p>
            <a:r>
              <a:rPr lang="ru-RU" b="1" dirty="0"/>
              <a:t>Власть</a:t>
            </a:r>
            <a:r>
              <a:rPr lang="ru-RU" dirty="0"/>
              <a:t> Бога;</a:t>
            </a:r>
          </a:p>
          <a:p>
            <a:r>
              <a:rPr lang="ru-RU" b="1" dirty="0"/>
              <a:t>Верность</a:t>
            </a:r>
            <a:r>
              <a:rPr lang="ru-RU" dirty="0"/>
              <a:t> Бога;</a:t>
            </a:r>
          </a:p>
          <a:p>
            <a:r>
              <a:rPr lang="ru-RU" b="1" dirty="0"/>
              <a:t>Великодушие</a:t>
            </a:r>
            <a:r>
              <a:rPr lang="ru-RU" dirty="0"/>
              <a:t> Бога.</a:t>
            </a:r>
          </a:p>
        </p:txBody>
      </p:sp>
    </p:spTree>
    <p:extLst>
      <p:ext uri="{BB962C8B-B14F-4D97-AF65-F5344CB8AC3E}">
        <p14:creationId xmlns:p14="http://schemas.microsoft.com/office/powerpoint/2010/main" val="2845036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61E27B-A0F9-1C22-D7B7-E0D5F557E261}"/>
              </a:ext>
            </a:extLst>
          </p:cNvPr>
          <p:cNvSpPr>
            <a:spLocks noGrp="1"/>
          </p:cNvSpPr>
          <p:nvPr>
            <p:ph idx="1"/>
          </p:nvPr>
        </p:nvSpPr>
        <p:spPr>
          <a:xfrm>
            <a:off x="617517" y="550719"/>
            <a:ext cx="11008426" cy="4885578"/>
          </a:xfrm>
        </p:spPr>
        <p:txBody>
          <a:bodyPr/>
          <a:lstStyle/>
          <a:p>
            <a:pPr marL="0" indent="0">
              <a:buNone/>
            </a:pPr>
            <a:r>
              <a:rPr lang="ru-RU" baseline="30000" dirty="0">
                <a:solidFill>
                  <a:srgbClr val="EEEAD2"/>
                </a:solidFill>
              </a:rPr>
              <a:t>19:30</a:t>
            </a:r>
            <a:r>
              <a:rPr lang="ru-RU" dirty="0">
                <a:solidFill>
                  <a:srgbClr val="EEEAD2"/>
                </a:solidFill>
              </a:rPr>
              <a:t> «…многие из тех, кто в этом мире был возвышен, будут унижены, а многие униженные будут возвышены…» </a:t>
            </a:r>
            <a:r>
              <a:rPr lang="ru-RU" baseline="30000" dirty="0">
                <a:solidFill>
                  <a:srgbClr val="EEEAD2"/>
                </a:solidFill>
              </a:rPr>
              <a:t>20:16 </a:t>
            </a:r>
            <a:r>
              <a:rPr lang="ru-RU" dirty="0">
                <a:solidFill>
                  <a:srgbClr val="EEEAD2"/>
                </a:solidFill>
              </a:rPr>
              <a:t>«Так вот, последние будут первыми, и первые – последними...» </a:t>
            </a:r>
            <a:r>
              <a:rPr lang="ru-RU" baseline="30000" dirty="0">
                <a:solidFill>
                  <a:srgbClr val="EEEAD2"/>
                </a:solidFill>
              </a:rPr>
              <a:t>18 </a:t>
            </a:r>
            <a:r>
              <a:rPr lang="ru-RU" dirty="0">
                <a:solidFill>
                  <a:srgbClr val="EEEAD2"/>
                </a:solidFill>
              </a:rPr>
              <a:t>«Вот, мы восходим в Иерусалим, там </a:t>
            </a:r>
            <a:r>
              <a:rPr lang="ru-RU" b="1" dirty="0"/>
              <a:t>Сына Человеческого …приговорят Его к смерти </a:t>
            </a:r>
            <a:r>
              <a:rPr lang="ru-RU" baseline="30000" dirty="0">
                <a:solidFill>
                  <a:srgbClr val="EEEAD2"/>
                </a:solidFill>
              </a:rPr>
              <a:t>19 </a:t>
            </a:r>
            <a:r>
              <a:rPr lang="ru-RU" dirty="0">
                <a:solidFill>
                  <a:srgbClr val="EEEAD2"/>
                </a:solidFill>
              </a:rPr>
              <a:t>и отдадут язычникам на глумление, бичевание и распятие. Но на третий день Он воскреснет. </a:t>
            </a:r>
            <a:r>
              <a:rPr lang="ru-RU" baseline="30000" dirty="0">
                <a:solidFill>
                  <a:srgbClr val="EEEAD2"/>
                </a:solidFill>
              </a:rPr>
              <a:t>20</a:t>
            </a:r>
            <a:r>
              <a:rPr lang="ru-RU" b="1" baseline="30000" dirty="0">
                <a:solidFill>
                  <a:srgbClr val="EEEAD2"/>
                </a:solidFill>
              </a:rPr>
              <a:t> </a:t>
            </a:r>
            <a:r>
              <a:rPr lang="ru-RU" dirty="0">
                <a:solidFill>
                  <a:srgbClr val="EEEAD2"/>
                </a:solidFill>
              </a:rPr>
              <a:t>Потом к Иисусу подошла мать сыновей </a:t>
            </a:r>
            <a:r>
              <a:rPr lang="ru-RU" dirty="0" err="1">
                <a:solidFill>
                  <a:srgbClr val="EEEAD2"/>
                </a:solidFill>
              </a:rPr>
              <a:t>Зеведея</a:t>
            </a:r>
            <a:r>
              <a:rPr lang="ru-RU" dirty="0">
                <a:solidFill>
                  <a:srgbClr val="EEEAD2"/>
                </a:solidFill>
              </a:rPr>
              <a:t> вместе с сыновьями. Кланяясь, она обратилась к Нему с просьбой:  «…Вели, чтобы оба мои сына сели один по правую, а другой по левую руку от Тебя в Твоем Царстве».</a:t>
            </a:r>
          </a:p>
          <a:p>
            <a:pPr marL="0" indent="0" algn="r">
              <a:buNone/>
            </a:pPr>
            <a:r>
              <a:rPr lang="ru-RU" dirty="0">
                <a:solidFill>
                  <a:srgbClr val="EEEAD2"/>
                </a:solidFill>
              </a:rPr>
              <a:t>(Евангелие от Матфея 19:30; 20:16, 18-20)</a:t>
            </a:r>
          </a:p>
        </p:txBody>
      </p:sp>
    </p:spTree>
    <p:extLst>
      <p:ext uri="{BB962C8B-B14F-4D97-AF65-F5344CB8AC3E}">
        <p14:creationId xmlns:p14="http://schemas.microsoft.com/office/powerpoint/2010/main" val="2358834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3A93B-AAD7-4F09-BA1F-8CB467CB176E}"/>
              </a:ext>
            </a:extLst>
          </p:cNvPr>
          <p:cNvSpPr>
            <a:spLocks noGrp="1"/>
          </p:cNvSpPr>
          <p:nvPr>
            <p:ph type="title"/>
          </p:nvPr>
        </p:nvSpPr>
        <p:spPr>
          <a:xfrm>
            <a:off x="617517" y="405245"/>
            <a:ext cx="11008426" cy="1285443"/>
          </a:xfrm>
        </p:spPr>
        <p:txBody>
          <a:bodyPr/>
          <a:lstStyle/>
          <a:p>
            <a:r>
              <a:rPr lang="ru-RU" dirty="0"/>
              <a:t>СВЯЗУЮЩЕЕ ЗВЕНО</a:t>
            </a:r>
            <a:endParaRPr lang="en-US" dirty="0"/>
          </a:p>
        </p:txBody>
      </p:sp>
      <p:sp>
        <p:nvSpPr>
          <p:cNvPr id="3" name="Content Placeholder 2">
            <a:extLst>
              <a:ext uri="{FF2B5EF4-FFF2-40B4-BE49-F238E27FC236}">
                <a16:creationId xmlns:a16="http://schemas.microsoft.com/office/drawing/2014/main" id="{7E609A5C-D163-8D1D-BFB9-0EC80E1DC255}"/>
              </a:ext>
            </a:extLst>
          </p:cNvPr>
          <p:cNvSpPr>
            <a:spLocks noGrp="1"/>
          </p:cNvSpPr>
          <p:nvPr>
            <p:ph idx="1"/>
          </p:nvPr>
        </p:nvSpPr>
        <p:spPr>
          <a:xfrm>
            <a:off x="617517" y="1569027"/>
            <a:ext cx="11008426" cy="3867269"/>
          </a:xfrm>
        </p:spPr>
        <p:txBody>
          <a:bodyPr/>
          <a:lstStyle/>
          <a:p>
            <a:pPr marL="0" indent="0">
              <a:buNone/>
            </a:pPr>
            <a:r>
              <a:rPr lang="ru-RU" dirty="0"/>
              <a:t>Предсказание Иисусом смерти и воскресения становится связующим звеном в повествовании 20-й главы Евангелия от Матфея. Этот отрывок показывает, как крест Христа </a:t>
            </a:r>
          </a:p>
          <a:p>
            <a:r>
              <a:rPr lang="ru-RU" dirty="0"/>
              <a:t>Построил </a:t>
            </a:r>
            <a:r>
              <a:rPr lang="ru-RU" b="1" u="sng" dirty="0">
                <a:solidFill>
                  <a:srgbClr val="FABD2B"/>
                </a:solidFill>
              </a:rPr>
              <a:t>фундамент</a:t>
            </a:r>
            <a:r>
              <a:rPr lang="ru-RU" dirty="0"/>
              <a:t> благодати Бога;</a:t>
            </a:r>
          </a:p>
          <a:p>
            <a:r>
              <a:rPr lang="ru-RU" dirty="0"/>
              <a:t>Показал, как </a:t>
            </a:r>
            <a:r>
              <a:rPr lang="ru-RU" b="1" u="sng" dirty="0">
                <a:solidFill>
                  <a:srgbClr val="FABD2B"/>
                </a:solidFill>
              </a:rPr>
              <a:t>Презренный Спаситель</a:t>
            </a:r>
            <a:r>
              <a:rPr lang="ru-RU" dirty="0"/>
              <a:t> становится </a:t>
            </a:r>
            <a:r>
              <a:rPr lang="ru-RU" b="1" u="sng" dirty="0">
                <a:solidFill>
                  <a:srgbClr val="FABD2B"/>
                </a:solidFill>
              </a:rPr>
              <a:t>Прославленным Господом</a:t>
            </a:r>
            <a:r>
              <a:rPr lang="ru-RU" dirty="0"/>
              <a:t>;</a:t>
            </a:r>
          </a:p>
          <a:p>
            <a:r>
              <a:rPr lang="ru-RU" dirty="0"/>
              <a:t>Предоставил </a:t>
            </a:r>
            <a:r>
              <a:rPr lang="ru-RU" b="1" u="sng" dirty="0">
                <a:solidFill>
                  <a:srgbClr val="FABD2B"/>
                </a:solidFill>
              </a:rPr>
              <a:t>пример</a:t>
            </a:r>
            <a:r>
              <a:rPr lang="ru-RU" dirty="0"/>
              <a:t> того, как вести за собой, будучи последним, а не первым.</a:t>
            </a:r>
          </a:p>
        </p:txBody>
      </p:sp>
    </p:spTree>
    <p:extLst>
      <p:ext uri="{BB962C8B-B14F-4D97-AF65-F5344CB8AC3E}">
        <p14:creationId xmlns:p14="http://schemas.microsoft.com/office/powerpoint/2010/main" val="3894971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3D3E3-3738-CDE3-56D9-C1938162B215}"/>
              </a:ext>
            </a:extLst>
          </p:cNvPr>
          <p:cNvSpPr>
            <a:spLocks noGrp="1"/>
          </p:cNvSpPr>
          <p:nvPr>
            <p:ph type="title"/>
          </p:nvPr>
        </p:nvSpPr>
        <p:spPr>
          <a:xfrm>
            <a:off x="617517" y="365125"/>
            <a:ext cx="11008426" cy="2118302"/>
          </a:xfrm>
        </p:spPr>
        <p:txBody>
          <a:bodyPr/>
          <a:lstStyle/>
          <a:p>
            <a:r>
              <a:rPr lang="ru-RU" dirty="0"/>
              <a:t>СМЕРТЬ ХРИСТА БЫЛА НЕОБХОДИМА, ПОТОМУ ЧТО </a:t>
            </a:r>
            <a:br>
              <a:rPr lang="ru-RU" dirty="0"/>
            </a:br>
            <a:r>
              <a:rPr lang="ru-RU" dirty="0"/>
              <a:t>МОЯ СМЕРТЬ БЫЛА НЕИЗБЕЖНА</a:t>
            </a:r>
            <a:r>
              <a:rPr lang="en-US" dirty="0"/>
              <a:t> </a:t>
            </a:r>
          </a:p>
        </p:txBody>
      </p:sp>
      <p:sp>
        <p:nvSpPr>
          <p:cNvPr id="3" name="Content Placeholder 2">
            <a:extLst>
              <a:ext uri="{FF2B5EF4-FFF2-40B4-BE49-F238E27FC236}">
                <a16:creationId xmlns:a16="http://schemas.microsoft.com/office/drawing/2014/main" id="{70E6BD66-4A6F-A0BC-F274-F5005D1464CC}"/>
              </a:ext>
            </a:extLst>
          </p:cNvPr>
          <p:cNvSpPr>
            <a:spLocks noGrp="1"/>
          </p:cNvSpPr>
          <p:nvPr>
            <p:ph idx="1"/>
          </p:nvPr>
        </p:nvSpPr>
        <p:spPr>
          <a:xfrm>
            <a:off x="617517" y="2608118"/>
            <a:ext cx="11008426" cy="2828178"/>
          </a:xfrm>
        </p:spPr>
        <p:txBody>
          <a:bodyPr/>
          <a:lstStyle/>
          <a:p>
            <a:pPr marL="0" indent="0">
              <a:buNone/>
            </a:pPr>
            <a:r>
              <a:rPr lang="ru-RU" dirty="0"/>
              <a:t>О гибели Христа не стоит забывать, потому что:</a:t>
            </a:r>
            <a:endParaRPr lang="en-US" dirty="0"/>
          </a:p>
          <a:p>
            <a:pPr lvl="0"/>
            <a:r>
              <a:rPr lang="ru-RU" dirty="0"/>
              <a:t>Мы предпочитаем </a:t>
            </a:r>
            <a:r>
              <a:rPr lang="ru-RU" b="1" u="sng" dirty="0">
                <a:solidFill>
                  <a:srgbClr val="FABD2B"/>
                </a:solidFill>
              </a:rPr>
              <a:t>не думать</a:t>
            </a:r>
            <a:r>
              <a:rPr lang="ru-RU" dirty="0"/>
              <a:t> о смерти;</a:t>
            </a:r>
            <a:endParaRPr lang="en-US" dirty="0"/>
          </a:p>
          <a:p>
            <a:pPr lvl="0"/>
            <a:r>
              <a:rPr lang="ru-RU" dirty="0"/>
              <a:t>Мы постоянно </a:t>
            </a:r>
            <a:r>
              <a:rPr lang="ru-RU" b="1" u="sng" dirty="0">
                <a:solidFill>
                  <a:srgbClr val="FABD2B"/>
                </a:solidFill>
              </a:rPr>
              <a:t>забываем</a:t>
            </a:r>
            <a:r>
              <a:rPr lang="ru-RU" dirty="0"/>
              <a:t> о цене жизни;</a:t>
            </a:r>
            <a:endParaRPr lang="en-US" dirty="0"/>
          </a:p>
          <a:p>
            <a:pPr lvl="0"/>
            <a:r>
              <a:rPr lang="ru-RU" dirty="0"/>
              <a:t>Мы </a:t>
            </a:r>
            <a:r>
              <a:rPr lang="ru-RU" b="1" u="sng" dirty="0">
                <a:solidFill>
                  <a:srgbClr val="FABD2B"/>
                </a:solidFill>
              </a:rPr>
              <a:t>пренебрегаем</a:t>
            </a:r>
            <a:r>
              <a:rPr lang="ru-RU" dirty="0"/>
              <a:t> воскресением.</a:t>
            </a:r>
            <a:endParaRPr lang="en-US" dirty="0"/>
          </a:p>
        </p:txBody>
      </p:sp>
    </p:spTree>
    <p:extLst>
      <p:ext uri="{BB962C8B-B14F-4D97-AF65-F5344CB8AC3E}">
        <p14:creationId xmlns:p14="http://schemas.microsoft.com/office/powerpoint/2010/main" val="1263004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DEB7F-9019-AB28-23C5-4E07B9472A81}"/>
              </a:ext>
            </a:extLst>
          </p:cNvPr>
          <p:cNvSpPr>
            <a:spLocks noGrp="1"/>
          </p:cNvSpPr>
          <p:nvPr>
            <p:ph idx="1"/>
          </p:nvPr>
        </p:nvSpPr>
        <p:spPr>
          <a:xfrm>
            <a:off x="617517" y="446809"/>
            <a:ext cx="11008426" cy="4989487"/>
          </a:xfrm>
        </p:spPr>
        <p:txBody>
          <a:bodyPr/>
          <a:lstStyle/>
          <a:p>
            <a:pPr marL="0" indent="0">
              <a:buNone/>
            </a:pPr>
            <a:r>
              <a:rPr lang="ru-RU" baseline="30000" dirty="0">
                <a:solidFill>
                  <a:srgbClr val="EEEAD2"/>
                </a:solidFill>
              </a:rPr>
              <a:t>20:17</a:t>
            </a:r>
            <a:r>
              <a:rPr lang="ru-RU" dirty="0">
                <a:solidFill>
                  <a:srgbClr val="EEEAD2"/>
                </a:solidFill>
              </a:rPr>
              <a:t> По дороге в Иерусалим Иисус отвел двенадцать учеников в сторону и сказал им: </a:t>
            </a:r>
            <a:r>
              <a:rPr lang="ru-RU" baseline="30000" dirty="0">
                <a:solidFill>
                  <a:srgbClr val="EEEAD2"/>
                </a:solidFill>
              </a:rPr>
              <a:t>18</a:t>
            </a:r>
            <a:r>
              <a:rPr lang="ru-RU" dirty="0">
                <a:solidFill>
                  <a:srgbClr val="EEEAD2"/>
                </a:solidFill>
              </a:rPr>
              <a:t> «Вот, мы восходим в Иерусалим, там Сына Человеческого выдадут первосвященникам и учителям Закона. </a:t>
            </a:r>
            <a:r>
              <a:rPr lang="ru-RU" b="1" dirty="0"/>
              <a:t>Они приговорят Его к смерти </a:t>
            </a:r>
            <a:r>
              <a:rPr lang="ru-RU" baseline="30000" dirty="0">
                <a:solidFill>
                  <a:srgbClr val="EEEAD2"/>
                </a:solidFill>
              </a:rPr>
              <a:t>19</a:t>
            </a:r>
            <a:r>
              <a:rPr lang="ru-RU" dirty="0">
                <a:solidFill>
                  <a:srgbClr val="EEEAD2"/>
                </a:solidFill>
              </a:rPr>
              <a:t> и отдадут язычникам на глумление, бичевание и распятие…».</a:t>
            </a:r>
            <a:endParaRPr lang="en-US" dirty="0">
              <a:solidFill>
                <a:srgbClr val="EEEAD2"/>
              </a:solidFill>
            </a:endParaRPr>
          </a:p>
          <a:p>
            <a:pPr marL="0" indent="0" algn="r">
              <a:buNone/>
            </a:pPr>
            <a:r>
              <a:rPr lang="ru-RU" dirty="0">
                <a:solidFill>
                  <a:srgbClr val="EEEAD2"/>
                </a:solidFill>
              </a:rPr>
              <a:t>(Евангелие от Матфея </a:t>
            </a:r>
            <a:r>
              <a:rPr lang="en-US" dirty="0">
                <a:solidFill>
                  <a:srgbClr val="EEEAD2"/>
                </a:solidFill>
              </a:rPr>
              <a:t>20</a:t>
            </a:r>
            <a:r>
              <a:rPr lang="ru-RU" dirty="0">
                <a:solidFill>
                  <a:srgbClr val="EEEAD2"/>
                </a:solidFill>
              </a:rPr>
              <a:t>:</a:t>
            </a:r>
            <a:r>
              <a:rPr lang="en-US" dirty="0">
                <a:solidFill>
                  <a:srgbClr val="EEEAD2"/>
                </a:solidFill>
              </a:rPr>
              <a:t>1</a:t>
            </a:r>
            <a:r>
              <a:rPr lang="ru-RU" dirty="0">
                <a:solidFill>
                  <a:srgbClr val="EEEAD2"/>
                </a:solidFill>
              </a:rPr>
              <a:t>7</a:t>
            </a:r>
            <a:r>
              <a:rPr lang="en-US" dirty="0">
                <a:solidFill>
                  <a:srgbClr val="EEEAD2"/>
                </a:solidFill>
              </a:rPr>
              <a:t>-1</a:t>
            </a:r>
            <a:r>
              <a:rPr lang="ru-RU" dirty="0">
                <a:solidFill>
                  <a:srgbClr val="EEEAD2"/>
                </a:solidFill>
              </a:rPr>
              <a:t>9)</a:t>
            </a:r>
            <a:r>
              <a:rPr lang="ru-RU" b="1" baseline="30000" dirty="0">
                <a:solidFill>
                  <a:srgbClr val="EEEAD2"/>
                </a:solidFill>
              </a:rPr>
              <a:t> </a:t>
            </a:r>
            <a:endParaRPr lang="en-US" b="1" baseline="30000" dirty="0">
              <a:solidFill>
                <a:srgbClr val="EEEAD2"/>
              </a:solidFill>
            </a:endParaRPr>
          </a:p>
          <a:p>
            <a:pPr marL="0" indent="0">
              <a:buNone/>
            </a:pPr>
            <a:r>
              <a:rPr lang="en-US" baseline="30000" dirty="0"/>
              <a:t>18:</a:t>
            </a:r>
            <a:r>
              <a:rPr lang="ru-RU" baseline="30000" dirty="0"/>
              <a:t>34 </a:t>
            </a:r>
            <a:r>
              <a:rPr lang="ru-RU" b="1" dirty="0"/>
              <a:t>Ученики ничего из этого не поняли</a:t>
            </a:r>
            <a:r>
              <a:rPr lang="ru-RU" dirty="0"/>
              <a:t>; </a:t>
            </a:r>
            <a:r>
              <a:rPr lang="ru-RU" dirty="0">
                <a:solidFill>
                  <a:srgbClr val="EEEAD2"/>
                </a:solidFill>
              </a:rPr>
              <a:t>все, что Он сказал, было для них закрыто, и они не догадывались, что Он имел в виду.</a:t>
            </a:r>
            <a:endParaRPr lang="en-US" dirty="0">
              <a:solidFill>
                <a:srgbClr val="EEEAD2"/>
              </a:solidFill>
            </a:endParaRPr>
          </a:p>
          <a:p>
            <a:pPr marL="0" indent="0" algn="r">
              <a:buNone/>
            </a:pPr>
            <a:r>
              <a:rPr lang="en-US" dirty="0">
                <a:solidFill>
                  <a:srgbClr val="EEEAD2"/>
                </a:solidFill>
              </a:rPr>
              <a:t>(</a:t>
            </a:r>
            <a:r>
              <a:rPr lang="ru-RU" dirty="0">
                <a:solidFill>
                  <a:srgbClr val="EEEAD2"/>
                </a:solidFill>
              </a:rPr>
              <a:t>Евангелие от Луки 18:34)</a:t>
            </a:r>
            <a:endParaRPr lang="en-US" dirty="0">
              <a:solidFill>
                <a:srgbClr val="EEEAD2"/>
              </a:solidFill>
            </a:endParaRPr>
          </a:p>
        </p:txBody>
      </p:sp>
    </p:spTree>
    <p:extLst>
      <p:ext uri="{BB962C8B-B14F-4D97-AF65-F5344CB8AC3E}">
        <p14:creationId xmlns:p14="http://schemas.microsoft.com/office/powerpoint/2010/main" val="4049348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D8538-6AE6-642B-201E-AFC311166AB4}"/>
              </a:ext>
            </a:extLst>
          </p:cNvPr>
          <p:cNvSpPr>
            <a:spLocks noGrp="1"/>
          </p:cNvSpPr>
          <p:nvPr>
            <p:ph type="title"/>
          </p:nvPr>
        </p:nvSpPr>
        <p:spPr>
          <a:xfrm>
            <a:off x="617517" y="365125"/>
            <a:ext cx="11008426" cy="1056579"/>
          </a:xfrm>
        </p:spPr>
        <p:txBody>
          <a:bodyPr/>
          <a:lstStyle/>
          <a:p>
            <a:r>
              <a:rPr lang="ru-RU" dirty="0"/>
              <a:t>РАЗМЫШЛЕНИЯ О СМЕРТИ</a:t>
            </a:r>
            <a:endParaRPr lang="en-US" dirty="0"/>
          </a:p>
        </p:txBody>
      </p:sp>
      <p:sp>
        <p:nvSpPr>
          <p:cNvPr id="3" name="Content Placeholder 2">
            <a:extLst>
              <a:ext uri="{FF2B5EF4-FFF2-40B4-BE49-F238E27FC236}">
                <a16:creationId xmlns:a16="http://schemas.microsoft.com/office/drawing/2014/main" id="{30917A3F-BD93-AFD8-8C7A-95E254D209C9}"/>
              </a:ext>
            </a:extLst>
          </p:cNvPr>
          <p:cNvSpPr>
            <a:spLocks noGrp="1"/>
          </p:cNvSpPr>
          <p:nvPr>
            <p:ph idx="1"/>
          </p:nvPr>
        </p:nvSpPr>
        <p:spPr>
          <a:xfrm>
            <a:off x="617517" y="1589809"/>
            <a:ext cx="11008426" cy="3846487"/>
          </a:xfrm>
        </p:spPr>
        <p:txBody>
          <a:bodyPr/>
          <a:lstStyle/>
          <a:p>
            <a:pPr marL="0" indent="0">
              <a:buNone/>
            </a:pPr>
            <a:r>
              <a:rPr lang="ru-RU" dirty="0"/>
              <a:t>Мы, как и ученики Христа, предпочитаем не думать о смерти, заботясь о том, чтобы:</a:t>
            </a:r>
          </a:p>
          <a:p>
            <a:r>
              <a:rPr lang="ru-RU" dirty="0"/>
              <a:t>Не быть, как </a:t>
            </a:r>
            <a:r>
              <a:rPr lang="ru-RU" b="1" u="sng" dirty="0">
                <a:solidFill>
                  <a:srgbClr val="FABD2B"/>
                </a:solidFill>
              </a:rPr>
              <a:t>дети</a:t>
            </a:r>
            <a:r>
              <a:rPr lang="ru-RU" dirty="0"/>
              <a:t>, но как богатый юноша;</a:t>
            </a:r>
          </a:p>
          <a:p>
            <a:r>
              <a:rPr lang="ru-RU" dirty="0"/>
              <a:t>Не быть, как </a:t>
            </a:r>
            <a:r>
              <a:rPr lang="ru-RU" b="1" u="sng" dirty="0">
                <a:solidFill>
                  <a:srgbClr val="FABD2B"/>
                </a:solidFill>
              </a:rPr>
              <a:t>работники</a:t>
            </a:r>
            <a:r>
              <a:rPr lang="ru-RU" dirty="0"/>
              <a:t>, но как хозяин виноградника;</a:t>
            </a:r>
          </a:p>
          <a:p>
            <a:r>
              <a:rPr lang="ru-RU" dirty="0"/>
              <a:t>Не быть, как </a:t>
            </a:r>
            <a:r>
              <a:rPr lang="ru-RU" b="1" u="sng" dirty="0">
                <a:solidFill>
                  <a:srgbClr val="FABD2B"/>
                </a:solidFill>
              </a:rPr>
              <a:t>Спаситель</a:t>
            </a:r>
            <a:r>
              <a:rPr lang="ru-RU" dirty="0"/>
              <a:t>, но как те, кто Его казнил.</a:t>
            </a:r>
          </a:p>
          <a:p>
            <a:pPr marL="0" indent="0">
              <a:buNone/>
            </a:pPr>
            <a:r>
              <a:rPr lang="ru-RU" b="1" dirty="0"/>
              <a:t>Закрывая лицо руками, мы не спрячемся от смерти, но выпустим из рук жизнь. Потерять свою жизнь в бессмертии Христа – это единственный способ сохранить жизнь.</a:t>
            </a:r>
            <a:endParaRPr lang="en-US" b="1" dirty="0"/>
          </a:p>
        </p:txBody>
      </p:sp>
    </p:spTree>
    <p:extLst>
      <p:ext uri="{BB962C8B-B14F-4D97-AF65-F5344CB8AC3E}">
        <p14:creationId xmlns:p14="http://schemas.microsoft.com/office/powerpoint/2010/main" val="1560535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00B466-361F-7B58-6A1E-979E9130AC2F}"/>
              </a:ext>
            </a:extLst>
          </p:cNvPr>
          <p:cNvSpPr>
            <a:spLocks noGrp="1"/>
          </p:cNvSpPr>
          <p:nvPr>
            <p:ph idx="1"/>
          </p:nvPr>
        </p:nvSpPr>
        <p:spPr>
          <a:xfrm>
            <a:off x="617517" y="602673"/>
            <a:ext cx="11008426" cy="4833623"/>
          </a:xfrm>
        </p:spPr>
        <p:txBody>
          <a:bodyPr/>
          <a:lstStyle/>
          <a:p>
            <a:r>
              <a:rPr lang="ru-RU" i="1" dirty="0"/>
              <a:t>Как часто мы думаем о смерти? Стараемся ли мы её игнорировать? Предпочитаем ли мы не допускать о ней мыслей?</a:t>
            </a:r>
            <a:r>
              <a:rPr lang="en-US" i="1" dirty="0"/>
              <a:t> </a:t>
            </a:r>
            <a:r>
              <a:rPr lang="ru-RU" i="1" dirty="0"/>
              <a:t>Входит ли наша смерть в наши жизненные планы?</a:t>
            </a:r>
          </a:p>
          <a:p>
            <a:r>
              <a:rPr lang="ru-RU" b="1" dirty="0"/>
              <a:t>Смерть Христа была необходима, </a:t>
            </a:r>
            <a:br>
              <a:rPr lang="ru-RU" b="1" dirty="0"/>
            </a:br>
            <a:r>
              <a:rPr lang="ru-RU" b="1" dirty="0"/>
              <a:t>потому что моя смерть была неизбежна</a:t>
            </a:r>
            <a:endParaRPr lang="en-US" b="1" dirty="0"/>
          </a:p>
        </p:txBody>
      </p:sp>
    </p:spTree>
    <p:extLst>
      <p:ext uri="{BB962C8B-B14F-4D97-AF65-F5344CB8AC3E}">
        <p14:creationId xmlns:p14="http://schemas.microsoft.com/office/powerpoint/2010/main" val="411776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09FDB4-D29C-CECF-11BE-B0E3A0866011}"/>
              </a:ext>
            </a:extLst>
          </p:cNvPr>
          <p:cNvSpPr>
            <a:spLocks noGrp="1"/>
          </p:cNvSpPr>
          <p:nvPr>
            <p:ph idx="1"/>
          </p:nvPr>
        </p:nvSpPr>
        <p:spPr>
          <a:xfrm>
            <a:off x="617517" y="446809"/>
            <a:ext cx="11008426" cy="4989487"/>
          </a:xfrm>
        </p:spPr>
        <p:txBody>
          <a:bodyPr/>
          <a:lstStyle/>
          <a:p>
            <a:pPr marL="0" indent="0">
              <a:buNone/>
            </a:pPr>
            <a:r>
              <a:rPr lang="ru-RU" dirty="0">
                <a:solidFill>
                  <a:srgbClr val="EEEAD2"/>
                </a:solidFill>
              </a:rPr>
              <a:t>«</a:t>
            </a:r>
            <a:r>
              <a:rPr lang="ru-RU" i="1" dirty="0">
                <a:solidFill>
                  <a:srgbClr val="EEEAD2"/>
                </a:solidFill>
              </a:rPr>
              <a:t>Один мудрый музыкант, как-то сказала, что </a:t>
            </a:r>
            <a:r>
              <a:rPr lang="ru-RU" b="1" i="1" dirty="0"/>
              <a:t>когда она ведёт церковь в прославлении, она готовит общину к похоронам</a:t>
            </a:r>
            <a:r>
              <a:rPr lang="ru-RU" i="1" dirty="0"/>
              <a:t>. </a:t>
            </a:r>
            <a:r>
              <a:rPr lang="ru-RU" i="1" dirty="0">
                <a:solidFill>
                  <a:srgbClr val="EEEAD2"/>
                </a:solidFill>
              </a:rPr>
              <a:t>Это заставило меня задуматься, а что если мы бы подбирали песни, ставя это во главу угла? «Музыканты, почему вы выбрали именно эти гимны? Потому что они подходят отрывку Писания, они великолепно написаны, они бросают нам вызов, но самое главное, мы выбрали их, потому что мы знаем, что именно эти песни понадобятся тем, кто будет хоронить своих родных</a:t>
            </a:r>
            <a:r>
              <a:rPr lang="ru-RU" dirty="0">
                <a:solidFill>
                  <a:srgbClr val="EEEAD2"/>
                </a:solidFill>
              </a:rPr>
              <a:t>»</a:t>
            </a:r>
          </a:p>
          <a:p>
            <a:pPr marL="0" indent="0" algn="r">
              <a:buNone/>
            </a:pPr>
            <a:r>
              <a:rPr lang="ru-RU" dirty="0">
                <a:solidFill>
                  <a:srgbClr val="EEEAD2"/>
                </a:solidFill>
              </a:rPr>
              <a:t>(Джон </a:t>
            </a:r>
            <a:r>
              <a:rPr lang="ru-RU" dirty="0" err="1">
                <a:solidFill>
                  <a:srgbClr val="EEEAD2"/>
                </a:solidFill>
              </a:rPr>
              <a:t>Уитвилет</a:t>
            </a:r>
            <a:r>
              <a:rPr lang="ru-RU" dirty="0">
                <a:solidFill>
                  <a:srgbClr val="EEEAD2"/>
                </a:solidFill>
              </a:rPr>
              <a:t> «Поклонение в поисках понимания»)</a:t>
            </a:r>
            <a:endParaRPr lang="en-US" dirty="0">
              <a:solidFill>
                <a:srgbClr val="EEEAD2"/>
              </a:solidFill>
            </a:endParaRPr>
          </a:p>
        </p:txBody>
      </p:sp>
    </p:spTree>
    <p:extLst>
      <p:ext uri="{BB962C8B-B14F-4D97-AF65-F5344CB8AC3E}">
        <p14:creationId xmlns:p14="http://schemas.microsoft.com/office/powerpoint/2010/main" val="681561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DEB7F-9019-AB28-23C5-4E07B9472A81}"/>
              </a:ext>
            </a:extLst>
          </p:cNvPr>
          <p:cNvSpPr>
            <a:spLocks noGrp="1"/>
          </p:cNvSpPr>
          <p:nvPr>
            <p:ph idx="1"/>
          </p:nvPr>
        </p:nvSpPr>
        <p:spPr>
          <a:xfrm>
            <a:off x="617517" y="446809"/>
            <a:ext cx="11008426" cy="4989487"/>
          </a:xfrm>
        </p:spPr>
        <p:txBody>
          <a:bodyPr/>
          <a:lstStyle/>
          <a:p>
            <a:r>
              <a:rPr lang="ru-RU" baseline="30000" dirty="0">
                <a:solidFill>
                  <a:srgbClr val="EEEAD2"/>
                </a:solidFill>
              </a:rPr>
              <a:t>20:17</a:t>
            </a:r>
            <a:r>
              <a:rPr lang="ru-RU" dirty="0">
                <a:solidFill>
                  <a:srgbClr val="EEEAD2"/>
                </a:solidFill>
              </a:rPr>
              <a:t> По дороге в Иерусалим Иисус отвел двенадцать учеников в сторону и сказал им: </a:t>
            </a:r>
            <a:r>
              <a:rPr lang="ru-RU" baseline="30000" dirty="0">
                <a:solidFill>
                  <a:srgbClr val="EEEAD2"/>
                </a:solidFill>
              </a:rPr>
              <a:t>18</a:t>
            </a:r>
            <a:r>
              <a:rPr lang="ru-RU" dirty="0">
                <a:solidFill>
                  <a:srgbClr val="EEEAD2"/>
                </a:solidFill>
              </a:rPr>
              <a:t> «Вот, мы восходим в Иерусалим, там Сына Человеческого </a:t>
            </a:r>
            <a:r>
              <a:rPr lang="ru-RU" b="1" dirty="0"/>
              <a:t>выдадут</a:t>
            </a:r>
            <a:r>
              <a:rPr lang="ru-RU" dirty="0"/>
              <a:t> </a:t>
            </a:r>
            <a:r>
              <a:rPr lang="ru-RU" dirty="0">
                <a:solidFill>
                  <a:srgbClr val="EEEAD2"/>
                </a:solidFill>
              </a:rPr>
              <a:t>первосвященникам и учителям Закона. Они </a:t>
            </a:r>
            <a:r>
              <a:rPr lang="ru-RU" b="1" dirty="0"/>
              <a:t>приговорят</a:t>
            </a:r>
            <a:r>
              <a:rPr lang="ru-RU" dirty="0"/>
              <a:t> </a:t>
            </a:r>
            <a:r>
              <a:rPr lang="ru-RU" dirty="0">
                <a:solidFill>
                  <a:srgbClr val="EEEAD2"/>
                </a:solidFill>
              </a:rPr>
              <a:t>Его к смерти </a:t>
            </a:r>
            <a:r>
              <a:rPr lang="ru-RU" baseline="30000" dirty="0">
                <a:solidFill>
                  <a:srgbClr val="EEEAD2"/>
                </a:solidFill>
              </a:rPr>
              <a:t>19</a:t>
            </a:r>
            <a:r>
              <a:rPr lang="ru-RU" dirty="0">
                <a:solidFill>
                  <a:srgbClr val="EEEAD2"/>
                </a:solidFill>
              </a:rPr>
              <a:t> и </a:t>
            </a:r>
            <a:r>
              <a:rPr lang="ru-RU" b="1" dirty="0"/>
              <a:t>отдадут</a:t>
            </a:r>
            <a:r>
              <a:rPr lang="ru-RU" dirty="0"/>
              <a:t> </a:t>
            </a:r>
            <a:r>
              <a:rPr lang="ru-RU" dirty="0">
                <a:solidFill>
                  <a:srgbClr val="EEEAD2"/>
                </a:solidFill>
              </a:rPr>
              <a:t>язычникам на глумление, бичевание и распятие…».</a:t>
            </a:r>
            <a:endParaRPr lang="en-US" dirty="0">
              <a:solidFill>
                <a:srgbClr val="EEEAD2"/>
              </a:solidFill>
            </a:endParaRPr>
          </a:p>
          <a:p>
            <a:pPr marL="0" indent="0" algn="r">
              <a:buNone/>
            </a:pPr>
            <a:r>
              <a:rPr lang="ru-RU" dirty="0">
                <a:solidFill>
                  <a:srgbClr val="EEEAD2"/>
                </a:solidFill>
              </a:rPr>
              <a:t>(Евангелие от Матфея </a:t>
            </a:r>
            <a:r>
              <a:rPr lang="en-US" dirty="0">
                <a:solidFill>
                  <a:srgbClr val="EEEAD2"/>
                </a:solidFill>
              </a:rPr>
              <a:t>20</a:t>
            </a:r>
            <a:r>
              <a:rPr lang="ru-RU" dirty="0">
                <a:solidFill>
                  <a:srgbClr val="EEEAD2"/>
                </a:solidFill>
              </a:rPr>
              <a:t>:</a:t>
            </a:r>
            <a:r>
              <a:rPr lang="en-US" dirty="0">
                <a:solidFill>
                  <a:srgbClr val="EEEAD2"/>
                </a:solidFill>
              </a:rPr>
              <a:t>1</a:t>
            </a:r>
            <a:r>
              <a:rPr lang="ru-RU" dirty="0">
                <a:solidFill>
                  <a:srgbClr val="EEEAD2"/>
                </a:solidFill>
              </a:rPr>
              <a:t>7</a:t>
            </a:r>
            <a:r>
              <a:rPr lang="en-US" dirty="0">
                <a:solidFill>
                  <a:srgbClr val="EEEAD2"/>
                </a:solidFill>
              </a:rPr>
              <a:t>-1</a:t>
            </a:r>
            <a:r>
              <a:rPr lang="ru-RU" dirty="0">
                <a:solidFill>
                  <a:srgbClr val="EEEAD2"/>
                </a:solidFill>
              </a:rPr>
              <a:t>9)</a:t>
            </a:r>
          </a:p>
          <a:p>
            <a:r>
              <a:rPr lang="ru-RU" dirty="0">
                <a:solidFill>
                  <a:srgbClr val="EEEAD2"/>
                </a:solidFill>
              </a:rPr>
              <a:t>Обратите внимание на любопытную особенность: единственный глагол в активном залоге – это «восходим». Все остальные глаголы в пассивном залоге, то есть </a:t>
            </a:r>
            <a:r>
              <a:rPr lang="ru-RU" b="1" dirty="0"/>
              <a:t>не Христос делает что-то, но с Ним что-то делают, как будто Он не контролирует то, что происходит</a:t>
            </a:r>
            <a:r>
              <a:rPr lang="ru-RU" dirty="0">
                <a:solidFill>
                  <a:srgbClr val="EEEAD2"/>
                </a:solidFill>
              </a:rPr>
              <a:t>. </a:t>
            </a:r>
            <a:endParaRPr lang="en-US" dirty="0">
              <a:solidFill>
                <a:srgbClr val="EEEAD2"/>
              </a:solidFill>
            </a:endParaRPr>
          </a:p>
        </p:txBody>
      </p:sp>
    </p:spTree>
    <p:extLst>
      <p:ext uri="{BB962C8B-B14F-4D97-AF65-F5344CB8AC3E}">
        <p14:creationId xmlns:p14="http://schemas.microsoft.com/office/powerpoint/2010/main" val="878663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F5888-3B5C-311D-06D8-1368040EED81}"/>
              </a:ext>
            </a:extLst>
          </p:cNvPr>
          <p:cNvSpPr>
            <a:spLocks noGrp="1"/>
          </p:cNvSpPr>
          <p:nvPr>
            <p:ph type="title"/>
          </p:nvPr>
        </p:nvSpPr>
        <p:spPr/>
        <p:txBody>
          <a:bodyPr/>
          <a:lstStyle/>
          <a:p>
            <a:r>
              <a:rPr lang="ru-RU" dirty="0"/>
              <a:t>НЕ ПРОСТО СМЕРТЬ</a:t>
            </a:r>
            <a:endParaRPr lang="en-US" dirty="0"/>
          </a:p>
        </p:txBody>
      </p:sp>
      <p:sp>
        <p:nvSpPr>
          <p:cNvPr id="3" name="Content Placeholder 2">
            <a:extLst>
              <a:ext uri="{FF2B5EF4-FFF2-40B4-BE49-F238E27FC236}">
                <a16:creationId xmlns:a16="http://schemas.microsoft.com/office/drawing/2014/main" id="{083F9DD3-AF8C-D189-5DB8-5097F9A8AA94}"/>
              </a:ext>
            </a:extLst>
          </p:cNvPr>
          <p:cNvSpPr>
            <a:spLocks noGrp="1"/>
          </p:cNvSpPr>
          <p:nvPr>
            <p:ph idx="1"/>
          </p:nvPr>
        </p:nvSpPr>
        <p:spPr>
          <a:xfrm>
            <a:off x="617516" y="1589809"/>
            <a:ext cx="11176165" cy="3846487"/>
          </a:xfrm>
        </p:spPr>
        <p:txBody>
          <a:bodyPr/>
          <a:lstStyle/>
          <a:p>
            <a:pPr marL="0" indent="0">
              <a:buNone/>
            </a:pPr>
            <a:r>
              <a:rPr lang="ru-RU" dirty="0">
                <a:solidFill>
                  <a:srgbClr val="EEEAD2"/>
                </a:solidFill>
              </a:rPr>
              <a:t>Христос не просто случайно погибает на кресте. Он предсказывает всё, что с Ним произойдёт, чтобы ни у кого не было сомнения в том, что </a:t>
            </a:r>
            <a:r>
              <a:rPr lang="ru-RU" b="1" dirty="0"/>
              <a:t>Он всё держит в Своих руках, когда:</a:t>
            </a:r>
          </a:p>
          <a:p>
            <a:r>
              <a:rPr lang="ru-RU" dirty="0"/>
              <a:t>Его </a:t>
            </a:r>
            <a:r>
              <a:rPr lang="ru-RU" b="1" u="sng" dirty="0">
                <a:solidFill>
                  <a:srgbClr val="FABD2B"/>
                </a:solidFill>
              </a:rPr>
              <a:t>предают</a:t>
            </a:r>
            <a:r>
              <a:rPr lang="ru-RU" dirty="0"/>
              <a:t>; вместо меня;</a:t>
            </a:r>
          </a:p>
          <a:p>
            <a:r>
              <a:rPr lang="ru-RU" dirty="0"/>
              <a:t>Его приговаривают </a:t>
            </a:r>
            <a:r>
              <a:rPr lang="ru-RU" b="1" u="sng" dirty="0">
                <a:solidFill>
                  <a:srgbClr val="FABD2B"/>
                </a:solidFill>
              </a:rPr>
              <a:t>к смерти</a:t>
            </a:r>
            <a:r>
              <a:rPr lang="ru-RU" dirty="0"/>
              <a:t>; вместо меня;</a:t>
            </a:r>
          </a:p>
          <a:p>
            <a:r>
              <a:rPr lang="ru-RU" dirty="0"/>
              <a:t>Его передают </a:t>
            </a:r>
            <a:r>
              <a:rPr lang="ru-RU" b="1" u="sng" dirty="0">
                <a:solidFill>
                  <a:srgbClr val="FABD2B"/>
                </a:solidFill>
              </a:rPr>
              <a:t>на истязания</a:t>
            </a:r>
            <a:r>
              <a:rPr lang="ru-RU" dirty="0"/>
              <a:t>; вместо меня;</a:t>
            </a:r>
          </a:p>
          <a:p>
            <a:r>
              <a:rPr lang="ru-RU" dirty="0"/>
              <a:t>Его прибивают </a:t>
            </a:r>
            <a:r>
              <a:rPr lang="ru-RU" b="1" u="sng" dirty="0">
                <a:solidFill>
                  <a:srgbClr val="FABD2B"/>
                </a:solidFill>
              </a:rPr>
              <a:t>ко кресту</a:t>
            </a:r>
            <a:r>
              <a:rPr lang="ru-RU" dirty="0"/>
              <a:t>; вместо меня;</a:t>
            </a:r>
          </a:p>
          <a:p>
            <a:r>
              <a:rPr lang="ru-RU" dirty="0"/>
              <a:t>Его погружают </a:t>
            </a:r>
            <a:r>
              <a:rPr lang="ru-RU" b="1" u="sng" dirty="0">
                <a:solidFill>
                  <a:srgbClr val="FABD2B"/>
                </a:solidFill>
              </a:rPr>
              <a:t>в могилу</a:t>
            </a:r>
            <a:r>
              <a:rPr lang="ru-RU" dirty="0"/>
              <a:t> вместо меня.</a:t>
            </a:r>
          </a:p>
        </p:txBody>
      </p:sp>
    </p:spTree>
    <p:extLst>
      <p:ext uri="{BB962C8B-B14F-4D97-AF65-F5344CB8AC3E}">
        <p14:creationId xmlns:p14="http://schemas.microsoft.com/office/powerpoint/2010/main" val="167135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973775-5CD8-E629-8C15-7B30F324FCFF}"/>
              </a:ext>
            </a:extLst>
          </p:cNvPr>
          <p:cNvSpPr>
            <a:spLocks noGrp="1"/>
          </p:cNvSpPr>
          <p:nvPr>
            <p:ph idx="1"/>
          </p:nvPr>
        </p:nvSpPr>
        <p:spPr>
          <a:xfrm>
            <a:off x="617517" y="727365"/>
            <a:ext cx="11008426" cy="4708932"/>
          </a:xfrm>
        </p:spPr>
        <p:txBody>
          <a:bodyPr/>
          <a:lstStyle/>
          <a:p>
            <a:r>
              <a:rPr lang="ru-RU" i="1" dirty="0"/>
              <a:t>Помним ли мы о том, сколь мало мы контролируем в жизни? Отдаём ли себе отчёт в том, что не нам решать, когда и как нам умирать? Напоминаем ли мы себе, что сейчас мы живём благодаря тому, что кто-то или что-то умирает, чтобы питать нас? Принимаем ли мы за данность ту цену, что Спаситель заплатил, чтобы мы были живы вечно?</a:t>
            </a:r>
          </a:p>
          <a:p>
            <a:r>
              <a:rPr lang="ru-RU" b="1" dirty="0"/>
              <a:t>Смерть Христа была необходима, потому что моя смерть была неизбежна</a:t>
            </a:r>
            <a:endParaRPr lang="en-US" b="1" dirty="0"/>
          </a:p>
        </p:txBody>
      </p:sp>
    </p:spTree>
    <p:extLst>
      <p:ext uri="{BB962C8B-B14F-4D97-AF65-F5344CB8AC3E}">
        <p14:creationId xmlns:p14="http://schemas.microsoft.com/office/powerpoint/2010/main" val="980271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C5BB60-3CA8-E8D3-B497-82F9071C5D39}"/>
              </a:ext>
            </a:extLst>
          </p:cNvPr>
          <p:cNvSpPr>
            <a:spLocks noGrp="1"/>
          </p:cNvSpPr>
          <p:nvPr>
            <p:ph idx="1"/>
          </p:nvPr>
        </p:nvSpPr>
        <p:spPr>
          <a:xfrm>
            <a:off x="617517" y="665019"/>
            <a:ext cx="11008426" cy="4771278"/>
          </a:xfrm>
        </p:spPr>
        <p:txBody>
          <a:bodyPr/>
          <a:lstStyle/>
          <a:p>
            <a:pPr marL="0" indent="0">
              <a:buNone/>
            </a:pPr>
            <a:r>
              <a:rPr lang="ru-RU" dirty="0">
                <a:solidFill>
                  <a:srgbClr val="EEEAD2"/>
                </a:solidFill>
              </a:rPr>
              <a:t>«</a:t>
            </a:r>
            <a:r>
              <a:rPr lang="ru-RU" i="1" dirty="0">
                <a:solidFill>
                  <a:srgbClr val="EEEAD2"/>
                </a:solidFill>
              </a:rPr>
              <a:t>Наше будущее будет создано… не по образу и подобию человека, поднявшегося из праха, но </a:t>
            </a:r>
            <a:r>
              <a:rPr lang="ru-RU" b="1" i="1" dirty="0"/>
              <a:t>по образу и подобию Человека, восставшего из могилы</a:t>
            </a:r>
            <a:r>
              <a:rPr lang="ru-RU" dirty="0"/>
              <a:t>»</a:t>
            </a:r>
          </a:p>
          <a:p>
            <a:pPr marL="0" indent="0" algn="r">
              <a:buNone/>
            </a:pPr>
            <a:r>
              <a:rPr lang="ru-RU" dirty="0">
                <a:solidFill>
                  <a:srgbClr val="EEEAD2"/>
                </a:solidFill>
              </a:rPr>
              <a:t>(Эндрю Уилсон «Бог всего»)</a:t>
            </a:r>
            <a:endParaRPr lang="en-US" dirty="0">
              <a:solidFill>
                <a:srgbClr val="EEEAD2"/>
              </a:solidFill>
            </a:endParaRPr>
          </a:p>
        </p:txBody>
      </p:sp>
    </p:spTree>
    <p:extLst>
      <p:ext uri="{BB962C8B-B14F-4D97-AF65-F5344CB8AC3E}">
        <p14:creationId xmlns:p14="http://schemas.microsoft.com/office/powerpoint/2010/main" val="1400836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DEB7F-9019-AB28-23C5-4E07B9472A81}"/>
              </a:ext>
            </a:extLst>
          </p:cNvPr>
          <p:cNvSpPr>
            <a:spLocks noGrp="1"/>
          </p:cNvSpPr>
          <p:nvPr>
            <p:ph idx="1"/>
          </p:nvPr>
        </p:nvSpPr>
        <p:spPr>
          <a:xfrm>
            <a:off x="617517" y="446809"/>
            <a:ext cx="11008426" cy="4989487"/>
          </a:xfrm>
        </p:spPr>
        <p:txBody>
          <a:bodyPr/>
          <a:lstStyle/>
          <a:p>
            <a:pPr marL="0" indent="0">
              <a:buNone/>
            </a:pPr>
            <a:r>
              <a:rPr lang="ru-RU" baseline="30000" dirty="0">
                <a:solidFill>
                  <a:srgbClr val="EEEAD2"/>
                </a:solidFill>
              </a:rPr>
              <a:t>20:17</a:t>
            </a:r>
            <a:r>
              <a:rPr lang="ru-RU" dirty="0">
                <a:solidFill>
                  <a:srgbClr val="EEEAD2"/>
                </a:solidFill>
              </a:rPr>
              <a:t> По дороге в Иерусалим Иисус отвел двенадцать учеников в сторону и сказал им: </a:t>
            </a:r>
            <a:r>
              <a:rPr lang="ru-RU" baseline="30000" dirty="0">
                <a:solidFill>
                  <a:srgbClr val="EEEAD2"/>
                </a:solidFill>
              </a:rPr>
              <a:t>18</a:t>
            </a:r>
            <a:r>
              <a:rPr lang="ru-RU" dirty="0">
                <a:solidFill>
                  <a:srgbClr val="EEEAD2"/>
                </a:solidFill>
              </a:rPr>
              <a:t> «Вот, мы восходим в Иерусалим, там Сына Человеческого... приговорят …к смерти </a:t>
            </a:r>
            <a:r>
              <a:rPr lang="ru-RU" baseline="30000" dirty="0">
                <a:solidFill>
                  <a:srgbClr val="EEEAD2"/>
                </a:solidFill>
              </a:rPr>
              <a:t>19</a:t>
            </a:r>
            <a:r>
              <a:rPr lang="ru-RU" dirty="0">
                <a:solidFill>
                  <a:srgbClr val="EEEAD2"/>
                </a:solidFill>
              </a:rPr>
              <a:t> и отдадут язычникам на глумление, бичевание и распятие. Но</a:t>
            </a:r>
            <a:r>
              <a:rPr lang="ru-RU" dirty="0"/>
              <a:t> </a:t>
            </a:r>
            <a:r>
              <a:rPr lang="ru-RU" b="1" dirty="0"/>
              <a:t>на третий день Он воскреснет</a:t>
            </a:r>
            <a:r>
              <a:rPr lang="ru-RU" dirty="0"/>
              <a:t>».</a:t>
            </a:r>
            <a:endParaRPr lang="en-US" dirty="0"/>
          </a:p>
          <a:p>
            <a:pPr marL="0" indent="0" algn="r">
              <a:buNone/>
            </a:pPr>
            <a:r>
              <a:rPr lang="ru-RU" dirty="0">
                <a:solidFill>
                  <a:srgbClr val="EEEAD2"/>
                </a:solidFill>
              </a:rPr>
              <a:t>(Евангелие от Матфея </a:t>
            </a:r>
            <a:r>
              <a:rPr lang="en-US" dirty="0">
                <a:solidFill>
                  <a:srgbClr val="EEEAD2"/>
                </a:solidFill>
              </a:rPr>
              <a:t>20</a:t>
            </a:r>
            <a:r>
              <a:rPr lang="ru-RU" dirty="0">
                <a:solidFill>
                  <a:srgbClr val="EEEAD2"/>
                </a:solidFill>
              </a:rPr>
              <a:t>:</a:t>
            </a:r>
            <a:r>
              <a:rPr lang="en-US" dirty="0">
                <a:solidFill>
                  <a:srgbClr val="EEEAD2"/>
                </a:solidFill>
              </a:rPr>
              <a:t>1</a:t>
            </a:r>
            <a:r>
              <a:rPr lang="ru-RU" dirty="0">
                <a:solidFill>
                  <a:srgbClr val="EEEAD2"/>
                </a:solidFill>
              </a:rPr>
              <a:t>7</a:t>
            </a:r>
            <a:r>
              <a:rPr lang="en-US" dirty="0">
                <a:solidFill>
                  <a:srgbClr val="EEEAD2"/>
                </a:solidFill>
              </a:rPr>
              <a:t>-1</a:t>
            </a:r>
            <a:r>
              <a:rPr lang="ru-RU" dirty="0">
                <a:solidFill>
                  <a:srgbClr val="EEEAD2"/>
                </a:solidFill>
              </a:rPr>
              <a:t>9)</a:t>
            </a:r>
            <a:endParaRPr lang="en-US" dirty="0">
              <a:solidFill>
                <a:srgbClr val="EEEAD2"/>
              </a:solidFill>
            </a:endParaRPr>
          </a:p>
        </p:txBody>
      </p:sp>
    </p:spTree>
    <p:extLst>
      <p:ext uri="{BB962C8B-B14F-4D97-AF65-F5344CB8AC3E}">
        <p14:creationId xmlns:p14="http://schemas.microsoft.com/office/powerpoint/2010/main" val="2340380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37E58-517D-0709-B806-BA062A7B35A9}"/>
              </a:ext>
            </a:extLst>
          </p:cNvPr>
          <p:cNvSpPr>
            <a:spLocks noGrp="1"/>
          </p:cNvSpPr>
          <p:nvPr>
            <p:ph type="title"/>
          </p:nvPr>
        </p:nvSpPr>
        <p:spPr/>
        <p:txBody>
          <a:bodyPr/>
          <a:lstStyle/>
          <a:p>
            <a:r>
              <a:rPr lang="ru-RU" dirty="0"/>
              <a:t>ПРОНИКНУТЬСЯ ВОСКРЕСЕНИЕМ</a:t>
            </a:r>
            <a:endParaRPr lang="en-US" dirty="0"/>
          </a:p>
        </p:txBody>
      </p:sp>
      <p:sp>
        <p:nvSpPr>
          <p:cNvPr id="3" name="Content Placeholder 2">
            <a:extLst>
              <a:ext uri="{FF2B5EF4-FFF2-40B4-BE49-F238E27FC236}">
                <a16:creationId xmlns:a16="http://schemas.microsoft.com/office/drawing/2014/main" id="{4612B76A-1026-87CC-F6E8-FEA2E206C9A5}"/>
              </a:ext>
            </a:extLst>
          </p:cNvPr>
          <p:cNvSpPr>
            <a:spLocks noGrp="1"/>
          </p:cNvSpPr>
          <p:nvPr>
            <p:ph idx="1"/>
          </p:nvPr>
        </p:nvSpPr>
        <p:spPr>
          <a:xfrm>
            <a:off x="617517" y="1690689"/>
            <a:ext cx="11008426" cy="3745608"/>
          </a:xfrm>
        </p:spPr>
        <p:txBody>
          <a:bodyPr/>
          <a:lstStyle/>
          <a:p>
            <a:pPr marL="0" indent="0">
              <a:buNone/>
            </a:pPr>
            <a:r>
              <a:rPr lang="ru-RU" dirty="0"/>
              <a:t>Мы часто не задумываемся о воскресении из мёртвых, потому что не понимаем до конца, какое практическое влияние на нашу жизнь оказывает вечность. А тем временем, кроме </a:t>
            </a:r>
            <a:r>
              <a:rPr lang="ru-RU" b="1" u="sng" dirty="0">
                <a:solidFill>
                  <a:srgbClr val="FABD2B"/>
                </a:solidFill>
              </a:rPr>
              <a:t>надежды</a:t>
            </a:r>
            <a:r>
              <a:rPr lang="ru-RU" dirty="0"/>
              <a:t> и </a:t>
            </a:r>
            <a:r>
              <a:rPr lang="ru-RU" b="1" u="sng" dirty="0">
                <a:solidFill>
                  <a:srgbClr val="FABD2B"/>
                </a:solidFill>
              </a:rPr>
              <a:t>наследия</a:t>
            </a:r>
            <a:r>
              <a:rPr lang="ru-RU" dirty="0"/>
              <a:t> воскресение:</a:t>
            </a:r>
          </a:p>
          <a:p>
            <a:r>
              <a:rPr lang="ru-RU" dirty="0"/>
              <a:t>Делает жизнь </a:t>
            </a:r>
            <a:r>
              <a:rPr lang="ru-RU" b="1" u="sng" dirty="0">
                <a:solidFill>
                  <a:srgbClr val="FABD2B"/>
                </a:solidFill>
              </a:rPr>
              <a:t>целостной</a:t>
            </a:r>
            <a:r>
              <a:rPr lang="ru-RU" dirty="0"/>
              <a:t>;</a:t>
            </a:r>
          </a:p>
          <a:p>
            <a:r>
              <a:rPr lang="ru-RU" dirty="0"/>
              <a:t>Дарит </a:t>
            </a:r>
            <a:r>
              <a:rPr lang="ru-RU" b="1" u="sng" dirty="0">
                <a:solidFill>
                  <a:srgbClr val="FABD2B"/>
                </a:solidFill>
              </a:rPr>
              <a:t>цель</a:t>
            </a:r>
            <a:r>
              <a:rPr lang="ru-RU" dirty="0"/>
              <a:t> в жизни;</a:t>
            </a:r>
          </a:p>
          <a:p>
            <a:r>
              <a:rPr lang="ru-RU" dirty="0"/>
              <a:t>Даёт жизненные </a:t>
            </a:r>
            <a:r>
              <a:rPr lang="ru-RU" b="1" u="sng" dirty="0">
                <a:solidFill>
                  <a:srgbClr val="FABD2B"/>
                </a:solidFill>
              </a:rPr>
              <a:t>ценности</a:t>
            </a:r>
            <a:r>
              <a:rPr lang="ru-RU" dirty="0"/>
              <a:t>.</a:t>
            </a:r>
            <a:endParaRPr lang="en-US" dirty="0"/>
          </a:p>
        </p:txBody>
      </p:sp>
    </p:spTree>
    <p:extLst>
      <p:ext uri="{BB962C8B-B14F-4D97-AF65-F5344CB8AC3E}">
        <p14:creationId xmlns:p14="http://schemas.microsoft.com/office/powerpoint/2010/main" val="3010967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D3DB6-A3CB-DF1F-A8DB-529F87D821A8}"/>
              </a:ext>
            </a:extLst>
          </p:cNvPr>
          <p:cNvSpPr>
            <a:spLocks noGrp="1"/>
          </p:cNvSpPr>
          <p:nvPr>
            <p:ph idx="1"/>
          </p:nvPr>
        </p:nvSpPr>
        <p:spPr>
          <a:xfrm>
            <a:off x="617517" y="249383"/>
            <a:ext cx="11008426" cy="5186914"/>
          </a:xfrm>
        </p:spPr>
        <p:txBody>
          <a:bodyPr/>
          <a:lstStyle/>
          <a:p>
            <a:r>
              <a:rPr lang="en-US" baseline="30000" dirty="0">
                <a:solidFill>
                  <a:srgbClr val="EEEAD2"/>
                </a:solidFill>
              </a:rPr>
              <a:t>3:</a:t>
            </a:r>
            <a:r>
              <a:rPr lang="ru-RU" baseline="30000" dirty="0">
                <a:solidFill>
                  <a:srgbClr val="EEEAD2"/>
                </a:solidFill>
              </a:rPr>
              <a:t>7 </a:t>
            </a:r>
            <a:r>
              <a:rPr lang="ru-RU" dirty="0">
                <a:solidFill>
                  <a:srgbClr val="EEEAD2"/>
                </a:solidFill>
              </a:rPr>
              <a:t>Но все, что я считал приобретением тогда, сейчас ради Христа считаю потерей… </a:t>
            </a:r>
            <a:r>
              <a:rPr lang="ru-RU" baseline="30000" dirty="0">
                <a:solidFill>
                  <a:srgbClr val="EEEAD2"/>
                </a:solidFill>
              </a:rPr>
              <a:t>10 </a:t>
            </a:r>
            <a:r>
              <a:rPr lang="ru-RU" dirty="0">
                <a:solidFill>
                  <a:srgbClr val="EEEAD2"/>
                </a:solidFill>
              </a:rPr>
              <a:t>Я хочу познать Христа и ту силу, что воскресила Его, я хочу разделить с Ним Его страдания и стать как Он в Его смерти. </a:t>
            </a:r>
            <a:r>
              <a:rPr lang="ru-RU" baseline="30000" dirty="0">
                <a:solidFill>
                  <a:srgbClr val="EEEAD2"/>
                </a:solidFill>
              </a:rPr>
              <a:t>11 </a:t>
            </a:r>
            <a:r>
              <a:rPr lang="ru-RU" dirty="0">
                <a:solidFill>
                  <a:srgbClr val="EEEAD2"/>
                </a:solidFill>
              </a:rPr>
              <a:t>Тогда, надеюсь, </a:t>
            </a:r>
            <a:r>
              <a:rPr lang="ru-RU" b="1" dirty="0"/>
              <a:t>я достигну и воскресения из мертвых</a:t>
            </a:r>
            <a:r>
              <a:rPr lang="ru-RU" dirty="0"/>
              <a:t>.</a:t>
            </a:r>
          </a:p>
          <a:p>
            <a:pPr marL="0" indent="0" algn="r">
              <a:buNone/>
            </a:pPr>
            <a:r>
              <a:rPr lang="en-US" dirty="0">
                <a:solidFill>
                  <a:srgbClr val="EEEAD2"/>
                </a:solidFill>
              </a:rPr>
              <a:t>(</a:t>
            </a:r>
            <a:r>
              <a:rPr lang="ru-RU" dirty="0">
                <a:solidFill>
                  <a:srgbClr val="EEEAD2"/>
                </a:solidFill>
              </a:rPr>
              <a:t>Послание </a:t>
            </a:r>
            <a:r>
              <a:rPr lang="ru-RU" dirty="0" err="1">
                <a:solidFill>
                  <a:srgbClr val="EEEAD2"/>
                </a:solidFill>
              </a:rPr>
              <a:t>Филиппийцам</a:t>
            </a:r>
            <a:r>
              <a:rPr lang="ru-RU" dirty="0">
                <a:solidFill>
                  <a:srgbClr val="EEEAD2"/>
                </a:solidFill>
              </a:rPr>
              <a:t> 3:7, 10-11)</a:t>
            </a:r>
            <a:endParaRPr lang="en-US" dirty="0">
              <a:solidFill>
                <a:srgbClr val="EEEAD2"/>
              </a:solidFill>
            </a:endParaRPr>
          </a:p>
          <a:p>
            <a:r>
              <a:rPr lang="ru-RU" i="1" dirty="0"/>
              <a:t>Как часто мы думаем о воскресении из мёртвых? Какое практическое влияние на нашу жизнь оказывает сегодня воскресение? Как оно формирует нашу жизнь?</a:t>
            </a:r>
          </a:p>
          <a:p>
            <a:r>
              <a:rPr lang="ru-RU" b="1" dirty="0"/>
              <a:t>Смерть Христа была необходима, </a:t>
            </a:r>
            <a:br>
              <a:rPr lang="ru-RU" b="1" dirty="0"/>
            </a:br>
            <a:r>
              <a:rPr lang="ru-RU" b="1" dirty="0"/>
              <a:t>потому что моя смерть была неизбежна</a:t>
            </a:r>
            <a:endParaRPr lang="en-US" b="1" dirty="0"/>
          </a:p>
        </p:txBody>
      </p:sp>
    </p:spTree>
    <p:extLst>
      <p:ext uri="{BB962C8B-B14F-4D97-AF65-F5344CB8AC3E}">
        <p14:creationId xmlns:p14="http://schemas.microsoft.com/office/powerpoint/2010/main" val="1497493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DEB7F-9019-AB28-23C5-4E07B9472A81}"/>
              </a:ext>
            </a:extLst>
          </p:cNvPr>
          <p:cNvSpPr>
            <a:spLocks noGrp="1"/>
          </p:cNvSpPr>
          <p:nvPr>
            <p:ph idx="1"/>
          </p:nvPr>
        </p:nvSpPr>
        <p:spPr>
          <a:xfrm>
            <a:off x="617517" y="446809"/>
            <a:ext cx="11008426" cy="4989487"/>
          </a:xfrm>
        </p:spPr>
        <p:txBody>
          <a:bodyPr/>
          <a:lstStyle/>
          <a:p>
            <a:r>
              <a:rPr lang="ru-RU" baseline="30000" dirty="0">
                <a:solidFill>
                  <a:srgbClr val="EEEAD2"/>
                </a:solidFill>
              </a:rPr>
              <a:t>20:17</a:t>
            </a:r>
            <a:r>
              <a:rPr lang="ru-RU" dirty="0">
                <a:solidFill>
                  <a:srgbClr val="EEEAD2"/>
                </a:solidFill>
              </a:rPr>
              <a:t> По дороге в Иерусалим Иисус отвел двенадцать учеников в сторону и сказал им: </a:t>
            </a:r>
            <a:r>
              <a:rPr lang="ru-RU" baseline="30000" dirty="0">
                <a:solidFill>
                  <a:srgbClr val="EEEAD2"/>
                </a:solidFill>
              </a:rPr>
              <a:t>18</a:t>
            </a:r>
            <a:r>
              <a:rPr lang="ru-RU" dirty="0">
                <a:solidFill>
                  <a:srgbClr val="EEEAD2"/>
                </a:solidFill>
              </a:rPr>
              <a:t> «Вот,</a:t>
            </a:r>
            <a:r>
              <a:rPr lang="ru-RU" dirty="0"/>
              <a:t> </a:t>
            </a:r>
            <a:r>
              <a:rPr lang="ru-RU" b="1" dirty="0"/>
              <a:t>мы восходим</a:t>
            </a:r>
            <a:r>
              <a:rPr lang="ru-RU" dirty="0"/>
              <a:t> </a:t>
            </a:r>
            <a:r>
              <a:rPr lang="ru-RU" dirty="0">
                <a:solidFill>
                  <a:srgbClr val="EEEAD2"/>
                </a:solidFill>
              </a:rPr>
              <a:t>в Иерусалим…».</a:t>
            </a:r>
            <a:endParaRPr lang="en-US" dirty="0">
              <a:solidFill>
                <a:srgbClr val="EEEAD2"/>
              </a:solidFill>
            </a:endParaRPr>
          </a:p>
          <a:p>
            <a:pPr marL="0" indent="0" algn="r">
              <a:buNone/>
            </a:pPr>
            <a:r>
              <a:rPr lang="ru-RU" dirty="0">
                <a:solidFill>
                  <a:srgbClr val="EEEAD2"/>
                </a:solidFill>
              </a:rPr>
              <a:t>(Евангелие от Матфея </a:t>
            </a:r>
            <a:r>
              <a:rPr lang="en-US" dirty="0">
                <a:solidFill>
                  <a:srgbClr val="EEEAD2"/>
                </a:solidFill>
              </a:rPr>
              <a:t>20</a:t>
            </a:r>
            <a:r>
              <a:rPr lang="ru-RU" dirty="0">
                <a:solidFill>
                  <a:srgbClr val="EEEAD2"/>
                </a:solidFill>
              </a:rPr>
              <a:t>:</a:t>
            </a:r>
            <a:r>
              <a:rPr lang="en-US" dirty="0">
                <a:solidFill>
                  <a:srgbClr val="EEEAD2"/>
                </a:solidFill>
              </a:rPr>
              <a:t>1</a:t>
            </a:r>
            <a:r>
              <a:rPr lang="ru-RU" dirty="0">
                <a:solidFill>
                  <a:srgbClr val="EEEAD2"/>
                </a:solidFill>
              </a:rPr>
              <a:t>7</a:t>
            </a:r>
            <a:r>
              <a:rPr lang="en-US" dirty="0">
                <a:solidFill>
                  <a:srgbClr val="EEEAD2"/>
                </a:solidFill>
              </a:rPr>
              <a:t>-1</a:t>
            </a:r>
            <a:r>
              <a:rPr lang="ru-RU" dirty="0">
                <a:solidFill>
                  <a:srgbClr val="EEEAD2"/>
                </a:solidFill>
              </a:rPr>
              <a:t>8)</a:t>
            </a:r>
          </a:p>
          <a:p>
            <a:r>
              <a:rPr lang="ru-RU" dirty="0">
                <a:solidFill>
                  <a:srgbClr val="EEEAD2"/>
                </a:solidFill>
              </a:rPr>
              <a:t>Матфей описывает не географические особенности входа в Иерусалим, но использует устойчивое выражение, отражающее духовную значимость этого города.</a:t>
            </a:r>
          </a:p>
          <a:p>
            <a:r>
              <a:rPr lang="ru-RU" b="1" dirty="0"/>
              <a:t>Тот, кто входит в Иерусалим, всегда восходит, как бы становясь ближе к Господу.</a:t>
            </a:r>
            <a:endParaRPr lang="en-US" b="1" dirty="0"/>
          </a:p>
        </p:txBody>
      </p:sp>
    </p:spTree>
    <p:extLst>
      <p:ext uri="{BB962C8B-B14F-4D97-AF65-F5344CB8AC3E}">
        <p14:creationId xmlns:p14="http://schemas.microsoft.com/office/powerpoint/2010/main" val="1982248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55E603-7386-9D4B-1B6C-36C99A693A98}"/>
              </a:ext>
            </a:extLst>
          </p:cNvPr>
          <p:cNvSpPr>
            <a:spLocks noGrp="1"/>
          </p:cNvSpPr>
          <p:nvPr>
            <p:ph idx="1"/>
          </p:nvPr>
        </p:nvSpPr>
        <p:spPr>
          <a:xfrm>
            <a:off x="617517" y="581891"/>
            <a:ext cx="11008426" cy="4854405"/>
          </a:xfrm>
          <a:noFill/>
        </p:spPr>
        <p:txBody>
          <a:bodyPr/>
          <a:lstStyle/>
          <a:p>
            <a:pPr marL="0" indent="0">
              <a:buNone/>
            </a:pPr>
            <a:r>
              <a:rPr lang="ru-RU" dirty="0"/>
              <a:t>«</a:t>
            </a:r>
            <a:r>
              <a:rPr lang="ru-RU" i="1" dirty="0"/>
              <a:t>Христиане не подойдут ближе к аду, чем они подошли в этой жизни. Неверующие не смогут приблизиться к раю больше, чем они приблизились в этой жизни</a:t>
            </a:r>
            <a:r>
              <a:rPr lang="ru-RU" dirty="0"/>
              <a:t>».</a:t>
            </a:r>
            <a:endParaRPr lang="en-US" dirty="0"/>
          </a:p>
          <a:p>
            <a:pPr marL="0" indent="0" algn="r">
              <a:buNone/>
            </a:pPr>
            <a:r>
              <a:rPr lang="ru-RU" dirty="0"/>
              <a:t>(Рэнди </a:t>
            </a:r>
            <a:r>
              <a:rPr lang="ru-RU" dirty="0" err="1"/>
              <a:t>Элкорн</a:t>
            </a:r>
            <a:r>
              <a:rPr lang="ru-RU" dirty="0"/>
              <a:t>)</a:t>
            </a:r>
            <a:endParaRPr lang="en-US" dirty="0"/>
          </a:p>
        </p:txBody>
      </p:sp>
    </p:spTree>
    <p:extLst>
      <p:ext uri="{BB962C8B-B14F-4D97-AF65-F5344CB8AC3E}">
        <p14:creationId xmlns:p14="http://schemas.microsoft.com/office/powerpoint/2010/main" val="29695514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6720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3D3E3-3738-CDE3-56D9-C1938162B215}"/>
              </a:ext>
            </a:extLst>
          </p:cNvPr>
          <p:cNvSpPr>
            <a:spLocks noGrp="1"/>
          </p:cNvSpPr>
          <p:nvPr>
            <p:ph type="title"/>
          </p:nvPr>
        </p:nvSpPr>
        <p:spPr>
          <a:xfrm>
            <a:off x="617517" y="365125"/>
            <a:ext cx="11008426" cy="2118302"/>
          </a:xfrm>
        </p:spPr>
        <p:txBody>
          <a:bodyPr/>
          <a:lstStyle/>
          <a:p>
            <a:r>
              <a:rPr lang="ru-RU" dirty="0"/>
              <a:t>СМЕРТЬ ХРИСТА БЫЛА НЕОБХОДИМА, ПОТОМУ ЧТО </a:t>
            </a:r>
            <a:br>
              <a:rPr lang="ru-RU" dirty="0"/>
            </a:br>
            <a:r>
              <a:rPr lang="ru-RU" dirty="0"/>
              <a:t>МОЯ СМЕРТЬ БЫЛА НЕИЗБЕЖНА</a:t>
            </a:r>
            <a:r>
              <a:rPr lang="en-US" dirty="0"/>
              <a:t> </a:t>
            </a:r>
          </a:p>
        </p:txBody>
      </p:sp>
      <p:sp>
        <p:nvSpPr>
          <p:cNvPr id="3" name="Content Placeholder 2">
            <a:extLst>
              <a:ext uri="{FF2B5EF4-FFF2-40B4-BE49-F238E27FC236}">
                <a16:creationId xmlns:a16="http://schemas.microsoft.com/office/drawing/2014/main" id="{70E6BD66-4A6F-A0BC-F274-F5005D1464CC}"/>
              </a:ext>
            </a:extLst>
          </p:cNvPr>
          <p:cNvSpPr>
            <a:spLocks noGrp="1"/>
          </p:cNvSpPr>
          <p:nvPr>
            <p:ph idx="1"/>
          </p:nvPr>
        </p:nvSpPr>
        <p:spPr>
          <a:xfrm>
            <a:off x="617517" y="2608118"/>
            <a:ext cx="11008426" cy="2828178"/>
          </a:xfrm>
        </p:spPr>
        <p:txBody>
          <a:bodyPr/>
          <a:lstStyle/>
          <a:p>
            <a:pPr marL="0" indent="0">
              <a:buNone/>
            </a:pPr>
            <a:r>
              <a:rPr lang="ru-RU" dirty="0"/>
              <a:t>О гибели Христа не стоит забывать, потому что:</a:t>
            </a:r>
            <a:endParaRPr lang="en-US" dirty="0"/>
          </a:p>
          <a:p>
            <a:pPr lvl="0"/>
            <a:r>
              <a:rPr lang="ru-RU" dirty="0"/>
              <a:t>Мы предпочитаем </a:t>
            </a:r>
            <a:r>
              <a:rPr lang="ru-RU" b="1" dirty="0"/>
              <a:t>не думать</a:t>
            </a:r>
            <a:r>
              <a:rPr lang="ru-RU" dirty="0"/>
              <a:t> о смерти;</a:t>
            </a:r>
            <a:endParaRPr lang="en-US" dirty="0"/>
          </a:p>
          <a:p>
            <a:pPr lvl="0"/>
            <a:r>
              <a:rPr lang="ru-RU" dirty="0"/>
              <a:t>Мы постоянно </a:t>
            </a:r>
            <a:r>
              <a:rPr lang="ru-RU" b="1" dirty="0"/>
              <a:t>забываем</a:t>
            </a:r>
            <a:r>
              <a:rPr lang="ru-RU" dirty="0"/>
              <a:t> о цене жизни;</a:t>
            </a:r>
            <a:endParaRPr lang="en-US" dirty="0"/>
          </a:p>
          <a:p>
            <a:pPr lvl="0"/>
            <a:r>
              <a:rPr lang="ru-RU" dirty="0"/>
              <a:t>Мы </a:t>
            </a:r>
            <a:r>
              <a:rPr lang="ru-RU" b="1" dirty="0"/>
              <a:t>пренебрегаем</a:t>
            </a:r>
            <a:r>
              <a:rPr lang="ru-RU" dirty="0"/>
              <a:t> воскресением.</a:t>
            </a:r>
            <a:endParaRPr lang="en-US" dirty="0"/>
          </a:p>
        </p:txBody>
      </p:sp>
    </p:spTree>
    <p:extLst>
      <p:ext uri="{BB962C8B-B14F-4D97-AF65-F5344CB8AC3E}">
        <p14:creationId xmlns:p14="http://schemas.microsoft.com/office/powerpoint/2010/main" val="4211669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C702-1D43-E74C-86FE-A6BB4FA96EA1}"/>
              </a:ext>
            </a:extLst>
          </p:cNvPr>
          <p:cNvSpPr>
            <a:spLocks noGrp="1"/>
          </p:cNvSpPr>
          <p:nvPr>
            <p:ph type="title"/>
          </p:nvPr>
        </p:nvSpPr>
        <p:spPr/>
        <p:txBody>
          <a:bodyPr/>
          <a:lstStyle/>
          <a:p>
            <a:r>
              <a:rPr lang="ru-RU" dirty="0"/>
              <a:t>В СЛЕДУЮЩИЙ РАЗ:</a:t>
            </a:r>
            <a:endParaRPr lang="en-US" dirty="0"/>
          </a:p>
        </p:txBody>
      </p:sp>
      <p:sp>
        <p:nvSpPr>
          <p:cNvPr id="3" name="Content Placeholder 2">
            <a:extLst>
              <a:ext uri="{FF2B5EF4-FFF2-40B4-BE49-F238E27FC236}">
                <a16:creationId xmlns:a16="http://schemas.microsoft.com/office/drawing/2014/main" id="{AB041DD1-3B00-6141-86A9-8EADC158CCDE}"/>
              </a:ext>
            </a:extLst>
          </p:cNvPr>
          <p:cNvSpPr>
            <a:spLocks noGrp="1"/>
          </p:cNvSpPr>
          <p:nvPr>
            <p:ph idx="1"/>
          </p:nvPr>
        </p:nvSpPr>
        <p:spPr>
          <a:xfrm>
            <a:off x="617516" y="1582221"/>
            <a:ext cx="11113819" cy="3854076"/>
          </a:xfrm>
          <a:noFill/>
        </p:spPr>
        <p:txBody>
          <a:bodyPr/>
          <a:lstStyle/>
          <a:p>
            <a:pPr marL="0" indent="0">
              <a:buNone/>
            </a:pPr>
            <a:r>
              <a:rPr lang="ru-RU" dirty="0">
                <a:solidFill>
                  <a:srgbClr val="EEEAD2"/>
                </a:solidFill>
              </a:rPr>
              <a:t>На следующей неделе, продолжая изучать Евангелие от Матфея, мы поговорим о том, </a:t>
            </a:r>
            <a:r>
              <a:rPr lang="ru-RU" b="1" dirty="0"/>
              <a:t>как не дать жажде власти властвовать надо мной.</a:t>
            </a:r>
          </a:p>
        </p:txBody>
      </p:sp>
    </p:spTree>
    <p:extLst>
      <p:ext uri="{BB962C8B-B14F-4D97-AF65-F5344CB8AC3E}">
        <p14:creationId xmlns:p14="http://schemas.microsoft.com/office/powerpoint/2010/main" val="2677844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8EBD-EDD1-8A0A-B4B6-AF178C1ED270}"/>
              </a:ext>
            </a:extLst>
          </p:cNvPr>
          <p:cNvSpPr>
            <a:spLocks noGrp="1"/>
          </p:cNvSpPr>
          <p:nvPr>
            <p:ph type="title"/>
          </p:nvPr>
        </p:nvSpPr>
        <p:spPr>
          <a:xfrm>
            <a:off x="617517" y="365126"/>
            <a:ext cx="11008426" cy="1151948"/>
          </a:xfrm>
        </p:spPr>
        <p:txBody>
          <a:bodyPr/>
          <a:lstStyle/>
          <a:p>
            <a:r>
              <a:rPr lang="ru-RU" dirty="0"/>
              <a:t>ПРИМЕНЕНИЕ</a:t>
            </a:r>
            <a:endParaRPr lang="en-US" dirty="0"/>
          </a:p>
        </p:txBody>
      </p:sp>
      <p:sp>
        <p:nvSpPr>
          <p:cNvPr id="3" name="Content Placeholder 2">
            <a:extLst>
              <a:ext uri="{FF2B5EF4-FFF2-40B4-BE49-F238E27FC236}">
                <a16:creationId xmlns:a16="http://schemas.microsoft.com/office/drawing/2014/main" id="{0EF57DEB-37FA-D59D-C866-1D3C625B1CDD}"/>
              </a:ext>
            </a:extLst>
          </p:cNvPr>
          <p:cNvSpPr>
            <a:spLocks noGrp="1"/>
          </p:cNvSpPr>
          <p:nvPr>
            <p:ph idx="1"/>
          </p:nvPr>
        </p:nvSpPr>
        <p:spPr>
          <a:xfrm>
            <a:off x="617517" y="1517073"/>
            <a:ext cx="11008426" cy="4000500"/>
          </a:xfrm>
          <a:noFill/>
        </p:spPr>
        <p:txBody>
          <a:bodyPr/>
          <a:lstStyle/>
          <a:p>
            <a:r>
              <a:rPr lang="ru-RU" dirty="0"/>
              <a:t>Можно жить </a:t>
            </a:r>
            <a:r>
              <a:rPr lang="ru-RU" b="1" dirty="0"/>
              <a:t>так, как будто</a:t>
            </a:r>
            <a:r>
              <a:rPr lang="ru-RU" dirty="0"/>
              <a:t> мы никогда не умрём.</a:t>
            </a:r>
          </a:p>
          <a:p>
            <a:r>
              <a:rPr lang="ru-RU" dirty="0"/>
              <a:t>Нужно жить, </a:t>
            </a:r>
            <a:r>
              <a:rPr lang="ru-RU" b="1" dirty="0"/>
              <a:t>потому что</a:t>
            </a:r>
            <a:r>
              <a:rPr lang="ru-RU" dirty="0"/>
              <a:t> мы никогда не умрём.</a:t>
            </a:r>
          </a:p>
          <a:p>
            <a:pPr marL="0" indent="0">
              <a:buNone/>
            </a:pPr>
            <a:r>
              <a:rPr lang="ru-RU" dirty="0"/>
              <a:t>В первом случае мы наивно закрываем глаза, игнорируя то, что неминуемо произойдёт с нами. При этом мы не представляем себе, когда это с нами случится. Во втором же случае наша вечная жизнь начинается уже здесь и сейчас. Уже сейчас мы живём, работаем, воспитываем детей, встраивая все наши решения в контекст вечности. Что сегодня уже изменится в нашей жизни благодаря тому, что мы не умрём?</a:t>
            </a:r>
            <a:endParaRPr lang="en-US" dirty="0"/>
          </a:p>
        </p:txBody>
      </p:sp>
    </p:spTree>
    <p:extLst>
      <p:ext uri="{BB962C8B-B14F-4D97-AF65-F5344CB8AC3E}">
        <p14:creationId xmlns:p14="http://schemas.microsoft.com/office/powerpoint/2010/main" val="691645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412894-CF82-DE81-3E5B-181B1242B9F0}"/>
              </a:ext>
            </a:extLst>
          </p:cNvPr>
          <p:cNvSpPr>
            <a:spLocks noGrp="1"/>
          </p:cNvSpPr>
          <p:nvPr>
            <p:ph idx="1"/>
          </p:nvPr>
        </p:nvSpPr>
        <p:spPr>
          <a:xfrm>
            <a:off x="617517" y="332509"/>
            <a:ext cx="11008426" cy="5103787"/>
          </a:xfrm>
        </p:spPr>
        <p:txBody>
          <a:bodyPr/>
          <a:lstStyle/>
          <a:p>
            <a:pPr marL="0" indent="0">
              <a:buNone/>
            </a:pPr>
            <a:r>
              <a:rPr lang="ru-RU" dirty="0"/>
              <a:t>«</a:t>
            </a:r>
            <a:r>
              <a:rPr lang="ru-RU" i="1" dirty="0">
                <a:solidFill>
                  <a:srgbClr val="EEEAD2"/>
                </a:solidFill>
              </a:rPr>
              <a:t>Вне зависимости от того, какую утончённую жизнь вы себе создали, скорбь, болезнь, предательство и финансовые проблемы случаются с каждым. Никакой уровень благосостояния, успеха, власти или планирования не сделают вас неуязвимым… Иисус покорил смерть и разделил с нами Своё воскресение из мёртвых. </a:t>
            </a:r>
            <a:r>
              <a:rPr lang="ru-RU" b="1" i="1" dirty="0"/>
              <a:t>Если у вас нет этой надежды, я не уверен, как вы совладаете со смертью, столкнувшись с ней</a:t>
            </a:r>
            <a:r>
              <a:rPr lang="ru-RU" i="1" dirty="0"/>
              <a:t>. </a:t>
            </a:r>
            <a:r>
              <a:rPr lang="ru-RU" i="1" dirty="0">
                <a:solidFill>
                  <a:srgbClr val="EEEAD2"/>
                </a:solidFill>
              </a:rPr>
              <a:t>Вы можете позволить ей разрушать вашу душу отчаяньем, или вы можете наполнить скорбь надеждой</a:t>
            </a:r>
            <a:r>
              <a:rPr lang="ru-RU" dirty="0">
                <a:solidFill>
                  <a:srgbClr val="EEEAD2"/>
                </a:solidFill>
              </a:rPr>
              <a:t>»</a:t>
            </a:r>
            <a:endParaRPr lang="en-US" dirty="0">
              <a:solidFill>
                <a:srgbClr val="EEEAD2"/>
              </a:solidFill>
            </a:endParaRPr>
          </a:p>
          <a:p>
            <a:pPr marL="0" indent="0" algn="r">
              <a:buNone/>
            </a:pPr>
            <a:r>
              <a:rPr lang="ru-RU" dirty="0">
                <a:solidFill>
                  <a:srgbClr val="EEEAD2"/>
                </a:solidFill>
              </a:rPr>
              <a:t>(Тимоти Келлер)</a:t>
            </a:r>
            <a:endParaRPr lang="en-US" dirty="0">
              <a:solidFill>
                <a:srgbClr val="EEEAD2"/>
              </a:solidFill>
            </a:endParaRPr>
          </a:p>
        </p:txBody>
      </p:sp>
    </p:spTree>
    <p:extLst>
      <p:ext uri="{BB962C8B-B14F-4D97-AF65-F5344CB8AC3E}">
        <p14:creationId xmlns:p14="http://schemas.microsoft.com/office/powerpoint/2010/main" val="1645156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utro new 16-9.mp4" descr="Outro new 16-9.mp4">
            <a:hlinkClick r:id="" action="ppaction://media"/>
            <a:extLst>
              <a:ext uri="{FF2B5EF4-FFF2-40B4-BE49-F238E27FC236}">
                <a16:creationId xmlns:a16="http://schemas.microsoft.com/office/drawing/2014/main" id="{96BA2863-A97A-A51C-1E1B-A6F2DCF3136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3006" cy="6858000"/>
          </a:xfrm>
        </p:spPr>
      </p:pic>
    </p:spTree>
    <p:extLst>
      <p:ext uri="{BB962C8B-B14F-4D97-AF65-F5344CB8AC3E}">
        <p14:creationId xmlns:p14="http://schemas.microsoft.com/office/powerpoint/2010/main" val="44304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F86DB3FC2AF4845AF15B4FB7108DAB1" ma:contentTypeVersion="13" ma:contentTypeDescription="Create a new document." ma:contentTypeScope="" ma:versionID="5cf6809030937979b576bdeaf2c82a0d">
  <xsd:schema xmlns:xsd="http://www.w3.org/2001/XMLSchema" xmlns:xs="http://www.w3.org/2001/XMLSchema" xmlns:p="http://schemas.microsoft.com/office/2006/metadata/properties" xmlns:ns3="62589e56-49db-468b-8cef-9bc6768a6759" xmlns:ns4="9d1a634f-6735-4db6-bcd6-aa97ff485f62" targetNamespace="http://schemas.microsoft.com/office/2006/metadata/properties" ma:root="true" ma:fieldsID="8bfce5ef5d5d0b81a2dfefc9299e2ee1" ns3:_="" ns4:_="">
    <xsd:import namespace="62589e56-49db-468b-8cef-9bc6768a6759"/>
    <xsd:import namespace="9d1a634f-6735-4db6-bcd6-aa97ff485f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589e56-49db-468b-8cef-9bc6768a67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634f-6735-4db6-bcd6-aa97ff485f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AE98BC-D3D4-43A3-A423-022DEC00C7DD}">
  <ds:schemaRefs>
    <ds:schemaRef ds:uri="http://purl.org/dc/terms/"/>
    <ds:schemaRef ds:uri="http://schemas.openxmlformats.org/package/2006/metadata/core-properties"/>
    <ds:schemaRef ds:uri="http://purl.org/dc/dcmitype/"/>
    <ds:schemaRef ds:uri="http://schemas.microsoft.com/office/2006/documentManagement/types"/>
    <ds:schemaRef ds:uri="9d1a634f-6735-4db6-bcd6-aa97ff485f62"/>
    <ds:schemaRef ds:uri="http://purl.org/dc/elements/1.1/"/>
    <ds:schemaRef ds:uri="http://schemas.microsoft.com/office/2006/metadata/properties"/>
    <ds:schemaRef ds:uri="http://schemas.microsoft.com/office/infopath/2007/PartnerControls"/>
    <ds:schemaRef ds:uri="62589e56-49db-468b-8cef-9bc6768a6759"/>
    <ds:schemaRef ds:uri="http://www.w3.org/XML/1998/namespace"/>
  </ds:schemaRefs>
</ds:datastoreItem>
</file>

<file path=customXml/itemProps2.xml><?xml version="1.0" encoding="utf-8"?>
<ds:datastoreItem xmlns:ds="http://schemas.openxmlformats.org/officeDocument/2006/customXml" ds:itemID="{2D979B1A-126E-4AD1-8221-8C6525EE78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589e56-49db-468b-8cef-9bc6768a6759"/>
    <ds:schemaRef ds:uri="9d1a634f-6735-4db6-bcd6-aa97ff48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420F7A-413C-42FF-82BB-84EF9F3BF7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43805</TotalTime>
  <Words>1547</Words>
  <Application>Microsoft Macintosh PowerPoint</Application>
  <PresentationFormat>Widescreen</PresentationFormat>
  <Paragraphs>80</Paragraphs>
  <Slides>28</Slides>
  <Notes>1</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НА ЧЁМ МЫ ОСТАНОВИЛИСЬ В ПРОШЛЫЙ РАЗ</vt:lpstr>
      <vt:lpstr>PowerPoint Presentation</vt:lpstr>
      <vt:lpstr>СВЯЗУЮЩЕЕ ЗВЕНО</vt:lpstr>
      <vt:lpstr>СМЕРТЬ ХРИСТА БЫЛА НЕОБХОДИМА, ПОТОМУ ЧТО  МОЯ СМЕРТЬ БЫЛА НЕИЗБЕЖНА </vt:lpstr>
      <vt:lpstr>PowerPoint Presentation</vt:lpstr>
      <vt:lpstr>РАЗМЫШЛЕНИЯ О СМЕРТИ</vt:lpstr>
      <vt:lpstr>PowerPoint Presentation</vt:lpstr>
      <vt:lpstr>PowerPoint Presentation</vt:lpstr>
      <vt:lpstr>PowerPoint Presentation</vt:lpstr>
      <vt:lpstr>НЕ ПРОСТО СМЕРТЬ</vt:lpstr>
      <vt:lpstr>PowerPoint Presentation</vt:lpstr>
      <vt:lpstr>PowerPoint Presentation</vt:lpstr>
      <vt:lpstr>PowerPoint Presentation</vt:lpstr>
      <vt:lpstr>ПРОНИКНУТЬСЯ ВОСКРЕСЕНИЕМ</vt:lpstr>
      <vt:lpstr>PowerPoint Presentation</vt:lpstr>
      <vt:lpstr>PowerPoint Presentation</vt:lpstr>
      <vt:lpstr>PowerPoint Presentation</vt:lpstr>
      <vt:lpstr>PowerPoint Presentation</vt:lpstr>
      <vt:lpstr>СМЕРТЬ ХРИСТА БЫЛА НЕОБХОДИМА, ПОТОМУ ЧТО  МОЯ СМЕРТЬ БЫЛА НЕИЗБЕЖНА </vt:lpstr>
      <vt:lpstr>В СЛЕДУЮЩИЙ РАЗ:</vt:lpstr>
      <vt:lpstr>ПРИМЕНЕНИЕ</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 Lysakov</dc:creator>
  <cp:lastModifiedBy>Constantin Lysakov</cp:lastModifiedBy>
  <cp:revision>302</cp:revision>
  <dcterms:created xsi:type="dcterms:W3CDTF">2020-09-24T09:54:03Z</dcterms:created>
  <dcterms:modified xsi:type="dcterms:W3CDTF">2022-06-25T05:32:53Z</dcterms:modified>
</cp:coreProperties>
</file>