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5"/>
  </p:notesMasterIdLst>
  <p:sldIdLst>
    <p:sldId id="275" r:id="rId5"/>
    <p:sldId id="879" r:id="rId6"/>
    <p:sldId id="1062" r:id="rId7"/>
    <p:sldId id="1031" r:id="rId8"/>
    <p:sldId id="1032" r:id="rId9"/>
    <p:sldId id="1033" r:id="rId10"/>
    <p:sldId id="1034" r:id="rId11"/>
    <p:sldId id="884" r:id="rId12"/>
    <p:sldId id="1037" r:id="rId13"/>
    <p:sldId id="1035" r:id="rId14"/>
    <p:sldId id="1046" r:id="rId15"/>
    <p:sldId id="1043" r:id="rId16"/>
    <p:sldId id="1053" r:id="rId17"/>
    <p:sldId id="1054" r:id="rId18"/>
    <p:sldId id="1055" r:id="rId19"/>
    <p:sldId id="1056" r:id="rId20"/>
    <p:sldId id="1047" r:id="rId21"/>
    <p:sldId id="1045" r:id="rId22"/>
    <p:sldId id="1052" r:id="rId23"/>
    <p:sldId id="1057" r:id="rId24"/>
    <p:sldId id="1058" r:id="rId25"/>
    <p:sldId id="1059" r:id="rId26"/>
    <p:sldId id="1044" r:id="rId27"/>
    <p:sldId id="1060" r:id="rId28"/>
    <p:sldId id="1042" r:id="rId29"/>
    <p:sldId id="1061" r:id="rId30"/>
    <p:sldId id="340" r:id="rId31"/>
    <p:sldId id="946" r:id="rId32"/>
    <p:sldId id="1012" r:id="rId33"/>
    <p:sldId id="106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D2"/>
    <a:srgbClr val="FABD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33"/>
    <p:restoredTop sz="95850"/>
  </p:normalViewPr>
  <p:slideViewPr>
    <p:cSldViewPr snapToGrid="0" snapToObjects="1">
      <p:cViewPr varScale="1">
        <p:scale>
          <a:sx n="119" d="100"/>
          <a:sy n="119" d="100"/>
        </p:scale>
        <p:origin x="224" y="2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C7642E-61E9-2E47-BBF4-2EAC8A438CA6}" type="datetimeFigureOut">
              <a:rPr lang="en-US" smtClean="0"/>
              <a:t>6/23/22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89AFA1-840E-DD4B-B1FA-D69935F23892}" type="slidenum">
              <a:rPr lang="en-US" smtClean="0"/>
              <a:t>‹#›</a:t>
            </a:fld>
            <a:endParaRPr lang="en-US"/>
          </a:p>
        </p:txBody>
      </p:sp>
    </p:spTree>
    <p:extLst>
      <p:ext uri="{BB962C8B-B14F-4D97-AF65-F5344CB8AC3E}">
        <p14:creationId xmlns:p14="http://schemas.microsoft.com/office/powerpoint/2010/main" val="128329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89AFA1-840E-DD4B-B1FA-D69935F23892}" type="slidenum">
              <a:rPr lang="en-US" smtClean="0"/>
              <a:t>27</a:t>
            </a:fld>
            <a:endParaRPr lang="en-US"/>
          </a:p>
        </p:txBody>
      </p:sp>
    </p:spTree>
    <p:extLst>
      <p:ext uri="{BB962C8B-B14F-4D97-AF65-F5344CB8AC3E}">
        <p14:creationId xmlns:p14="http://schemas.microsoft.com/office/powerpoint/2010/main" val="10963907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695B203-8768-DF44-AF9B-4B462B1B5317}"/>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396421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867A5-5109-724F-9ECC-B5593C1414C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AE94DE7-E7F5-C940-ADF4-BB44E483C8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6" name="Slide Number Placeholder 5">
            <a:extLst>
              <a:ext uri="{FF2B5EF4-FFF2-40B4-BE49-F238E27FC236}">
                <a16:creationId xmlns:a16="http://schemas.microsoft.com/office/drawing/2014/main" id="{5894A9C8-CC10-5646-9026-22B28A61E1D7}"/>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1314724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p:nvPr>
        </p:nvSpPr>
        <p:spPr/>
        <p:txBody>
          <a:bodyPr anchor="ctr">
            <a:noAutofit/>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p:txBody>
          <a:bodyPr anchor="ctr">
            <a:noAutofit/>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9C7F5E5-F19E-274B-901A-9AD96DC6CE45}"/>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2736905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1DF4C-9CFC-4945-B92C-A4AE158FE3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991A5E4-2A61-CE4B-89F8-FF5B0E1800BD}"/>
              </a:ext>
            </a:extLst>
          </p:cNvPr>
          <p:cNvSpPr>
            <a:spLocks noGrp="1"/>
          </p:cNvSpPr>
          <p:nvPr>
            <p:ph sz="half" idx="1"/>
          </p:nvPr>
        </p:nvSpPr>
        <p:spPr>
          <a:xfrm>
            <a:off x="838200" y="1825625"/>
            <a:ext cx="5181600" cy="36607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C429199-A26E-DA4B-892F-1D37F5B59BA2}"/>
              </a:ext>
            </a:extLst>
          </p:cNvPr>
          <p:cNvSpPr>
            <a:spLocks noGrp="1"/>
          </p:cNvSpPr>
          <p:nvPr>
            <p:ph sz="half" idx="2"/>
          </p:nvPr>
        </p:nvSpPr>
        <p:spPr>
          <a:xfrm>
            <a:off x="6172200" y="1825625"/>
            <a:ext cx="5181600" cy="36607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32E13A82-D890-0049-BAD7-46FBFB09718F}"/>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2089954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0992E-BCF0-304B-A380-3C2A66CA059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F62AA46-2439-D143-9024-431E7668F353}"/>
              </a:ext>
            </a:extLst>
          </p:cNvPr>
          <p:cNvSpPr>
            <a:spLocks noGrp="1"/>
          </p:cNvSpPr>
          <p:nvPr>
            <p:ph type="body" idx="1"/>
          </p:nvPr>
        </p:nvSpPr>
        <p:spPr>
          <a:xfrm>
            <a:off x="839788" y="1681163"/>
            <a:ext cx="5157787" cy="823912"/>
          </a:xfrm>
        </p:spPr>
        <p:txBody>
          <a:bodyPr anchor="b"/>
          <a:lstStyle>
            <a:lvl1pPr marL="0" indent="0">
              <a:buNone/>
              <a:defRPr sz="2400" b="1">
                <a:solidFill>
                  <a:srgbClr val="EEEA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AACC8CB4-C8F4-D349-B820-5C37C9798B5D}"/>
              </a:ext>
            </a:extLst>
          </p:cNvPr>
          <p:cNvSpPr>
            <a:spLocks noGrp="1"/>
          </p:cNvSpPr>
          <p:nvPr>
            <p:ph sz="half" idx="2"/>
          </p:nvPr>
        </p:nvSpPr>
        <p:spPr>
          <a:xfrm>
            <a:off x="839788" y="2505075"/>
            <a:ext cx="5157787" cy="2981325"/>
          </a:xfrm>
        </p:spPr>
        <p:txBody>
          <a:bodyPr anchor="ct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25CFCD0C-8290-634B-8A45-3C2510F91D37}"/>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EEEA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E3475AA8-FDD2-BC40-B475-728E26F2F065}"/>
              </a:ext>
            </a:extLst>
          </p:cNvPr>
          <p:cNvSpPr>
            <a:spLocks noGrp="1"/>
          </p:cNvSpPr>
          <p:nvPr>
            <p:ph sz="quarter" idx="4"/>
          </p:nvPr>
        </p:nvSpPr>
        <p:spPr>
          <a:xfrm>
            <a:off x="6172200" y="2505075"/>
            <a:ext cx="5183188" cy="2981325"/>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7BCE227A-FBD9-0047-8983-705B5BC09D53}"/>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3765172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8EDA1-E510-2540-AFB4-A2B895F92BD3}"/>
              </a:ext>
            </a:extLst>
          </p:cNvPr>
          <p:cNvSpPr>
            <a:spLocks noGrp="1"/>
          </p:cNvSpPr>
          <p:nvPr>
            <p:ph type="title"/>
          </p:nvPr>
        </p:nvSpPr>
        <p:spPr/>
        <p:txBody>
          <a:body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517F7DE1-966C-0147-B4ED-4DB2978BB402}"/>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734635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2AC3-94B0-1E4D-B43A-2482E5030A2A}"/>
              </a:ext>
            </a:extLst>
          </p:cNvPr>
          <p:cNvSpPr>
            <a:spLocks noGrp="1"/>
          </p:cNvSpPr>
          <p:nvPr>
            <p:ph type="title"/>
          </p:nvPr>
        </p:nvSpPr>
        <p:spPr>
          <a:xfrm>
            <a:off x="839788" y="457200"/>
            <a:ext cx="3932237" cy="1600200"/>
          </a:xfrm>
        </p:spPr>
        <p:txBody>
          <a:bodyPr anchor="ct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406E79D-FA7D-D242-A467-D3844D052750}"/>
              </a:ext>
            </a:extLst>
          </p:cNvPr>
          <p:cNvSpPr>
            <a:spLocks noGrp="1"/>
          </p:cNvSpPr>
          <p:nvPr>
            <p:ph idx="1"/>
          </p:nvPr>
        </p:nvSpPr>
        <p:spPr>
          <a:xfrm>
            <a:off x="5183188" y="457201"/>
            <a:ext cx="6172200" cy="5116882"/>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65F382F-18E0-DE45-9B12-7F1B6B269333}"/>
              </a:ext>
            </a:extLst>
          </p:cNvPr>
          <p:cNvSpPr>
            <a:spLocks noGrp="1"/>
          </p:cNvSpPr>
          <p:nvPr>
            <p:ph type="body" sz="half" idx="2"/>
          </p:nvPr>
        </p:nvSpPr>
        <p:spPr>
          <a:xfrm>
            <a:off x="839788" y="2057400"/>
            <a:ext cx="3932237" cy="351668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7AC3BE66-E2D1-AD4C-983D-A547C6FA9226}"/>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3614572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D9058-BDA9-4949-B84B-0B48EFE516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0DF4D70-5E21-214D-98DE-04E43AFC9DC3}"/>
              </a:ext>
            </a:extLst>
          </p:cNvPr>
          <p:cNvSpPr>
            <a:spLocks noGrp="1"/>
          </p:cNvSpPr>
          <p:nvPr>
            <p:ph type="pic" idx="1"/>
          </p:nvPr>
        </p:nvSpPr>
        <p:spPr>
          <a:xfrm>
            <a:off x="5183188" y="457201"/>
            <a:ext cx="6172200" cy="50542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C7DB49-80E0-8D4B-9870-040B03E91A91}"/>
              </a:ext>
            </a:extLst>
          </p:cNvPr>
          <p:cNvSpPr>
            <a:spLocks noGrp="1"/>
          </p:cNvSpPr>
          <p:nvPr>
            <p:ph type="body" sz="half" idx="2"/>
          </p:nvPr>
        </p:nvSpPr>
        <p:spPr>
          <a:xfrm>
            <a:off x="839788" y="2057400"/>
            <a:ext cx="3932237" cy="345405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00AF63F8-F8F8-5342-8F16-138C1F63268F}"/>
              </a:ext>
            </a:extLst>
          </p:cNvPr>
          <p:cNvSpPr>
            <a:spLocks noGrp="1"/>
          </p:cNvSpPr>
          <p:nvPr>
            <p:ph type="sldNum" sz="quarter" idx="12"/>
          </p:nvPr>
        </p:nvSpPr>
        <p:spPr/>
        <p:txBody>
          <a:bodyPr/>
          <a:lstStyle/>
          <a:p>
            <a:fld id="{E6EE9879-9FD6-1642-8F63-E18B40E1F406}" type="slidenum">
              <a:rPr lang="en-US" smtClean="0"/>
              <a:t>‹#›</a:t>
            </a:fld>
            <a:endParaRPr lang="en-US"/>
          </a:p>
        </p:txBody>
      </p:sp>
    </p:spTree>
    <p:extLst>
      <p:ext uri="{BB962C8B-B14F-4D97-AF65-F5344CB8AC3E}">
        <p14:creationId xmlns:p14="http://schemas.microsoft.com/office/powerpoint/2010/main" val="2634625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D8FE2E-E35F-9446-9B41-FE8603915ED4}"/>
              </a:ext>
            </a:extLst>
          </p:cNvPr>
          <p:cNvSpPr>
            <a:spLocks noGrp="1"/>
          </p:cNvSpPr>
          <p:nvPr>
            <p:ph type="title"/>
          </p:nvPr>
        </p:nvSpPr>
        <p:spPr>
          <a:xfrm>
            <a:off x="617517" y="365125"/>
            <a:ext cx="11008426" cy="1325563"/>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4D4F738-B15A-6B45-A5D5-8A77D3C45B6A}"/>
              </a:ext>
            </a:extLst>
          </p:cNvPr>
          <p:cNvSpPr>
            <a:spLocks noGrp="1"/>
          </p:cNvSpPr>
          <p:nvPr>
            <p:ph type="body" idx="1"/>
          </p:nvPr>
        </p:nvSpPr>
        <p:spPr>
          <a:xfrm>
            <a:off x="617517" y="1825625"/>
            <a:ext cx="11008426" cy="3610671"/>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82DC37F4-54BB-304C-A898-5E813B12EF17}"/>
              </a:ext>
            </a:extLst>
          </p:cNvPr>
          <p:cNvSpPr>
            <a:spLocks noGrp="1"/>
          </p:cNvSpPr>
          <p:nvPr>
            <p:ph type="sldNum" sz="quarter" idx="4"/>
          </p:nvPr>
        </p:nvSpPr>
        <p:spPr>
          <a:xfrm>
            <a:off x="4724400" y="5767627"/>
            <a:ext cx="2743200" cy="725248"/>
          </a:xfrm>
          <a:prstGeom prst="rect">
            <a:avLst/>
          </a:prstGeom>
        </p:spPr>
        <p:txBody>
          <a:bodyPr vert="horz" lIns="91440" tIns="45720" rIns="91440" bIns="45720" rtlCol="0" anchor="ctr"/>
          <a:lstStyle>
            <a:lvl1pPr algn="ctr">
              <a:defRPr sz="3200">
                <a:solidFill>
                  <a:srgbClr val="FABD2B"/>
                </a:solidFill>
              </a:defRPr>
            </a:lvl1pPr>
          </a:lstStyle>
          <a:p>
            <a:fld id="{E6EE9879-9FD6-1642-8F63-E18B40E1F406}" type="slidenum">
              <a:rPr lang="en-US" smtClean="0"/>
              <a:pPr/>
              <a:t>‹#›</a:t>
            </a:fld>
            <a:endParaRPr lang="en-US" dirty="0"/>
          </a:p>
        </p:txBody>
      </p:sp>
    </p:spTree>
    <p:extLst>
      <p:ext uri="{BB962C8B-B14F-4D97-AF65-F5344CB8AC3E}">
        <p14:creationId xmlns:p14="http://schemas.microsoft.com/office/powerpoint/2010/main" val="4095900044"/>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49" r:id="rId3"/>
    <p:sldLayoutId id="2147483650" r:id="rId4"/>
    <p:sldLayoutId id="2147483652" r:id="rId5"/>
    <p:sldLayoutId id="2147483653" r:id="rId6"/>
    <p:sldLayoutId id="2147483654" r:id="rId7"/>
    <p:sldLayoutId id="2147483656" r:id="rId8"/>
    <p:sldLayoutId id="2147483657" r:id="rId9"/>
  </p:sldLayoutIdLst>
  <p:txStyles>
    <p:titleStyle>
      <a:lvl1pPr algn="l" defTabSz="914400" rtl="0" eaLnBrk="1" latinLnBrk="0" hangingPunct="1">
        <a:lnSpc>
          <a:spcPct val="90000"/>
        </a:lnSpc>
        <a:spcBef>
          <a:spcPct val="0"/>
        </a:spcBef>
        <a:buNone/>
        <a:defRPr sz="4800" b="1" kern="1200">
          <a:solidFill>
            <a:srgbClr val="FABD2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ABD2B"/>
        </a:buClr>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ABD2B"/>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ABD2B"/>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s://bible.by/verse/40/20/16/"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ing and His Kingdom VI INTRO.mp4" descr="King and His Kingdom VI INTRO.mp4">
            <a:hlinkClick r:id="" action="ppaction://media"/>
            <a:extLst>
              <a:ext uri="{FF2B5EF4-FFF2-40B4-BE49-F238E27FC236}">
                <a16:creationId xmlns:a16="http://schemas.microsoft.com/office/drawing/2014/main" id="{7D297C2B-E8CE-C248-95DC-E1203A77820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3006" cy="6858000"/>
          </a:xfrm>
        </p:spPr>
      </p:pic>
    </p:spTree>
    <p:extLst>
      <p:ext uri="{BB962C8B-B14F-4D97-AF65-F5344CB8AC3E}">
        <p14:creationId xmlns:p14="http://schemas.microsoft.com/office/powerpoint/2010/main" val="250192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2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72F2A8-FA98-5D1C-1147-FE5FDA2A3469}"/>
              </a:ext>
            </a:extLst>
          </p:cNvPr>
          <p:cNvSpPr>
            <a:spLocks noGrp="1"/>
          </p:cNvSpPr>
          <p:nvPr>
            <p:ph idx="1"/>
          </p:nvPr>
        </p:nvSpPr>
        <p:spPr>
          <a:xfrm>
            <a:off x="617517" y="665019"/>
            <a:ext cx="11008426" cy="4771278"/>
          </a:xfrm>
        </p:spPr>
        <p:txBody>
          <a:bodyPr/>
          <a:lstStyle/>
          <a:p>
            <a:r>
              <a:rPr lang="ru-RU" i="1" dirty="0"/>
              <a:t>Считаете ли вы, что Бог в меньшей степени справедлив к Вам, чем к соседу по церковной лавке?</a:t>
            </a:r>
            <a:r>
              <a:rPr lang="ru-RU" dirty="0"/>
              <a:t> </a:t>
            </a:r>
          </a:p>
          <a:p>
            <a:r>
              <a:rPr lang="ru" dirty="0">
                <a:latin typeface="Arial"/>
                <a:cs typeface="Arial"/>
              </a:rPr>
              <a:t>Запишите ответ в свои бюллетени</a:t>
            </a:r>
          </a:p>
        </p:txBody>
      </p:sp>
    </p:spTree>
    <p:extLst>
      <p:ext uri="{BB962C8B-B14F-4D97-AF65-F5344CB8AC3E}">
        <p14:creationId xmlns:p14="http://schemas.microsoft.com/office/powerpoint/2010/main" val="1309479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3352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3DEB7F-9019-AB28-23C5-4E07B9472A81}"/>
              </a:ext>
            </a:extLst>
          </p:cNvPr>
          <p:cNvSpPr>
            <a:spLocks noGrp="1"/>
          </p:cNvSpPr>
          <p:nvPr>
            <p:ph idx="1"/>
          </p:nvPr>
        </p:nvSpPr>
        <p:spPr>
          <a:xfrm>
            <a:off x="617517" y="446809"/>
            <a:ext cx="11008426" cy="4989487"/>
          </a:xfrm>
        </p:spPr>
        <p:txBody>
          <a:bodyPr/>
          <a:lstStyle/>
          <a:p>
            <a:pPr marL="0" indent="0">
              <a:buNone/>
            </a:pPr>
            <a:r>
              <a:rPr lang="ru-RU" baseline="30000" dirty="0"/>
              <a:t>20:1</a:t>
            </a:r>
            <a:r>
              <a:rPr lang="ru-RU" dirty="0"/>
              <a:t> Небесное Царство подобно хозяину, который рано утром вышел нанять людей на работу в своем винограднике. </a:t>
            </a:r>
            <a:r>
              <a:rPr lang="ru-RU" baseline="30000" dirty="0"/>
              <a:t>2 </a:t>
            </a:r>
            <a:r>
              <a:rPr lang="ru-RU" dirty="0"/>
              <a:t>Он договорился с ними, что заплатит им по динарию за день работы, и послал их в свой виноградник. </a:t>
            </a:r>
            <a:r>
              <a:rPr lang="ru-RU" baseline="30000" dirty="0"/>
              <a:t>3 </a:t>
            </a:r>
            <a:r>
              <a:rPr lang="ru-RU" dirty="0"/>
              <a:t>В третьем часу он опять вышел и увидел, что на площади еще стоят люди без работы. </a:t>
            </a:r>
            <a:r>
              <a:rPr lang="ru-RU" baseline="30000" dirty="0"/>
              <a:t>4 </a:t>
            </a:r>
            <a:r>
              <a:rPr lang="ru-RU" dirty="0"/>
              <a:t>Он говорит им: «Идите и вы работать в мой виноградник, и я заплачу вам по справедливости». </a:t>
            </a:r>
            <a:r>
              <a:rPr lang="ru-RU" baseline="30000" dirty="0"/>
              <a:t>5 </a:t>
            </a:r>
            <a:r>
              <a:rPr lang="ru-RU" dirty="0"/>
              <a:t>Те пошли. В шестом и в девятом часу он опять выходил и делал то же самое. </a:t>
            </a:r>
          </a:p>
          <a:p>
            <a:pPr marL="0" indent="0" algn="r">
              <a:buNone/>
            </a:pPr>
            <a:r>
              <a:rPr lang="ru-RU" dirty="0"/>
              <a:t>(Евангелие от Матфея 20:1-5)</a:t>
            </a:r>
            <a:endParaRPr lang="en-US" dirty="0"/>
          </a:p>
        </p:txBody>
      </p:sp>
    </p:spTree>
    <p:extLst>
      <p:ext uri="{BB962C8B-B14F-4D97-AF65-F5344CB8AC3E}">
        <p14:creationId xmlns:p14="http://schemas.microsoft.com/office/powerpoint/2010/main" val="4267683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3DEB7F-9019-AB28-23C5-4E07B9472A81}"/>
              </a:ext>
            </a:extLst>
          </p:cNvPr>
          <p:cNvSpPr>
            <a:spLocks noGrp="1"/>
          </p:cNvSpPr>
          <p:nvPr>
            <p:ph idx="1"/>
          </p:nvPr>
        </p:nvSpPr>
        <p:spPr>
          <a:xfrm>
            <a:off x="617517" y="446809"/>
            <a:ext cx="11008426" cy="4989487"/>
          </a:xfrm>
        </p:spPr>
        <p:txBody>
          <a:bodyPr/>
          <a:lstStyle/>
          <a:p>
            <a:pPr marL="0" indent="0">
              <a:buNone/>
            </a:pPr>
            <a:r>
              <a:rPr lang="ru-RU" baseline="30000" dirty="0"/>
              <a:t>20:6 </a:t>
            </a:r>
            <a:r>
              <a:rPr lang="ru-RU" dirty="0"/>
              <a:t>Потом он вышел в одиннадцатом часу и вновь нашел стоящих людей. «Что вы тут стоите весь день без дела?» – спросил он их. </a:t>
            </a:r>
            <a:r>
              <a:rPr lang="ru-RU" baseline="30000" dirty="0"/>
              <a:t>7 </a:t>
            </a:r>
            <a:r>
              <a:rPr lang="ru-RU" dirty="0"/>
              <a:t>«Никто нас не нанял», – ответили те. «Идите и вы работать в мой виноградник», – говорит им хозяин. </a:t>
            </a:r>
            <a:r>
              <a:rPr lang="ru-RU" baseline="30000" dirty="0"/>
              <a:t>8 </a:t>
            </a:r>
            <a:r>
              <a:rPr lang="ru-RU" dirty="0"/>
              <a:t>Когда наступил вечер, хозяин сказал своему управляющему: «Позови всех работников и выдай им плату. Начни с тех, которые были наняты последними, и в конце рассчитайся с теми, кто нанят утром». </a:t>
            </a:r>
            <a:r>
              <a:rPr lang="ru-RU" baseline="30000" dirty="0"/>
              <a:t>9 </a:t>
            </a:r>
            <a:r>
              <a:rPr lang="ru-RU" dirty="0"/>
              <a:t>Работники, которых наняли в одиннадцатом часу, пришли, и каждый из них получил по динарию. </a:t>
            </a:r>
          </a:p>
          <a:p>
            <a:pPr marL="0" indent="0" algn="r">
              <a:buNone/>
            </a:pPr>
            <a:r>
              <a:rPr lang="ru-RU" dirty="0"/>
              <a:t>(Евангелие от Матфея 20:6-9)</a:t>
            </a:r>
            <a:endParaRPr lang="en-US" dirty="0"/>
          </a:p>
        </p:txBody>
      </p:sp>
    </p:spTree>
    <p:extLst>
      <p:ext uri="{BB962C8B-B14F-4D97-AF65-F5344CB8AC3E}">
        <p14:creationId xmlns:p14="http://schemas.microsoft.com/office/powerpoint/2010/main" val="1695801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C12808-7041-779C-78E9-B4B53C3A5950}"/>
              </a:ext>
            </a:extLst>
          </p:cNvPr>
          <p:cNvSpPr>
            <a:spLocks noGrp="1"/>
          </p:cNvSpPr>
          <p:nvPr>
            <p:ph idx="1"/>
          </p:nvPr>
        </p:nvSpPr>
        <p:spPr>
          <a:xfrm>
            <a:off x="617517" y="924791"/>
            <a:ext cx="11008426" cy="4511505"/>
          </a:xfrm>
        </p:spPr>
        <p:txBody>
          <a:bodyPr/>
          <a:lstStyle/>
          <a:p>
            <a:pPr marL="0" indent="0">
              <a:buNone/>
            </a:pPr>
            <a:r>
              <a:rPr lang="ru-RU" baseline="30000" dirty="0"/>
              <a:t>20:10 </a:t>
            </a:r>
            <a:r>
              <a:rPr lang="ru-RU" dirty="0"/>
              <a:t>Когда подошла очередь работников, нанятых первыми, они ожидали, что получат больше, но каждый из них тоже получил по одному динарию. </a:t>
            </a:r>
            <a:r>
              <a:rPr lang="ru-RU" baseline="30000" dirty="0"/>
              <a:t>11 </a:t>
            </a:r>
            <a:r>
              <a:rPr lang="ru-RU" dirty="0"/>
              <a:t>Когда с ними расплатились, они стали роптать на хозяина: </a:t>
            </a:r>
            <a:r>
              <a:rPr lang="ru-RU" baseline="30000" dirty="0"/>
              <a:t>12 </a:t>
            </a:r>
            <a:r>
              <a:rPr lang="ru-RU" dirty="0"/>
              <a:t>«Те, кого ты нанял последними, работали всего один час, и ты заплатил им столько же, сколько и нам, а мы трудились в такую жару весь день!» </a:t>
            </a:r>
          </a:p>
          <a:p>
            <a:pPr marL="0" indent="0" algn="r">
              <a:buNone/>
            </a:pPr>
            <a:r>
              <a:rPr lang="ru-RU" dirty="0"/>
              <a:t>(Евангелие от Матфея 20:10-12)</a:t>
            </a:r>
            <a:endParaRPr lang="en-US" dirty="0"/>
          </a:p>
        </p:txBody>
      </p:sp>
    </p:spTree>
    <p:extLst>
      <p:ext uri="{BB962C8B-B14F-4D97-AF65-F5344CB8AC3E}">
        <p14:creationId xmlns:p14="http://schemas.microsoft.com/office/powerpoint/2010/main" val="1506693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C12808-7041-779C-78E9-B4B53C3A5950}"/>
              </a:ext>
            </a:extLst>
          </p:cNvPr>
          <p:cNvSpPr>
            <a:spLocks noGrp="1"/>
          </p:cNvSpPr>
          <p:nvPr>
            <p:ph idx="1"/>
          </p:nvPr>
        </p:nvSpPr>
        <p:spPr>
          <a:xfrm>
            <a:off x="617517" y="592283"/>
            <a:ext cx="11008426" cy="4844014"/>
          </a:xfrm>
        </p:spPr>
        <p:txBody>
          <a:bodyPr/>
          <a:lstStyle/>
          <a:p>
            <a:pPr marL="0" indent="0">
              <a:buNone/>
            </a:pPr>
            <a:r>
              <a:rPr lang="ru-RU" baseline="30000" dirty="0"/>
              <a:t>20:13 </a:t>
            </a:r>
            <a:r>
              <a:rPr lang="ru-RU" dirty="0"/>
              <a:t>Хозяин ответил одному из них: «Друг, я же не обманываю тебя. Разве ты не согласился работать за один динарий? </a:t>
            </a:r>
            <a:r>
              <a:rPr lang="ru-RU" baseline="30000" dirty="0"/>
              <a:t>14 </a:t>
            </a:r>
            <a:r>
              <a:rPr lang="ru-RU" dirty="0"/>
              <a:t>Так возьми свою плату и иди. А я хочу заплатить тем, кого я нанял последними, столько же, сколько и тебе. </a:t>
            </a:r>
            <a:r>
              <a:rPr lang="ru-RU" baseline="30000" dirty="0"/>
              <a:t>15 </a:t>
            </a:r>
            <a:r>
              <a:rPr lang="ru-RU" dirty="0"/>
              <a:t>Не вправе ли я распоряжаться своими деньгами так, как хочу? Или, может, моя щедрость вызывает в тебе зависть?» </a:t>
            </a:r>
            <a:r>
              <a:rPr lang="ru-RU" baseline="30000" dirty="0"/>
              <a:t>16 </a:t>
            </a:r>
            <a:r>
              <a:rPr lang="ru-RU" dirty="0"/>
              <a:t>Так вот, последние будут первыми, и первые – последними.</a:t>
            </a:r>
          </a:p>
          <a:p>
            <a:pPr marL="0" indent="0" algn="r">
              <a:buNone/>
            </a:pPr>
            <a:r>
              <a:rPr lang="ru-RU" dirty="0"/>
              <a:t>(Евангелие от Матфея 20:13-16)</a:t>
            </a:r>
            <a:endParaRPr lang="en-US" dirty="0"/>
          </a:p>
        </p:txBody>
      </p:sp>
    </p:spTree>
    <p:extLst>
      <p:ext uri="{BB962C8B-B14F-4D97-AF65-F5344CB8AC3E}">
        <p14:creationId xmlns:p14="http://schemas.microsoft.com/office/powerpoint/2010/main" val="1590858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ACE9-6848-78C4-4E16-30440F710B61}"/>
              </a:ext>
            </a:extLst>
          </p:cNvPr>
          <p:cNvSpPr>
            <a:spLocks noGrp="1"/>
          </p:cNvSpPr>
          <p:nvPr>
            <p:ph type="title"/>
          </p:nvPr>
        </p:nvSpPr>
        <p:spPr>
          <a:xfrm>
            <a:off x="617517" y="510597"/>
            <a:ext cx="11008426" cy="1330078"/>
          </a:xfrm>
        </p:spPr>
        <p:txBody>
          <a:bodyPr/>
          <a:lstStyle/>
          <a:p>
            <a:r>
              <a:rPr lang="ru-RU" dirty="0"/>
              <a:t>ЧТО МЫ РАССМОТРЕЛИ</a:t>
            </a:r>
            <a:br>
              <a:rPr lang="ru-RU" dirty="0"/>
            </a:br>
            <a:r>
              <a:rPr lang="ru-RU" dirty="0"/>
              <a:t>В ПРОШЛЫЙ РАЗ</a:t>
            </a:r>
            <a:endParaRPr lang="en-US" dirty="0"/>
          </a:p>
        </p:txBody>
      </p:sp>
      <p:sp>
        <p:nvSpPr>
          <p:cNvPr id="3" name="Content Placeholder 2">
            <a:extLst>
              <a:ext uri="{FF2B5EF4-FFF2-40B4-BE49-F238E27FC236}">
                <a16:creationId xmlns:a16="http://schemas.microsoft.com/office/drawing/2014/main" id="{6C463EE9-FEAF-86A8-9277-3C288168E38E}"/>
              </a:ext>
            </a:extLst>
          </p:cNvPr>
          <p:cNvSpPr>
            <a:spLocks noGrp="1"/>
          </p:cNvSpPr>
          <p:nvPr>
            <p:ph idx="1"/>
          </p:nvPr>
        </p:nvSpPr>
        <p:spPr>
          <a:xfrm>
            <a:off x="617517" y="1935679"/>
            <a:ext cx="11008426" cy="3681350"/>
          </a:xfrm>
        </p:spPr>
        <p:txBody>
          <a:bodyPr/>
          <a:lstStyle/>
          <a:p>
            <a:pPr marL="0" indent="0">
              <a:buNone/>
            </a:pPr>
            <a:r>
              <a:rPr lang="ru-RU" b="1" dirty="0"/>
              <a:t>Я сердце защищаю, когда служение Богу посвящаю</a:t>
            </a:r>
            <a:r>
              <a:rPr lang="ru-RU" dirty="0"/>
              <a:t>. Для этого я должен понимать, как Бог служением Ему благословляет меня. Ведь оно:</a:t>
            </a:r>
            <a:endParaRPr lang="en-US" dirty="0"/>
          </a:p>
          <a:p>
            <a:pPr lvl="0"/>
            <a:r>
              <a:rPr lang="ru-RU" b="1" dirty="0"/>
              <a:t>Напоминает</a:t>
            </a:r>
            <a:r>
              <a:rPr lang="ru-RU" dirty="0"/>
              <a:t> о величии призвания;</a:t>
            </a:r>
            <a:endParaRPr lang="en-US" dirty="0"/>
          </a:p>
          <a:p>
            <a:pPr lvl="0"/>
            <a:r>
              <a:rPr lang="ru-RU" b="1" dirty="0"/>
              <a:t>Наполняет</a:t>
            </a:r>
            <a:r>
              <a:rPr lang="ru-RU" dirty="0"/>
              <a:t> смыслом;</a:t>
            </a:r>
            <a:endParaRPr lang="en-US" dirty="0"/>
          </a:p>
          <a:p>
            <a:pPr lvl="0"/>
            <a:r>
              <a:rPr lang="ru-RU" b="1" dirty="0"/>
              <a:t>Наделяет</a:t>
            </a:r>
            <a:r>
              <a:rPr lang="ru-RU" dirty="0"/>
              <a:t> надеждой.</a:t>
            </a:r>
            <a:endParaRPr lang="en-US" dirty="0"/>
          </a:p>
        </p:txBody>
      </p:sp>
    </p:spTree>
    <p:extLst>
      <p:ext uri="{BB962C8B-B14F-4D97-AF65-F5344CB8AC3E}">
        <p14:creationId xmlns:p14="http://schemas.microsoft.com/office/powerpoint/2010/main" val="2845036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4548C-0DD7-249D-D8A1-859C512162C4}"/>
              </a:ext>
            </a:extLst>
          </p:cNvPr>
          <p:cNvSpPr>
            <a:spLocks noGrp="1"/>
          </p:cNvSpPr>
          <p:nvPr>
            <p:ph type="title"/>
          </p:nvPr>
        </p:nvSpPr>
        <p:spPr/>
        <p:txBody>
          <a:bodyPr/>
          <a:lstStyle/>
          <a:p>
            <a:r>
              <a:rPr lang="ru-RU" dirty="0"/>
              <a:t>КЛЮЧЕВАЯ ИДЕЯ СПАСИТЕЛЯ</a:t>
            </a:r>
            <a:endParaRPr lang="en-US" dirty="0"/>
          </a:p>
        </p:txBody>
      </p:sp>
      <p:sp>
        <p:nvSpPr>
          <p:cNvPr id="3" name="Content Placeholder 2">
            <a:extLst>
              <a:ext uri="{FF2B5EF4-FFF2-40B4-BE49-F238E27FC236}">
                <a16:creationId xmlns:a16="http://schemas.microsoft.com/office/drawing/2014/main" id="{93699476-5808-B6F0-656A-D03268DFC1F5}"/>
              </a:ext>
            </a:extLst>
          </p:cNvPr>
          <p:cNvSpPr>
            <a:spLocks noGrp="1"/>
          </p:cNvSpPr>
          <p:nvPr>
            <p:ph idx="1"/>
          </p:nvPr>
        </p:nvSpPr>
        <p:spPr/>
        <p:txBody>
          <a:bodyPr/>
          <a:lstStyle/>
          <a:p>
            <a:pPr marL="0" indent="0">
              <a:buNone/>
            </a:pPr>
            <a:r>
              <a:rPr lang="ru-RU" baseline="30000" dirty="0">
                <a:solidFill>
                  <a:srgbClr val="EEEAD2"/>
                </a:solidFill>
              </a:rPr>
              <a:t>19:30</a:t>
            </a:r>
            <a:r>
              <a:rPr lang="ru-RU" dirty="0">
                <a:solidFill>
                  <a:srgbClr val="EEEAD2"/>
                </a:solidFill>
              </a:rPr>
              <a:t> Однако многие из тех, кто в этом мире был возвышен, будут унижены, а многие униженные будут возвышены… </a:t>
            </a:r>
            <a:r>
              <a:rPr lang="ru-RU" baseline="30000" dirty="0">
                <a:solidFill>
                  <a:srgbClr val="EEEAD2"/>
                </a:solidFill>
              </a:rPr>
              <a:t>20:16 </a:t>
            </a:r>
            <a:r>
              <a:rPr lang="ru-RU" dirty="0">
                <a:solidFill>
                  <a:srgbClr val="EEEAD2"/>
                </a:solidFill>
              </a:rPr>
              <a:t>Так вот, </a:t>
            </a:r>
            <a:r>
              <a:rPr lang="ru-RU" b="1" dirty="0"/>
              <a:t>последние будут первыми, и первые – последними</a:t>
            </a:r>
            <a:r>
              <a:rPr lang="ru-RU" dirty="0"/>
              <a:t>.</a:t>
            </a:r>
          </a:p>
          <a:p>
            <a:pPr marL="0" indent="0" algn="r">
              <a:buNone/>
            </a:pPr>
            <a:r>
              <a:rPr lang="ru-RU" dirty="0">
                <a:solidFill>
                  <a:srgbClr val="EEEAD2"/>
                </a:solidFill>
              </a:rPr>
              <a:t>(Евангелие от Матфея 19:30 и 20:16)</a:t>
            </a:r>
            <a:endParaRPr lang="en-US" dirty="0">
              <a:solidFill>
                <a:srgbClr val="EEEAD2"/>
              </a:solidFill>
            </a:endParaRPr>
          </a:p>
          <a:p>
            <a:endParaRPr lang="en-US" dirty="0"/>
          </a:p>
        </p:txBody>
      </p:sp>
    </p:spTree>
    <p:extLst>
      <p:ext uri="{BB962C8B-B14F-4D97-AF65-F5344CB8AC3E}">
        <p14:creationId xmlns:p14="http://schemas.microsoft.com/office/powerpoint/2010/main" val="4176203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6EA7528-CFF9-8F5C-9300-C485B7995219}"/>
              </a:ext>
            </a:extLst>
          </p:cNvPr>
          <p:cNvSpPr>
            <a:spLocks noGrp="1"/>
          </p:cNvSpPr>
          <p:nvPr>
            <p:ph type="title"/>
          </p:nvPr>
        </p:nvSpPr>
        <p:spPr/>
        <p:txBody>
          <a:bodyPr/>
          <a:lstStyle/>
          <a:p>
            <a:r>
              <a:rPr lang="ru-RU" dirty="0"/>
              <a:t>СМЫСЛ ПРИТЧИ</a:t>
            </a:r>
            <a:endParaRPr lang="en-US" dirty="0"/>
          </a:p>
        </p:txBody>
      </p:sp>
      <p:sp>
        <p:nvSpPr>
          <p:cNvPr id="3" name="Content Placeholder 2">
            <a:extLst>
              <a:ext uri="{FF2B5EF4-FFF2-40B4-BE49-F238E27FC236}">
                <a16:creationId xmlns:a16="http://schemas.microsoft.com/office/drawing/2014/main" id="{132CB509-C61B-73C4-894A-A7835EA1E868}"/>
              </a:ext>
            </a:extLst>
          </p:cNvPr>
          <p:cNvSpPr>
            <a:spLocks noGrp="1"/>
          </p:cNvSpPr>
          <p:nvPr>
            <p:ph idx="1"/>
          </p:nvPr>
        </p:nvSpPr>
        <p:spPr>
          <a:xfrm>
            <a:off x="617517" y="1441525"/>
            <a:ext cx="11008426" cy="3994771"/>
          </a:xfrm>
        </p:spPr>
        <p:txBody>
          <a:bodyPr/>
          <a:lstStyle/>
          <a:p>
            <a:pPr marL="0" indent="0">
              <a:buNone/>
            </a:pPr>
            <a:r>
              <a:rPr lang="ru-RU" dirty="0"/>
              <a:t>Чтобы не ощущать постоянного опоздания, суеты и неодобрения людей и/или Бога, Господь дарует покой в сердце:</a:t>
            </a:r>
          </a:p>
          <a:p>
            <a:pPr lvl="0"/>
            <a:r>
              <a:rPr lang="ru-RU" dirty="0"/>
              <a:t>Меняя наше </a:t>
            </a:r>
            <a:r>
              <a:rPr lang="ru-RU" b="1" u="sng" dirty="0">
                <a:solidFill>
                  <a:srgbClr val="FABD2B"/>
                </a:solidFill>
              </a:rPr>
              <a:t>отношение </a:t>
            </a:r>
            <a:r>
              <a:rPr lang="ru-RU" dirty="0"/>
              <a:t>к успеху</a:t>
            </a:r>
          </a:p>
          <a:p>
            <a:pPr lvl="0"/>
            <a:r>
              <a:rPr lang="ru-RU" dirty="0"/>
              <a:t>Избавляя нас от необходимости получать </a:t>
            </a:r>
            <a:r>
              <a:rPr lang="ru-RU" b="1" u="sng" dirty="0">
                <a:solidFill>
                  <a:srgbClr val="FABD2B"/>
                </a:solidFill>
              </a:rPr>
              <a:t>одобрение</a:t>
            </a:r>
            <a:r>
              <a:rPr lang="ru-RU" dirty="0"/>
              <a:t> людей </a:t>
            </a:r>
          </a:p>
          <a:p>
            <a:pPr lvl="0"/>
            <a:r>
              <a:rPr lang="ru-RU" dirty="0"/>
              <a:t>Открывая нам </a:t>
            </a:r>
            <a:r>
              <a:rPr lang="ru-RU" b="1" u="sng" dirty="0">
                <a:solidFill>
                  <a:srgbClr val="FABD2B"/>
                </a:solidFill>
              </a:rPr>
              <a:t>суть</a:t>
            </a:r>
            <a:r>
              <a:rPr lang="ru-RU" dirty="0"/>
              <a:t> нашего спасения</a:t>
            </a:r>
          </a:p>
        </p:txBody>
      </p:sp>
    </p:spTree>
    <p:extLst>
      <p:ext uri="{BB962C8B-B14F-4D97-AF65-F5344CB8AC3E}">
        <p14:creationId xmlns:p14="http://schemas.microsoft.com/office/powerpoint/2010/main" val="3928572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E38C3C-3AC3-7A72-6E5A-FE7C3F3C93DC}"/>
              </a:ext>
            </a:extLst>
          </p:cNvPr>
          <p:cNvSpPr>
            <a:spLocks noGrp="1"/>
          </p:cNvSpPr>
          <p:nvPr>
            <p:ph idx="1"/>
          </p:nvPr>
        </p:nvSpPr>
        <p:spPr>
          <a:xfrm>
            <a:off x="617516" y="571501"/>
            <a:ext cx="11205137" cy="4864796"/>
          </a:xfrm>
        </p:spPr>
        <p:txBody>
          <a:bodyPr/>
          <a:lstStyle/>
          <a:p>
            <a:pPr marL="0" indent="0">
              <a:buNone/>
            </a:pPr>
            <a:r>
              <a:rPr lang="ru-RU" baseline="30000" dirty="0"/>
              <a:t>20:1</a:t>
            </a:r>
            <a:r>
              <a:rPr lang="ru-RU" dirty="0"/>
              <a:t> Небесное Царство подобно хозяину, который рано утром вышел нанять людей на работу в своем винограднике. </a:t>
            </a:r>
            <a:r>
              <a:rPr lang="ru-RU" baseline="30000" dirty="0"/>
              <a:t>2 </a:t>
            </a:r>
            <a:r>
              <a:rPr lang="ru-RU" dirty="0"/>
              <a:t>Он договорился с ними, что заплатит им по динарию за день работы, и послал их в свой виноградник. </a:t>
            </a:r>
            <a:r>
              <a:rPr lang="ru-RU" baseline="30000" dirty="0"/>
              <a:t>3 </a:t>
            </a:r>
            <a:r>
              <a:rPr lang="ru-RU" dirty="0"/>
              <a:t>В третьем часу он опять вышел и увидел, что на площади еще стоят люди без работы. </a:t>
            </a:r>
            <a:r>
              <a:rPr lang="ru-RU" baseline="30000" dirty="0"/>
              <a:t>4 </a:t>
            </a:r>
            <a:r>
              <a:rPr lang="ru-RU" dirty="0"/>
              <a:t>Он говорит им: «Идите и вы работать в мой виноградник, и я заплачу вам по справедливости». </a:t>
            </a:r>
            <a:r>
              <a:rPr lang="ru-RU" baseline="30000" dirty="0"/>
              <a:t>5 </a:t>
            </a:r>
            <a:r>
              <a:rPr lang="ru-RU" dirty="0"/>
              <a:t>Те пошли. В шестом и в девятом часу он опять выходил и делал то же самое.  </a:t>
            </a:r>
            <a:r>
              <a:rPr lang="ru-RU" baseline="30000" dirty="0"/>
              <a:t>6 </a:t>
            </a:r>
            <a:r>
              <a:rPr lang="ru-RU" dirty="0"/>
              <a:t>Потом он вышел в одиннадцатом часу и вновь нашел стоящих людей. «Что вы тут стоите весь день без дела?» – спросил он их. </a:t>
            </a:r>
            <a:r>
              <a:rPr lang="ru-RU" baseline="30000" dirty="0"/>
              <a:t>7 </a:t>
            </a:r>
            <a:r>
              <a:rPr lang="ru-RU" dirty="0"/>
              <a:t>«Никто нас не нанял», – ответили те. «Идите и вы работать в мой виноградник», – говорит им хозяин.(Евангелие от Матфея 20:1-7)</a:t>
            </a:r>
          </a:p>
        </p:txBody>
      </p:sp>
    </p:spTree>
    <p:extLst>
      <p:ext uri="{BB962C8B-B14F-4D97-AF65-F5344CB8AC3E}">
        <p14:creationId xmlns:p14="http://schemas.microsoft.com/office/powerpoint/2010/main" val="3618920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D49A4-E315-BA95-9C1A-F5047BC5DDCD}"/>
              </a:ext>
            </a:extLst>
          </p:cNvPr>
          <p:cNvSpPr>
            <a:spLocks noGrp="1"/>
          </p:cNvSpPr>
          <p:nvPr>
            <p:ph type="title"/>
          </p:nvPr>
        </p:nvSpPr>
        <p:spPr/>
        <p:txBody>
          <a:bodyPr/>
          <a:lstStyle/>
          <a:p>
            <a:r>
              <a:rPr lang="ru-RU" dirty="0"/>
              <a:t>ХРИСТОС МЕНЯЕТ НАШЕ ОТНОШЕНИЕ К УСПЕХУ</a:t>
            </a:r>
          </a:p>
        </p:txBody>
      </p:sp>
      <p:sp>
        <p:nvSpPr>
          <p:cNvPr id="3" name="Content Placeholder 2">
            <a:extLst>
              <a:ext uri="{FF2B5EF4-FFF2-40B4-BE49-F238E27FC236}">
                <a16:creationId xmlns:a16="http://schemas.microsoft.com/office/drawing/2014/main" id="{EBCBB991-A746-5D37-3E08-BFF68A8981DB}"/>
              </a:ext>
            </a:extLst>
          </p:cNvPr>
          <p:cNvSpPr>
            <a:spLocks noGrp="1"/>
          </p:cNvSpPr>
          <p:nvPr>
            <p:ph idx="1"/>
          </p:nvPr>
        </p:nvSpPr>
        <p:spPr>
          <a:xfrm>
            <a:off x="617517" y="1690689"/>
            <a:ext cx="11165774" cy="3745608"/>
          </a:xfrm>
        </p:spPr>
        <p:txBody>
          <a:bodyPr/>
          <a:lstStyle/>
          <a:p>
            <a:pPr marL="0" indent="0">
              <a:buNone/>
            </a:pPr>
            <a:r>
              <a:rPr lang="ru-RU" dirty="0"/>
              <a:t>Сравнять первых с последними и наоборот, разъяснить и доказать, что так бывает и может быть, хотя бы и не всегда, и что равная плата зависит просто от самой доброты и благости Верховного Домохозяина — в этом главная и существенная мысль притчи. </a:t>
            </a:r>
          </a:p>
        </p:txBody>
      </p:sp>
    </p:spTree>
    <p:extLst>
      <p:ext uri="{BB962C8B-B14F-4D97-AF65-F5344CB8AC3E}">
        <p14:creationId xmlns:p14="http://schemas.microsoft.com/office/powerpoint/2010/main" val="3091910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E7F9714-77E7-1459-E49F-E6A4755FF1E6}"/>
              </a:ext>
            </a:extLst>
          </p:cNvPr>
          <p:cNvSpPr>
            <a:spLocks noGrp="1"/>
          </p:cNvSpPr>
          <p:nvPr>
            <p:ph idx="1"/>
          </p:nvPr>
        </p:nvSpPr>
        <p:spPr>
          <a:xfrm>
            <a:off x="591787" y="1401878"/>
            <a:ext cx="11008426" cy="3610671"/>
          </a:xfrm>
        </p:spPr>
        <p:txBody>
          <a:bodyPr/>
          <a:lstStyle/>
          <a:p>
            <a:pPr marL="0" indent="0">
              <a:buNone/>
            </a:pPr>
            <a:r>
              <a:rPr lang="ru-RU" dirty="0"/>
              <a:t>Первые не должны гордиться своим первенством, превозноситься над другими, потому что могут быть такие случаи в человеческой жизни, которые ясно показывают, что первые совершенно сравниваются с последними и последним даже отдается преимущество. </a:t>
            </a:r>
          </a:p>
          <a:p>
            <a:pPr marL="0" indent="0">
              <a:buNone/>
            </a:pPr>
            <a:r>
              <a:rPr lang="ru-RU" dirty="0"/>
              <a:t>Это и должно было быть поучительно для апостолов, рассуждавших: «что же будет нам?» (Мф 19:27). Вывод, который отсюда должны были сделать слушавшие Христа ученики, что им (нам) не дается повеления непременно сравниваться с последними, не предлагается совета, а разъясняется принцип, руководствуясь которым делатели в Христовом винограднике должны исполнять свои работы.</a:t>
            </a:r>
          </a:p>
          <a:p>
            <a:endParaRPr lang="ru-RU" dirty="0"/>
          </a:p>
        </p:txBody>
      </p:sp>
    </p:spTree>
    <p:extLst>
      <p:ext uri="{BB962C8B-B14F-4D97-AF65-F5344CB8AC3E}">
        <p14:creationId xmlns:p14="http://schemas.microsoft.com/office/powerpoint/2010/main" val="1425905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E38C3C-3AC3-7A72-6E5A-FE7C3F3C93DC}"/>
              </a:ext>
            </a:extLst>
          </p:cNvPr>
          <p:cNvSpPr>
            <a:spLocks noGrp="1"/>
          </p:cNvSpPr>
          <p:nvPr>
            <p:ph idx="1"/>
          </p:nvPr>
        </p:nvSpPr>
        <p:spPr>
          <a:xfrm>
            <a:off x="591787" y="1262876"/>
            <a:ext cx="11008426" cy="4864796"/>
          </a:xfrm>
        </p:spPr>
        <p:txBody>
          <a:bodyPr/>
          <a:lstStyle/>
          <a:p>
            <a:pPr marL="0" indent="0">
              <a:buNone/>
            </a:pPr>
            <a:r>
              <a:rPr lang="ru-RU" baseline="30000" dirty="0"/>
              <a:t>8 </a:t>
            </a:r>
            <a:r>
              <a:rPr lang="ru-RU" dirty="0"/>
              <a:t>Когда наступил вечер, хозяин сказал своему управляющему: «Позови всех работников и выдай им плату. Начни с тех, которые были наняты последними, и в конце рассчитайся с теми, кто нанят утром». </a:t>
            </a:r>
            <a:r>
              <a:rPr lang="ru-RU" baseline="30000" dirty="0"/>
              <a:t>9 </a:t>
            </a:r>
            <a:r>
              <a:rPr lang="ru-RU" dirty="0"/>
              <a:t>Работники, которых наняли в одиннадцатом часу, пришли, и каждый из них получил по динарию. </a:t>
            </a:r>
            <a:r>
              <a:rPr lang="ru-RU" baseline="30000" dirty="0"/>
              <a:t>20:10 </a:t>
            </a:r>
            <a:r>
              <a:rPr lang="ru-RU" dirty="0"/>
              <a:t>Когда подошла очередь работников, нанятых первыми, они ожидали, что получат больше, но каждый из них тоже получил по одному динарию. </a:t>
            </a:r>
            <a:r>
              <a:rPr lang="ru-RU" baseline="30000" dirty="0"/>
              <a:t>11 </a:t>
            </a:r>
            <a:r>
              <a:rPr lang="ru-RU" dirty="0"/>
              <a:t>Когда с ними расплатились, они стали роптать на хозяина: </a:t>
            </a:r>
          </a:p>
          <a:p>
            <a:pPr marL="0" indent="0">
              <a:buNone/>
            </a:pPr>
            <a:endParaRPr lang="ru-RU" dirty="0"/>
          </a:p>
          <a:p>
            <a:pPr marL="0" indent="0">
              <a:buNone/>
            </a:pPr>
            <a:endParaRPr lang="ru-RU" dirty="0"/>
          </a:p>
        </p:txBody>
      </p:sp>
    </p:spTree>
    <p:extLst>
      <p:ext uri="{BB962C8B-B14F-4D97-AF65-F5344CB8AC3E}">
        <p14:creationId xmlns:p14="http://schemas.microsoft.com/office/powerpoint/2010/main" val="1493433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C0B7678-8F81-F9E5-ADDE-D5AFA96E8AD2}"/>
              </a:ext>
            </a:extLst>
          </p:cNvPr>
          <p:cNvSpPr>
            <a:spLocks noGrp="1"/>
          </p:cNvSpPr>
          <p:nvPr>
            <p:ph idx="1"/>
          </p:nvPr>
        </p:nvSpPr>
        <p:spPr>
          <a:xfrm>
            <a:off x="591787" y="1623664"/>
            <a:ext cx="11008426" cy="3610671"/>
          </a:xfrm>
        </p:spPr>
        <p:txBody>
          <a:bodyPr/>
          <a:lstStyle/>
          <a:p>
            <a:pPr marL="0" indent="0">
              <a:buNone/>
            </a:pPr>
            <a:r>
              <a:rPr lang="ru-RU" baseline="30000" dirty="0"/>
              <a:t>12 </a:t>
            </a:r>
            <a:r>
              <a:rPr lang="ru-RU" dirty="0"/>
              <a:t>«Те, кого ты нанял последними, работали всего один час, и ты заплатил им столько же, сколько и нам, а мы трудились в такую жару весь день!» </a:t>
            </a:r>
            <a:r>
              <a:rPr lang="ru-RU" baseline="30000" dirty="0"/>
              <a:t>20:13 </a:t>
            </a:r>
            <a:r>
              <a:rPr lang="ru-RU" dirty="0"/>
              <a:t>Хозяин ответил одному из них: «Друг, я же не обманываю тебя. Разве ты не согласился работать за один динарий? </a:t>
            </a:r>
            <a:r>
              <a:rPr lang="ru-RU" baseline="30000" dirty="0"/>
              <a:t>14 </a:t>
            </a:r>
            <a:r>
              <a:rPr lang="ru-RU" dirty="0"/>
              <a:t>Так возьми свою плату и иди. А я хочу заплатить тем, кого я нанял последними, столько же, сколько и тебе. </a:t>
            </a:r>
            <a:r>
              <a:rPr lang="ru-RU" baseline="30000" dirty="0"/>
              <a:t>15 </a:t>
            </a:r>
            <a:r>
              <a:rPr lang="ru-RU" dirty="0"/>
              <a:t>Не вправе ли я распоряжаться своими деньгами так, как хочу? Или, может, моя щедрость вызывает в тебе зависть?» </a:t>
            </a:r>
          </a:p>
        </p:txBody>
      </p:sp>
    </p:spTree>
    <p:extLst>
      <p:ext uri="{BB962C8B-B14F-4D97-AF65-F5344CB8AC3E}">
        <p14:creationId xmlns:p14="http://schemas.microsoft.com/office/powerpoint/2010/main" val="1123082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D49A4-E315-BA95-9C1A-F5047BC5DDCD}"/>
              </a:ext>
            </a:extLst>
          </p:cNvPr>
          <p:cNvSpPr>
            <a:spLocks noGrp="1"/>
          </p:cNvSpPr>
          <p:nvPr>
            <p:ph type="title"/>
          </p:nvPr>
        </p:nvSpPr>
        <p:spPr>
          <a:xfrm>
            <a:off x="617517" y="758921"/>
            <a:ext cx="11165774" cy="1325563"/>
          </a:xfrm>
        </p:spPr>
        <p:txBody>
          <a:bodyPr/>
          <a:lstStyle/>
          <a:p>
            <a:r>
              <a:rPr lang="ru-RU" dirty="0"/>
              <a:t>ХРИСТОС ИЗБАВЛЯЕТ НАС ОТ НЕОБХОДИМОСТИ ПОЛУЧАТЬ ОДОБРЕНИЕ ЛЮДЕЙ</a:t>
            </a:r>
          </a:p>
        </p:txBody>
      </p:sp>
      <p:sp>
        <p:nvSpPr>
          <p:cNvPr id="3" name="Content Placeholder 2">
            <a:extLst>
              <a:ext uri="{FF2B5EF4-FFF2-40B4-BE49-F238E27FC236}">
                <a16:creationId xmlns:a16="http://schemas.microsoft.com/office/drawing/2014/main" id="{EBCBB991-A746-5D37-3E08-BFF68A8981DB}"/>
              </a:ext>
            </a:extLst>
          </p:cNvPr>
          <p:cNvSpPr>
            <a:spLocks noGrp="1"/>
          </p:cNvSpPr>
          <p:nvPr>
            <p:ph idx="1"/>
          </p:nvPr>
        </p:nvSpPr>
        <p:spPr>
          <a:xfrm>
            <a:off x="617517" y="2084484"/>
            <a:ext cx="11165774" cy="3745608"/>
          </a:xfrm>
        </p:spPr>
        <p:txBody>
          <a:bodyPr/>
          <a:lstStyle/>
          <a:p>
            <a:pPr marL="0" indent="0">
              <a:buNone/>
            </a:pPr>
            <a:r>
              <a:rPr lang="ru-RU" dirty="0"/>
              <a:t>Нам уже не нужно сравнивать себя, соревноваться и бежать в вечной гонке за успехом. </a:t>
            </a:r>
          </a:p>
          <a:p>
            <a:pPr marL="0" indent="0">
              <a:buNone/>
            </a:pPr>
            <a:r>
              <a:rPr lang="ru-RU" dirty="0"/>
              <a:t>2 Иоанна 1 глава 8 стих: </a:t>
            </a:r>
            <a:r>
              <a:rPr lang="ru-RU" i="1" dirty="0"/>
              <a:t>«Смотрите, чтобы не потерять то, ради чего мы трудились, но чтобы получить полную награду»</a:t>
            </a:r>
          </a:p>
          <a:p>
            <a:pPr marL="0" indent="0">
              <a:buNone/>
            </a:pPr>
            <a:endParaRPr lang="ru-RU" dirty="0"/>
          </a:p>
        </p:txBody>
      </p:sp>
    </p:spTree>
    <p:extLst>
      <p:ext uri="{BB962C8B-B14F-4D97-AF65-F5344CB8AC3E}">
        <p14:creationId xmlns:p14="http://schemas.microsoft.com/office/powerpoint/2010/main" val="1096182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41563B-B9AC-48D5-25BD-C3D3CE13B5B0}"/>
              </a:ext>
            </a:extLst>
          </p:cNvPr>
          <p:cNvSpPr>
            <a:spLocks noGrp="1"/>
          </p:cNvSpPr>
          <p:nvPr>
            <p:ph idx="1"/>
          </p:nvPr>
        </p:nvSpPr>
        <p:spPr>
          <a:xfrm>
            <a:off x="617517" y="477982"/>
            <a:ext cx="11008426" cy="4958314"/>
          </a:xfrm>
          <a:noFill/>
        </p:spPr>
        <p:txBody>
          <a:bodyPr/>
          <a:lstStyle/>
          <a:p>
            <a:r>
              <a:rPr lang="en-US" baseline="30000" dirty="0">
                <a:solidFill>
                  <a:srgbClr val="EEEAD2"/>
                </a:solidFill>
              </a:rPr>
              <a:t>45:9</a:t>
            </a:r>
            <a:r>
              <a:rPr lang="en-US" dirty="0">
                <a:solidFill>
                  <a:srgbClr val="EEEAD2"/>
                </a:solidFill>
              </a:rPr>
              <a:t> </a:t>
            </a:r>
            <a:r>
              <a:rPr lang="ru-RU" dirty="0">
                <a:solidFill>
                  <a:srgbClr val="EEEAD2"/>
                </a:solidFill>
              </a:rPr>
              <a:t>Горе тому, кто препирается со своим Создателем,</a:t>
            </a:r>
            <a:r>
              <a:rPr lang="en-US" dirty="0">
                <a:solidFill>
                  <a:srgbClr val="EEEAD2"/>
                </a:solidFill>
              </a:rPr>
              <a:t> </a:t>
            </a:r>
            <a:r>
              <a:rPr lang="ru-RU" dirty="0">
                <a:solidFill>
                  <a:srgbClr val="EEEAD2"/>
                </a:solidFill>
              </a:rPr>
              <a:t>кто лишь черепок среди черепков земных!</a:t>
            </a:r>
            <a:r>
              <a:rPr lang="en-US" dirty="0">
                <a:solidFill>
                  <a:srgbClr val="EEEAD2"/>
                </a:solidFill>
              </a:rPr>
              <a:t> </a:t>
            </a:r>
            <a:r>
              <a:rPr lang="ru-RU" b="1" dirty="0"/>
              <a:t>Скажет ли глина горшечнику:</a:t>
            </a:r>
            <a:r>
              <a:rPr lang="en-US" b="1" dirty="0"/>
              <a:t> </a:t>
            </a:r>
            <a:r>
              <a:rPr lang="ru-RU" b="1" dirty="0"/>
              <a:t>«Что ты делаешь?»</a:t>
            </a:r>
            <a:r>
              <a:rPr lang="en-US" dirty="0"/>
              <a:t> </a:t>
            </a:r>
            <a:r>
              <a:rPr lang="ru-RU" dirty="0">
                <a:solidFill>
                  <a:srgbClr val="EEEAD2"/>
                </a:solidFill>
              </a:rPr>
              <a:t>Скажет ли дело твое:</a:t>
            </a:r>
            <a:r>
              <a:rPr lang="en-US" dirty="0">
                <a:solidFill>
                  <a:srgbClr val="EEEAD2"/>
                </a:solidFill>
              </a:rPr>
              <a:t> </a:t>
            </a:r>
            <a:r>
              <a:rPr lang="ru-RU" dirty="0">
                <a:solidFill>
                  <a:srgbClr val="EEEAD2"/>
                </a:solidFill>
              </a:rPr>
              <a:t>«Ты такой безрукий!»?</a:t>
            </a:r>
            <a:r>
              <a:rPr lang="en-US" dirty="0">
                <a:solidFill>
                  <a:srgbClr val="EEEAD2"/>
                </a:solidFill>
              </a:rPr>
              <a:t> (</a:t>
            </a:r>
            <a:r>
              <a:rPr lang="ru-RU" dirty="0">
                <a:solidFill>
                  <a:srgbClr val="EEEAD2"/>
                </a:solidFill>
              </a:rPr>
              <a:t>Книга пророка Исайи 45:9)</a:t>
            </a:r>
            <a:endParaRPr lang="en-US" dirty="0">
              <a:solidFill>
                <a:srgbClr val="EEEAD2"/>
              </a:solidFill>
            </a:endParaRPr>
          </a:p>
          <a:p>
            <a:r>
              <a:rPr lang="ru-RU" i="1" dirty="0"/>
              <a:t>Насколько властен наш Бог? Принимаем ли мы то, что с момента нашего рождения мы являемся Его должниками? Проявляем ли мы должное благоговение перед столь могущественной властью Создателя?</a:t>
            </a:r>
          </a:p>
          <a:p>
            <a:r>
              <a:rPr lang="ru-RU" b="1" dirty="0"/>
              <a:t>Несправедливость нашего спасения помогает нам преодолеть несправедливость нашей судьбы</a:t>
            </a:r>
            <a:endParaRPr lang="en-US" b="1" dirty="0"/>
          </a:p>
        </p:txBody>
      </p:sp>
    </p:spTree>
    <p:extLst>
      <p:ext uri="{BB962C8B-B14F-4D97-AF65-F5344CB8AC3E}">
        <p14:creationId xmlns:p14="http://schemas.microsoft.com/office/powerpoint/2010/main" val="3994782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19A2C7-61DC-7B13-5342-DE1BCE234793}"/>
              </a:ext>
            </a:extLst>
          </p:cNvPr>
          <p:cNvSpPr>
            <a:spLocks noGrp="1"/>
          </p:cNvSpPr>
          <p:nvPr>
            <p:ph idx="1"/>
          </p:nvPr>
        </p:nvSpPr>
        <p:spPr>
          <a:xfrm>
            <a:off x="617517" y="623455"/>
            <a:ext cx="11008426" cy="4812841"/>
          </a:xfrm>
        </p:spPr>
        <p:txBody>
          <a:bodyPr/>
          <a:lstStyle/>
          <a:p>
            <a:pPr marL="0" indent="0">
              <a:buNone/>
            </a:pPr>
            <a:r>
              <a:rPr lang="ru-RU" baseline="30000" dirty="0">
                <a:solidFill>
                  <a:srgbClr val="EEEAD2"/>
                </a:solidFill>
              </a:rPr>
              <a:t>19:27 </a:t>
            </a:r>
            <a:r>
              <a:rPr lang="ru-RU" dirty="0">
                <a:solidFill>
                  <a:srgbClr val="EEEAD2"/>
                </a:solidFill>
              </a:rPr>
              <a:t>Петр сказал Ему: «Вот, мы все оставили и пошли за Тобой. Что же нам будет?» …</a:t>
            </a:r>
            <a:r>
              <a:rPr lang="ru-RU" baseline="30000" dirty="0">
                <a:solidFill>
                  <a:srgbClr val="EEEAD2"/>
                </a:solidFill>
              </a:rPr>
              <a:t> 8 </a:t>
            </a:r>
            <a:r>
              <a:rPr lang="ru-RU" dirty="0">
                <a:solidFill>
                  <a:srgbClr val="EEEAD2"/>
                </a:solidFill>
              </a:rPr>
              <a:t>Когда наступил вечер, хозяин сказал своему управляющему: </a:t>
            </a:r>
            <a:r>
              <a:rPr lang="ru-RU" dirty="0"/>
              <a:t>«</a:t>
            </a:r>
            <a:r>
              <a:rPr lang="ru-RU" b="1" dirty="0"/>
              <a:t>Позови всех работников и выдай им плату</a:t>
            </a:r>
            <a:r>
              <a:rPr lang="ru-RU" dirty="0"/>
              <a:t>. </a:t>
            </a:r>
            <a:r>
              <a:rPr lang="ru-RU" dirty="0">
                <a:solidFill>
                  <a:srgbClr val="EEEAD2"/>
                </a:solidFill>
              </a:rPr>
              <a:t>Начни с тех, которые были наняты последними, и в конце рассчитайся с теми, кто нанят утром». </a:t>
            </a:r>
            <a:r>
              <a:rPr lang="ru-RU" baseline="30000" dirty="0">
                <a:solidFill>
                  <a:srgbClr val="EEEAD2"/>
                </a:solidFill>
              </a:rPr>
              <a:t>9 </a:t>
            </a:r>
            <a:r>
              <a:rPr lang="ru-RU" dirty="0">
                <a:solidFill>
                  <a:srgbClr val="EEEAD2"/>
                </a:solidFill>
              </a:rPr>
              <a:t>Работники, которых наняли в одиннадцатом часу, пришли, и каждый из них получил по динарию. </a:t>
            </a:r>
            <a:r>
              <a:rPr lang="ru-RU" baseline="30000" dirty="0">
                <a:solidFill>
                  <a:srgbClr val="EEEAD2"/>
                </a:solidFill>
              </a:rPr>
              <a:t>10 </a:t>
            </a:r>
            <a:r>
              <a:rPr lang="ru-RU" dirty="0">
                <a:solidFill>
                  <a:srgbClr val="EEEAD2"/>
                </a:solidFill>
              </a:rPr>
              <a:t>Когда подошла очередь работников, нанятых первыми, они ожидали, что получат больше, но каждый из них тоже получил по одному динарию. </a:t>
            </a:r>
          </a:p>
          <a:p>
            <a:pPr marL="0" indent="0" algn="r">
              <a:buNone/>
            </a:pPr>
            <a:r>
              <a:rPr lang="ru-RU" dirty="0">
                <a:solidFill>
                  <a:srgbClr val="EEEAD2"/>
                </a:solidFill>
              </a:rPr>
              <a:t>(Евангелие от Матфея 19:27 и 20:6-10)</a:t>
            </a:r>
            <a:endParaRPr lang="en-US" dirty="0">
              <a:solidFill>
                <a:srgbClr val="EEEAD2"/>
              </a:solidFill>
            </a:endParaRPr>
          </a:p>
        </p:txBody>
      </p:sp>
    </p:spTree>
    <p:extLst>
      <p:ext uri="{BB962C8B-B14F-4D97-AF65-F5344CB8AC3E}">
        <p14:creationId xmlns:p14="http://schemas.microsoft.com/office/powerpoint/2010/main" val="260482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DC8F11-52CC-1CF2-7D5B-52BB1764932E}"/>
              </a:ext>
            </a:extLst>
          </p:cNvPr>
          <p:cNvSpPr>
            <a:spLocks noGrp="1"/>
          </p:cNvSpPr>
          <p:nvPr>
            <p:ph idx="1"/>
          </p:nvPr>
        </p:nvSpPr>
        <p:spPr>
          <a:xfrm>
            <a:off x="751332" y="652854"/>
            <a:ext cx="11008426" cy="4605023"/>
          </a:xfrm>
        </p:spPr>
        <p:txBody>
          <a:bodyPr/>
          <a:lstStyle/>
          <a:p>
            <a:r>
              <a:rPr lang="ru-RU" dirty="0"/>
              <a:t>Христос меняет наше отношение к труду и служению, призывая любить «Хозяина дома» и работать в надежде на полное вознаграждение Христово.</a:t>
            </a:r>
          </a:p>
          <a:p>
            <a:r>
              <a:rPr lang="ru-RU" dirty="0"/>
              <a:t>Данная притча неразрывно связана с мыслями Христа из предыдущей главы, т.е. с Мф 19:30: </a:t>
            </a:r>
            <a:r>
              <a:rPr lang="ru-RU" i="1" dirty="0"/>
              <a:t>«Однако многие из тех, кто в этом мире был возвышен, будут унижены, а многие униженные будут возвышены.»</a:t>
            </a:r>
            <a:br>
              <a:rPr lang="ru-RU" dirty="0"/>
            </a:br>
            <a:r>
              <a:rPr lang="ru-RU" dirty="0"/>
              <a:t>Вопрос Петра (Мф 19:27) по внутреннему содержанию имеет очевидное отношение к рассказу о богатом юноше и внешне соединяется с рассказом наречием «тогда». Ход мыслей таков: богатый юноша отказался следовать за Христом, потому что не хотел оставить своих земных приобретений. </a:t>
            </a:r>
          </a:p>
        </p:txBody>
      </p:sp>
    </p:spTree>
    <p:extLst>
      <p:ext uri="{BB962C8B-B14F-4D97-AF65-F5344CB8AC3E}">
        <p14:creationId xmlns:p14="http://schemas.microsoft.com/office/powerpoint/2010/main" val="1349511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DC8F11-52CC-1CF2-7D5B-52BB1764932E}"/>
              </a:ext>
            </a:extLst>
          </p:cNvPr>
          <p:cNvSpPr>
            <a:spLocks noGrp="1"/>
          </p:cNvSpPr>
          <p:nvPr>
            <p:ph idx="1"/>
          </p:nvPr>
        </p:nvSpPr>
        <p:spPr>
          <a:xfrm>
            <a:off x="751332" y="652854"/>
            <a:ext cx="11008426" cy="4605023"/>
          </a:xfrm>
        </p:spPr>
        <p:txBody>
          <a:bodyPr/>
          <a:lstStyle/>
          <a:p>
            <a:r>
              <a:rPr lang="ru-RU" dirty="0"/>
              <a:t>Петр по этому поводу говорит Иисусу Христу, что ученики оставили все, и спрашивает: «что же будет нам?» В ответ на этот вопрос Иисус Христос указывает, какую ученики получат награду, и не только они, но и «всякий, кто оставит дом» и т.д. (Мф 19:29). Апостолы будут «судить двенадцать колен Израилевых» (Мф 19:28), и, кроме того, все последовавшие за Христом получат «во сто крат и наследуют жизнь вечную» (Мф 19:29). </a:t>
            </a:r>
          </a:p>
          <a:p>
            <a:r>
              <a:rPr lang="ru-RU" dirty="0"/>
              <a:t>Слово «Однако» в Мф 19:30 выражает противопоставление мысли, высказанной в Мф 19:29. Из слов 29-го стиха не следует, что всем награда будет одинакова. Но суть награды совсем иная, чем мы привыкли.</a:t>
            </a:r>
          </a:p>
        </p:txBody>
      </p:sp>
    </p:spTree>
    <p:extLst>
      <p:ext uri="{BB962C8B-B14F-4D97-AF65-F5344CB8AC3E}">
        <p14:creationId xmlns:p14="http://schemas.microsoft.com/office/powerpoint/2010/main" val="1611211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DC8F11-52CC-1CF2-7D5B-52BB1764932E}"/>
              </a:ext>
            </a:extLst>
          </p:cNvPr>
          <p:cNvSpPr>
            <a:spLocks noGrp="1"/>
          </p:cNvSpPr>
          <p:nvPr>
            <p:ph idx="1"/>
          </p:nvPr>
        </p:nvSpPr>
        <p:spPr>
          <a:xfrm>
            <a:off x="751332" y="652854"/>
            <a:ext cx="11008426" cy="4605023"/>
          </a:xfrm>
        </p:spPr>
        <p:txBody>
          <a:bodyPr/>
          <a:lstStyle/>
          <a:p>
            <a:r>
              <a:rPr lang="ru-RU" dirty="0"/>
              <a:t>Напротив, многие первые будут последними и последние первыми. Эта мысль утверждает, что в отношениях Царства Небесного должен господствовать порядок, совершенно не похожий на тот, какой существует в земных отношениях. </a:t>
            </a:r>
          </a:p>
        </p:txBody>
      </p:sp>
    </p:spTree>
    <p:extLst>
      <p:ext uri="{BB962C8B-B14F-4D97-AF65-F5344CB8AC3E}">
        <p14:creationId xmlns:p14="http://schemas.microsoft.com/office/powerpoint/2010/main" val="3467642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C0B7678-8F81-F9E5-ADDE-D5AFA96E8AD2}"/>
              </a:ext>
            </a:extLst>
          </p:cNvPr>
          <p:cNvSpPr>
            <a:spLocks noGrp="1"/>
          </p:cNvSpPr>
          <p:nvPr>
            <p:ph idx="1"/>
          </p:nvPr>
        </p:nvSpPr>
        <p:spPr>
          <a:xfrm>
            <a:off x="591787" y="1623664"/>
            <a:ext cx="11008426" cy="3610671"/>
          </a:xfrm>
        </p:spPr>
        <p:txBody>
          <a:bodyPr/>
          <a:lstStyle/>
          <a:p>
            <a:pPr marL="0" indent="0">
              <a:buNone/>
            </a:pPr>
            <a:r>
              <a:rPr lang="ru-RU" dirty="0">
                <a:hlinkClick r:id="rId2">
                  <a:extLst>
                    <a:ext uri="{A12FA001-AC4F-418D-AE19-62706E023703}">
                      <ahyp:hlinkClr xmlns:ahyp="http://schemas.microsoft.com/office/drawing/2018/hyperlinkcolor" val="tx"/>
                    </a:ext>
                  </a:extLst>
                </a:hlinkClick>
              </a:rPr>
              <a:t>16</a:t>
            </a:r>
            <a:r>
              <a:rPr lang="ru-RU" dirty="0"/>
              <a:t> Так вот, последние будут первыми, и первые — последними.</a:t>
            </a:r>
          </a:p>
          <a:p>
            <a:pPr marL="0" indent="0">
              <a:buNone/>
            </a:pPr>
            <a:endParaRPr lang="ru-RU" baseline="30000" dirty="0"/>
          </a:p>
        </p:txBody>
      </p:sp>
    </p:spTree>
    <p:extLst>
      <p:ext uri="{BB962C8B-B14F-4D97-AF65-F5344CB8AC3E}">
        <p14:creationId xmlns:p14="http://schemas.microsoft.com/office/powerpoint/2010/main" val="923039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74BAA-5195-E597-046C-E55B5E2E3F87}"/>
              </a:ext>
            </a:extLst>
          </p:cNvPr>
          <p:cNvSpPr>
            <a:spLocks noGrp="1"/>
          </p:cNvSpPr>
          <p:nvPr>
            <p:ph type="title"/>
          </p:nvPr>
        </p:nvSpPr>
        <p:spPr>
          <a:xfrm>
            <a:off x="617517" y="222682"/>
            <a:ext cx="11008426" cy="1325563"/>
          </a:xfrm>
        </p:spPr>
        <p:txBody>
          <a:bodyPr/>
          <a:lstStyle/>
          <a:p>
            <a:r>
              <a:rPr lang="ru-RU" dirty="0"/>
              <a:t>ХРИСТОС ПОКАЗЫВАЕТ НАМ СУТЬ НАШЕГО СПАСЕНИЯ</a:t>
            </a:r>
          </a:p>
        </p:txBody>
      </p:sp>
      <p:sp>
        <p:nvSpPr>
          <p:cNvPr id="3" name="Content Placeholder 2">
            <a:extLst>
              <a:ext uri="{FF2B5EF4-FFF2-40B4-BE49-F238E27FC236}">
                <a16:creationId xmlns:a16="http://schemas.microsoft.com/office/drawing/2014/main" id="{3D525375-EDEB-A8FB-B132-A7C9BA8DFFC0}"/>
              </a:ext>
            </a:extLst>
          </p:cNvPr>
          <p:cNvSpPr>
            <a:spLocks noGrp="1"/>
          </p:cNvSpPr>
          <p:nvPr>
            <p:ph idx="1"/>
          </p:nvPr>
        </p:nvSpPr>
        <p:spPr>
          <a:xfrm>
            <a:off x="617517" y="1548245"/>
            <a:ext cx="11008426" cy="3888051"/>
          </a:xfrm>
        </p:spPr>
        <p:txBody>
          <a:bodyPr/>
          <a:lstStyle/>
          <a:p>
            <a:r>
              <a:rPr lang="ru-RU" dirty="0"/>
              <a:t>В синодальном переводе есть вставка «ибо много званых, а мало избранных». В новом переводе их нет. Их признают позднейшей вставкой на основании свидетельства лучшие сохранившихся и авторитетных рукописей. Слова эти, вероятно, заимствованы и перенесены сюда из Мф 22 – притчи про брачный пир.</a:t>
            </a:r>
          </a:p>
          <a:p>
            <a:r>
              <a:rPr lang="ru-RU" dirty="0"/>
              <a:t>В Мф 19:30 написано «будут первые последними, и последние первыми» это выражение означает, что конец будет у всех один и тот же, что и продолжается в следующей притче.</a:t>
            </a:r>
          </a:p>
        </p:txBody>
      </p:sp>
    </p:spTree>
    <p:extLst>
      <p:ext uri="{BB962C8B-B14F-4D97-AF65-F5344CB8AC3E}">
        <p14:creationId xmlns:p14="http://schemas.microsoft.com/office/powerpoint/2010/main" val="2381242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525375-EDEB-A8FB-B132-A7C9BA8DFFC0}"/>
              </a:ext>
            </a:extLst>
          </p:cNvPr>
          <p:cNvSpPr>
            <a:spLocks noGrp="1"/>
          </p:cNvSpPr>
          <p:nvPr>
            <p:ph idx="1"/>
          </p:nvPr>
        </p:nvSpPr>
        <p:spPr>
          <a:xfrm>
            <a:off x="591787" y="1258313"/>
            <a:ext cx="11008426" cy="3888051"/>
          </a:xfrm>
        </p:spPr>
        <p:txBody>
          <a:bodyPr/>
          <a:lstStyle/>
          <a:p>
            <a:r>
              <a:rPr lang="ru-RU" dirty="0"/>
              <a:t>Суть нашего спасения в том, что Господь призывает своих работников в разное время. Кого-то раньше, кого-то позже. При этом каждый трудится по-разному и разное количество времени.</a:t>
            </a:r>
          </a:p>
          <a:p>
            <a:r>
              <a:rPr lang="ru-RU" dirty="0"/>
              <a:t>Но Виноградник принадлежит Ему, награда принадлежит Ему. И как писал Иоанн, она полная и получит ее каждый. </a:t>
            </a:r>
            <a:br>
              <a:rPr lang="ru-RU" dirty="0"/>
            </a:br>
            <a:r>
              <a:rPr lang="ru-RU" dirty="0"/>
              <a:t>При этом принцип Божьего царства в том, что Бог ставит знак равенства между «последними» и «первыми», по средствам цены Своей награды – Спасения и вечной жизни, которые нельзя исчислить, но Бог дарит его каждому, кого призвал и кому хочет, потому что она принадлежит Ему всецело.</a:t>
            </a:r>
            <a:br>
              <a:rPr lang="ru-RU" dirty="0"/>
            </a:br>
            <a:endParaRPr lang="ru-RU" dirty="0"/>
          </a:p>
        </p:txBody>
      </p:sp>
    </p:spTree>
    <p:extLst>
      <p:ext uri="{BB962C8B-B14F-4D97-AF65-F5344CB8AC3E}">
        <p14:creationId xmlns:p14="http://schemas.microsoft.com/office/powerpoint/2010/main" val="1633160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1728B-9BF4-0E17-726D-D42807E558AF}"/>
              </a:ext>
            </a:extLst>
          </p:cNvPr>
          <p:cNvSpPr>
            <a:spLocks noGrp="1"/>
          </p:cNvSpPr>
          <p:nvPr>
            <p:ph type="title"/>
          </p:nvPr>
        </p:nvSpPr>
        <p:spPr>
          <a:xfrm>
            <a:off x="617517" y="365760"/>
            <a:ext cx="11008426" cy="769361"/>
          </a:xfrm>
        </p:spPr>
        <p:txBody>
          <a:bodyPr/>
          <a:lstStyle/>
          <a:p>
            <a:r>
              <a:rPr lang="ru-RU" dirty="0"/>
              <a:t>ГОРЕЧЬ ПРИТЧИ</a:t>
            </a:r>
            <a:endParaRPr lang="en-US" dirty="0"/>
          </a:p>
        </p:txBody>
      </p:sp>
      <p:sp>
        <p:nvSpPr>
          <p:cNvPr id="3" name="Content Placeholder 2">
            <a:extLst>
              <a:ext uri="{FF2B5EF4-FFF2-40B4-BE49-F238E27FC236}">
                <a16:creationId xmlns:a16="http://schemas.microsoft.com/office/drawing/2014/main" id="{416BB1A8-69A6-78B6-2DE1-B18ACA44CFBC}"/>
              </a:ext>
            </a:extLst>
          </p:cNvPr>
          <p:cNvSpPr>
            <a:spLocks noGrp="1"/>
          </p:cNvSpPr>
          <p:nvPr>
            <p:ph idx="1"/>
          </p:nvPr>
        </p:nvSpPr>
        <p:spPr>
          <a:xfrm>
            <a:off x="617517" y="1135121"/>
            <a:ext cx="11008426" cy="4512644"/>
          </a:xfrm>
        </p:spPr>
        <p:txBody>
          <a:bodyPr/>
          <a:lstStyle/>
          <a:p>
            <a:r>
              <a:rPr lang="ru-RU" dirty="0">
                <a:solidFill>
                  <a:srgbClr val="EEEAD2"/>
                </a:solidFill>
              </a:rPr>
              <a:t>Нам, как и работникам, что трудились весь день, кажется, что притча о несправедливости. При этом с этими тружениками поступили как раз справедливо. </a:t>
            </a:r>
          </a:p>
          <a:p>
            <a:r>
              <a:rPr lang="ru-RU" dirty="0">
                <a:solidFill>
                  <a:srgbClr val="EEEAD2"/>
                </a:solidFill>
              </a:rPr>
              <a:t>Несправедливость истории проявилась в милости, явленной тем, кого наняли позже.</a:t>
            </a:r>
          </a:p>
          <a:p>
            <a:r>
              <a:rPr lang="ru-RU" dirty="0">
                <a:solidFill>
                  <a:srgbClr val="EEEAD2"/>
                </a:solidFill>
              </a:rPr>
              <a:t>Иисус обращает внимание на важность главной награды – Спасения, которое дано в равной степени распятому со Христом разбойнику и апостолам, призванным в начале служения Христа</a:t>
            </a:r>
            <a:r>
              <a:rPr lang="en-US" dirty="0">
                <a:solidFill>
                  <a:srgbClr val="EEEAD2"/>
                </a:solidFill>
              </a:rPr>
              <a:t>. </a:t>
            </a:r>
            <a:r>
              <a:rPr lang="ru-RU" b="1" dirty="0"/>
              <a:t>Всё это призвано показать нам великодушие Бога.</a:t>
            </a:r>
            <a:endParaRPr lang="en-US" b="1" dirty="0"/>
          </a:p>
        </p:txBody>
      </p:sp>
    </p:spTree>
    <p:extLst>
      <p:ext uri="{BB962C8B-B14F-4D97-AF65-F5344CB8AC3E}">
        <p14:creationId xmlns:p14="http://schemas.microsoft.com/office/powerpoint/2010/main" val="2404713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5132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C702-1D43-E74C-86FE-A6BB4FA96EA1}"/>
              </a:ext>
            </a:extLst>
          </p:cNvPr>
          <p:cNvSpPr>
            <a:spLocks noGrp="1"/>
          </p:cNvSpPr>
          <p:nvPr>
            <p:ph type="title"/>
          </p:nvPr>
        </p:nvSpPr>
        <p:spPr/>
        <p:txBody>
          <a:bodyPr/>
          <a:lstStyle/>
          <a:p>
            <a:r>
              <a:rPr lang="ru-RU" dirty="0"/>
              <a:t>В СЛЕДУЮЩИЙ РАЗ:</a:t>
            </a:r>
            <a:endParaRPr lang="en-US" dirty="0"/>
          </a:p>
        </p:txBody>
      </p:sp>
      <p:sp>
        <p:nvSpPr>
          <p:cNvPr id="3" name="Content Placeholder 2">
            <a:extLst>
              <a:ext uri="{FF2B5EF4-FFF2-40B4-BE49-F238E27FC236}">
                <a16:creationId xmlns:a16="http://schemas.microsoft.com/office/drawing/2014/main" id="{AB041DD1-3B00-6141-86A9-8EADC158CCDE}"/>
              </a:ext>
            </a:extLst>
          </p:cNvPr>
          <p:cNvSpPr>
            <a:spLocks noGrp="1"/>
          </p:cNvSpPr>
          <p:nvPr>
            <p:ph idx="1"/>
          </p:nvPr>
        </p:nvSpPr>
        <p:spPr>
          <a:xfrm>
            <a:off x="617516" y="1582221"/>
            <a:ext cx="11113819" cy="3854076"/>
          </a:xfrm>
          <a:noFill/>
        </p:spPr>
        <p:txBody>
          <a:bodyPr/>
          <a:lstStyle/>
          <a:p>
            <a:pPr marL="0" indent="0">
              <a:buNone/>
            </a:pPr>
            <a:r>
              <a:rPr lang="ru-RU" dirty="0">
                <a:solidFill>
                  <a:srgbClr val="EEEAD2"/>
                </a:solidFill>
              </a:rPr>
              <a:t>На следующей неделе, продолжая изучать Евангелие от Матфея, мы поговорим о том, </a:t>
            </a:r>
            <a:r>
              <a:rPr lang="ru-RU" b="1" dirty="0"/>
              <a:t>как жить в тени смерти.</a:t>
            </a:r>
          </a:p>
        </p:txBody>
      </p:sp>
    </p:spTree>
    <p:extLst>
      <p:ext uri="{BB962C8B-B14F-4D97-AF65-F5344CB8AC3E}">
        <p14:creationId xmlns:p14="http://schemas.microsoft.com/office/powerpoint/2010/main" val="2677844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8EBD-EDD1-8A0A-B4B6-AF178C1ED270}"/>
              </a:ext>
            </a:extLst>
          </p:cNvPr>
          <p:cNvSpPr>
            <a:spLocks noGrp="1"/>
          </p:cNvSpPr>
          <p:nvPr>
            <p:ph type="title"/>
          </p:nvPr>
        </p:nvSpPr>
        <p:spPr>
          <a:xfrm>
            <a:off x="617517" y="365126"/>
            <a:ext cx="11008426" cy="1151948"/>
          </a:xfrm>
        </p:spPr>
        <p:txBody>
          <a:bodyPr/>
          <a:lstStyle/>
          <a:p>
            <a:r>
              <a:rPr lang="ru-RU" dirty="0"/>
              <a:t>ПРИМЕНЕНИЕ</a:t>
            </a:r>
            <a:endParaRPr lang="en-US" dirty="0"/>
          </a:p>
        </p:txBody>
      </p:sp>
      <p:sp>
        <p:nvSpPr>
          <p:cNvPr id="3" name="Content Placeholder 2">
            <a:extLst>
              <a:ext uri="{FF2B5EF4-FFF2-40B4-BE49-F238E27FC236}">
                <a16:creationId xmlns:a16="http://schemas.microsoft.com/office/drawing/2014/main" id="{0EF57DEB-37FA-D59D-C866-1D3C625B1CDD}"/>
              </a:ext>
            </a:extLst>
          </p:cNvPr>
          <p:cNvSpPr>
            <a:spLocks noGrp="1"/>
          </p:cNvSpPr>
          <p:nvPr>
            <p:ph idx="1"/>
          </p:nvPr>
        </p:nvSpPr>
        <p:spPr>
          <a:xfrm>
            <a:off x="617517" y="1517073"/>
            <a:ext cx="11008426" cy="4000500"/>
          </a:xfrm>
        </p:spPr>
        <p:txBody>
          <a:bodyPr/>
          <a:lstStyle/>
          <a:p>
            <a:r>
              <a:rPr lang="ru-RU" dirty="0"/>
              <a:t>Чувствуете ли вы себя достойным Божьего спасения или, наоборот, «тварью дрожащей, которая права не имеет»? </a:t>
            </a:r>
          </a:p>
          <a:p>
            <a:r>
              <a:rPr lang="ru-RU" dirty="0"/>
              <a:t>Бывало ли у вас ощущение, что вы постоянно куда-то опаздываете, хотя на самом деле вы сидите в удобном кресле у себя дома и за окном уже поздний вечер? </a:t>
            </a:r>
          </a:p>
        </p:txBody>
      </p:sp>
    </p:spTree>
    <p:extLst>
      <p:ext uri="{BB962C8B-B14F-4D97-AF65-F5344CB8AC3E}">
        <p14:creationId xmlns:p14="http://schemas.microsoft.com/office/powerpoint/2010/main" val="691645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55E603-7386-9D4B-1B6C-36C99A693A98}"/>
              </a:ext>
            </a:extLst>
          </p:cNvPr>
          <p:cNvSpPr>
            <a:spLocks noGrp="1"/>
          </p:cNvSpPr>
          <p:nvPr>
            <p:ph idx="1"/>
          </p:nvPr>
        </p:nvSpPr>
        <p:spPr>
          <a:xfrm>
            <a:off x="617517" y="581891"/>
            <a:ext cx="11008426" cy="4854405"/>
          </a:xfrm>
          <a:noFill/>
        </p:spPr>
        <p:txBody>
          <a:bodyPr/>
          <a:lstStyle/>
          <a:p>
            <a:r>
              <a:rPr lang="ru-RU" dirty="0"/>
              <a:t>Если так, то Вам нужно скорее отдать свои бремена Христу, приняв от Него покой в сердце. Постарайтесь начать с искренней молитвы, в которой попросите Христа освободить Вас от суеты, гордости или самоуничижения в сердце.</a:t>
            </a:r>
          </a:p>
          <a:p>
            <a:r>
              <a:rPr lang="ru-RU" dirty="0"/>
              <a:t>Христос не выстраивает стену между Собой и нами из требований к нашей праведности, к нашему успеху, к нашим достижениям. Он показывает нам огромную цену Своей награды, которая принадлежит Ему по праву, которую Он заслужил Своей смертью, но дарит ее нам. Дарит без остатка, не обменивая на усилия или жертвы, а лишь тем, кого </a:t>
            </a:r>
            <a:r>
              <a:rPr lang="ru-RU"/>
              <a:t>избрал –каждого </a:t>
            </a:r>
            <a:r>
              <a:rPr lang="ru-RU" dirty="0"/>
              <a:t>в свое время.</a:t>
            </a:r>
          </a:p>
        </p:txBody>
      </p:sp>
    </p:spTree>
    <p:extLst>
      <p:ext uri="{BB962C8B-B14F-4D97-AF65-F5344CB8AC3E}">
        <p14:creationId xmlns:p14="http://schemas.microsoft.com/office/powerpoint/2010/main" val="1148805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utro new 16-9.mp4" descr="Outro new 16-9.mp4">
            <a:hlinkClick r:id="" action="ppaction://media"/>
            <a:extLst>
              <a:ext uri="{FF2B5EF4-FFF2-40B4-BE49-F238E27FC236}">
                <a16:creationId xmlns:a16="http://schemas.microsoft.com/office/drawing/2014/main" id="{9276A0F1-CB15-4C62-7300-D978D4E91BA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3006" cy="6858000"/>
          </a:xfrm>
        </p:spPr>
      </p:pic>
    </p:spTree>
    <p:extLst>
      <p:ext uri="{BB962C8B-B14F-4D97-AF65-F5344CB8AC3E}">
        <p14:creationId xmlns:p14="http://schemas.microsoft.com/office/powerpoint/2010/main" val="338287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F86DB3FC2AF4845AF15B4FB7108DAB1" ma:contentTypeVersion="13" ma:contentTypeDescription="Create a new document." ma:contentTypeScope="" ma:versionID="5cf6809030937979b576bdeaf2c82a0d">
  <xsd:schema xmlns:xsd="http://www.w3.org/2001/XMLSchema" xmlns:xs="http://www.w3.org/2001/XMLSchema" xmlns:p="http://schemas.microsoft.com/office/2006/metadata/properties" xmlns:ns3="62589e56-49db-468b-8cef-9bc6768a6759" xmlns:ns4="9d1a634f-6735-4db6-bcd6-aa97ff485f62" targetNamespace="http://schemas.microsoft.com/office/2006/metadata/properties" ma:root="true" ma:fieldsID="8bfce5ef5d5d0b81a2dfefc9299e2ee1" ns3:_="" ns4:_="">
    <xsd:import namespace="62589e56-49db-468b-8cef-9bc6768a6759"/>
    <xsd:import namespace="9d1a634f-6735-4db6-bcd6-aa97ff485f6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589e56-49db-468b-8cef-9bc6768a675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1a634f-6735-4db6-bcd6-aa97ff485f6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420F7A-413C-42FF-82BB-84EF9F3BF7E7}">
  <ds:schemaRefs>
    <ds:schemaRef ds:uri="http://schemas.microsoft.com/sharepoint/v3/contenttype/forms"/>
  </ds:schemaRefs>
</ds:datastoreItem>
</file>

<file path=customXml/itemProps2.xml><?xml version="1.0" encoding="utf-8"?>
<ds:datastoreItem xmlns:ds="http://schemas.openxmlformats.org/officeDocument/2006/customXml" ds:itemID="{78AE98BC-D3D4-43A3-A423-022DEC00C7DD}">
  <ds:schemaRefs>
    <ds:schemaRef ds:uri="http://purl.org/dc/terms/"/>
    <ds:schemaRef ds:uri="http://schemas.openxmlformats.org/package/2006/metadata/core-properties"/>
    <ds:schemaRef ds:uri="http://purl.org/dc/dcmitype/"/>
    <ds:schemaRef ds:uri="http://schemas.microsoft.com/office/2006/documentManagement/types"/>
    <ds:schemaRef ds:uri="9d1a634f-6735-4db6-bcd6-aa97ff485f62"/>
    <ds:schemaRef ds:uri="http://purl.org/dc/elements/1.1/"/>
    <ds:schemaRef ds:uri="http://schemas.microsoft.com/office/2006/metadata/properties"/>
    <ds:schemaRef ds:uri="http://schemas.microsoft.com/office/infopath/2007/PartnerControls"/>
    <ds:schemaRef ds:uri="62589e56-49db-468b-8cef-9bc6768a6759"/>
    <ds:schemaRef ds:uri="http://www.w3.org/XML/1998/namespace"/>
  </ds:schemaRefs>
</ds:datastoreItem>
</file>

<file path=customXml/itemProps3.xml><?xml version="1.0" encoding="utf-8"?>
<ds:datastoreItem xmlns:ds="http://schemas.openxmlformats.org/officeDocument/2006/customXml" ds:itemID="{2D979B1A-126E-4AD1-8221-8C6525EE78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589e56-49db-468b-8cef-9bc6768a6759"/>
    <ds:schemaRef ds:uri="9d1a634f-6735-4db6-bcd6-aa97ff485f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42702</TotalTime>
  <Words>2070</Words>
  <Application>Microsoft Macintosh PowerPoint</Application>
  <PresentationFormat>Widescreen</PresentationFormat>
  <Paragraphs>61</Paragraphs>
  <Slides>30</Slides>
  <Notes>1</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ЧТО МЫ РАССМОТРЕЛИ В ПРОШЛЫЙ РАЗ</vt:lpstr>
      <vt:lpstr>КЛЮЧЕВАЯ ИДЕЯ СПАСИТЕЛЯ</vt:lpstr>
      <vt:lpstr>СМЫСЛ ПРИТЧИ</vt:lpstr>
      <vt:lpstr>PowerPoint Presentation</vt:lpstr>
      <vt:lpstr>ХРИСТОС МЕНЯЕТ НАШЕ ОТНОШЕНИЕ К УСПЕХУ</vt:lpstr>
      <vt:lpstr>PowerPoint Presentation</vt:lpstr>
      <vt:lpstr>PowerPoint Presentation</vt:lpstr>
      <vt:lpstr>PowerPoint Presentation</vt:lpstr>
      <vt:lpstr>ХРИСТОС ИЗБАВЛЯЕТ НАС ОТ НЕОБХОДИМОСТИ ПОЛУЧАТЬ ОДОБРЕНИЕ ЛЮДЕЙ</vt:lpstr>
      <vt:lpstr>PowerPoint Presentation</vt:lpstr>
      <vt:lpstr>PowerPoint Presentation</vt:lpstr>
      <vt:lpstr>PowerPoint Presentation</vt:lpstr>
      <vt:lpstr>PowerPoint Presentation</vt:lpstr>
      <vt:lpstr>PowerPoint Presentation</vt:lpstr>
      <vt:lpstr>PowerPoint Presentation</vt:lpstr>
      <vt:lpstr>ХРИСТОС ПОКАЗЫВАЕТ НАМ СУТЬ НАШЕГО СПАСЕНИЯ</vt:lpstr>
      <vt:lpstr>PowerPoint Presentation</vt:lpstr>
      <vt:lpstr>ГОРЕЧЬ ПРИТЧИ</vt:lpstr>
      <vt:lpstr>PowerPoint Presentation</vt:lpstr>
      <vt:lpstr>В СЛЕДУЮЩИЙ РАЗ:</vt:lpstr>
      <vt:lpstr>ПРИМЕНЕНИЕ</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Constantin Lysakov</dc:creator>
  <cp:lastModifiedBy>Constantin Lysakov</cp:lastModifiedBy>
  <cp:revision>306</cp:revision>
  <dcterms:created xsi:type="dcterms:W3CDTF">2020-09-24T09:54:03Z</dcterms:created>
  <dcterms:modified xsi:type="dcterms:W3CDTF">2022-06-23T18:51:19Z</dcterms:modified>
</cp:coreProperties>
</file>