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3"/>
  </p:notesMasterIdLst>
  <p:sldIdLst>
    <p:sldId id="275" r:id="rId5"/>
    <p:sldId id="879" r:id="rId6"/>
    <p:sldId id="899" r:id="rId7"/>
    <p:sldId id="928" r:id="rId8"/>
    <p:sldId id="832" r:id="rId9"/>
    <p:sldId id="835" r:id="rId10"/>
    <p:sldId id="905" r:id="rId11"/>
    <p:sldId id="884" r:id="rId12"/>
    <p:sldId id="910" r:id="rId13"/>
    <p:sldId id="911" r:id="rId14"/>
    <p:sldId id="913" r:id="rId15"/>
    <p:sldId id="916" r:id="rId16"/>
    <p:sldId id="919" r:id="rId17"/>
    <p:sldId id="917" r:id="rId18"/>
    <p:sldId id="921" r:id="rId19"/>
    <p:sldId id="920" r:id="rId20"/>
    <p:sldId id="923" r:id="rId21"/>
    <p:sldId id="925" r:id="rId22"/>
    <p:sldId id="915" r:id="rId23"/>
    <p:sldId id="922" r:id="rId24"/>
    <p:sldId id="924" r:id="rId25"/>
    <p:sldId id="929" r:id="rId26"/>
    <p:sldId id="907" r:id="rId27"/>
    <p:sldId id="340" r:id="rId28"/>
    <p:sldId id="912" r:id="rId29"/>
    <p:sldId id="927" r:id="rId30"/>
    <p:sldId id="793" r:id="rId31"/>
    <p:sldId id="91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42"/>
    <p:restoredTop sz="96165"/>
  </p:normalViewPr>
  <p:slideViewPr>
    <p:cSldViewPr snapToGrid="0" snapToObjects="1">
      <p:cViewPr varScale="1">
        <p:scale>
          <a:sx n="111" d="100"/>
          <a:sy n="111" d="100"/>
        </p:scale>
        <p:origin x="232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7642E-61E9-2E47-BBF4-2EAC8A438CA6}" type="datetimeFigureOut">
              <a:rPr lang="en-US" smtClean="0"/>
              <a:t>5/12/22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9AFA1-840E-DD4B-B1FA-D69935F23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9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89AFA1-840E-DD4B-B1FA-D69935F2389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90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5B203-8768-DF44-AF9B-4B462B1B5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867A5-5109-724F-9ECC-B5593C141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E94DE7-E7F5-C940-ADF4-BB44E483C8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4A9C8-CC10-5646-9026-22B28A61E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2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/>
            </a:lvl1pPr>
            <a:lvl2pPr>
              <a:lnSpc>
                <a:spcPct val="100000"/>
              </a:lnSpc>
              <a:spcBef>
                <a:spcPts val="600"/>
              </a:spcBef>
              <a:defRPr/>
            </a:lvl2pPr>
            <a:lvl3pPr>
              <a:lnSpc>
                <a:spcPct val="100000"/>
              </a:lnSpc>
              <a:spcBef>
                <a:spcPts val="600"/>
              </a:spcBef>
              <a:defRPr/>
            </a:lvl3pPr>
            <a:lvl4pPr>
              <a:lnSpc>
                <a:spcPct val="100000"/>
              </a:lnSpc>
              <a:spcBef>
                <a:spcPts val="600"/>
              </a:spcBef>
              <a:defRPr/>
            </a:lvl4pPr>
            <a:lvl5pPr>
              <a:lnSpc>
                <a:spcPct val="10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7F5E5-F19E-274B-901A-9AD96DC6C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607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6607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13A82-D890-0049-BAD7-46FBFB097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0992E-BCF0-304B-A380-3C2A66CA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2AA46-2439-D143-9024-431E7668F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EEEA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C8CB4-C8F4-D349-B820-5C37C9798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981325"/>
          </a:xfrm>
        </p:spPr>
        <p:txBody>
          <a:bodyPr anchor="ctr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CFCD0C-8290-634B-8A45-3C2510F91D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EEEA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475AA8-FDD2-BC40-B475-728E26F2F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981325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E227A-FBD9-0047-8983-705B5BC09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72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8EDA1-E510-2540-AFB4-A2B895F92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F7DE1-966C-0147-B4ED-4DB2978B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3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C2AC3-94B0-1E4D-B43A-2482E5030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6E79D-FA7D-D242-A467-D3844D052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116882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F382F-18E0-DE45-9B12-7F1B6B269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166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3BE66-E2D1-AD4C-983D-A547C6FA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57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D9058-BDA9-4949-B84B-0B48EFE5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DF4D70-5E21-214D-98DE-04E43AFC9D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0542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7DB49-80E0-8D4B-9870-040B03E91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45405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F63F8-F8F8-5342-8F16-138C1F632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2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7517" y="1825625"/>
            <a:ext cx="11008426" cy="36106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C37F4-54BB-304C-A898-5E813B12E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5767627"/>
            <a:ext cx="2743200" cy="72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>
                <a:solidFill>
                  <a:srgbClr val="FABD2B"/>
                </a:solidFill>
              </a:defRPr>
            </a:lvl1pPr>
          </a:lstStyle>
          <a:p>
            <a:fld id="{E6EE9879-9FD6-1642-8F63-E18B40E1F4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49" r:id="rId3"/>
    <p:sldLayoutId id="2147483650" r:id="rId4"/>
    <p:sldLayoutId id="2147483652" r:id="rId5"/>
    <p:sldLayoutId id="2147483653" r:id="rId6"/>
    <p:sldLayoutId id="2147483654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ABD2B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926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2F2A8-FA98-5D1C-1147-FE5FDA2A3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65019"/>
            <a:ext cx="11008426" cy="4771278"/>
          </a:xfrm>
        </p:spPr>
        <p:txBody>
          <a:bodyPr/>
          <a:lstStyle/>
          <a:p>
            <a:r>
              <a:rPr lang="ru-RU" i="1" dirty="0"/>
              <a:t>Что или кто сформировал ваши представления о том, как выглядит хорошая семья?</a:t>
            </a:r>
            <a:r>
              <a:rPr lang="en-US" dirty="0"/>
              <a:t> </a:t>
            </a:r>
            <a:endParaRPr lang="ru-RU" dirty="0"/>
          </a:p>
          <a:p>
            <a:r>
              <a:rPr lang="ru-RU" dirty="0"/>
              <a:t>Запишите ответ в ваши бюллетени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479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AD0F7-452C-3E99-6A2C-FABBC7099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61109"/>
            <a:ext cx="11008426" cy="4875188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Если развод встречается сплошь и рядом, то и мы найдём массу причин для того, чтобы разорвать свой брак, как только столкнёмся с трудностями. Если же развод редкость, то и мы скорей всего будем терпеть в браке, даже если мы несчастны… </a:t>
            </a:r>
            <a:r>
              <a:rPr lang="ru-RU" b="1" i="1" dirty="0"/>
              <a:t>Мой брак, я считаю, оказывает влияние на семьи вокруг меня, последствия моих решений эхом отдаются в семьях людей рядом со мной</a:t>
            </a:r>
            <a:r>
              <a:rPr lang="ru-RU" i="1" dirty="0"/>
              <a:t>. </a:t>
            </a:r>
            <a:r>
              <a:rPr lang="ru-RU" i="1" dirty="0">
                <a:solidFill>
                  <a:srgbClr val="EEEAD2"/>
                </a:solidFill>
              </a:rPr>
              <a:t>Но верно и обратное утверждение – то, что происходит в семьях вокруг меня, влияет на мою семью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endParaRPr lang="en-US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(Марк </a:t>
            </a:r>
            <a:r>
              <a:rPr lang="ru-RU" dirty="0" err="1">
                <a:solidFill>
                  <a:srgbClr val="EEEAD2"/>
                </a:solidFill>
              </a:rPr>
              <a:t>Регнерус</a:t>
            </a:r>
            <a:r>
              <a:rPr lang="ru-RU" dirty="0">
                <a:solidFill>
                  <a:srgbClr val="EEEAD2"/>
                </a:solidFill>
              </a:rPr>
              <a:t> «Будущее христианского брака»)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669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773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0A9C1-E4F0-0045-84FA-C191B3C7D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737755"/>
            <a:ext cx="11008426" cy="4698541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/>
              <a:t>19:3</a:t>
            </a:r>
            <a:r>
              <a:rPr lang="ru-RU" dirty="0"/>
              <a:t> Некоторые из фарисеев подошли к Иисусу и, искушая Его, спросили: «По любой ли причине мужчине разрешается разводиться со своей женой?» </a:t>
            </a:r>
            <a:r>
              <a:rPr lang="ru-RU" baseline="30000" dirty="0"/>
              <a:t>4</a:t>
            </a:r>
            <a:r>
              <a:rPr lang="ru-RU" dirty="0"/>
              <a:t> «Разве вы не читали», – ответил Иисус, – «что в начале Создатель сотворил их мужчиной и женщиной </a:t>
            </a:r>
            <a:r>
              <a:rPr lang="ru-RU" baseline="30000" dirty="0"/>
              <a:t>5</a:t>
            </a:r>
            <a:r>
              <a:rPr lang="ru-RU" dirty="0"/>
              <a:t> и сказал: «Поэтому оставит человек отца и мать и соединится со своей женой, и двое станут одной плотью»? </a:t>
            </a:r>
            <a:r>
              <a:rPr lang="ru-RU" baseline="30000" dirty="0"/>
              <a:t>6</a:t>
            </a:r>
            <a:r>
              <a:rPr lang="ru-RU" dirty="0"/>
              <a:t> Так что их уже не двое, они – одна плоть. Итак, что Бог соединил, то человек не должен разделять. </a:t>
            </a:r>
            <a:endParaRPr lang="en-US" dirty="0"/>
          </a:p>
          <a:p>
            <a:pPr marL="0" indent="0" algn="r">
              <a:buNone/>
            </a:pPr>
            <a:r>
              <a:rPr lang="ru-RU" dirty="0"/>
              <a:t>(Евангелие от Матфея 1</a:t>
            </a:r>
            <a:r>
              <a:rPr lang="en-US" dirty="0"/>
              <a:t>9</a:t>
            </a:r>
            <a:r>
              <a:rPr lang="ru-RU" dirty="0"/>
              <a:t>:3</a:t>
            </a:r>
            <a:r>
              <a:rPr lang="en-US" dirty="0"/>
              <a:t>-</a:t>
            </a:r>
            <a:r>
              <a:rPr lang="ru-RU" dirty="0"/>
              <a:t>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844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0CE1-605B-1546-8089-F84339B43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531380"/>
            <a:ext cx="11008426" cy="1609148"/>
          </a:xfrm>
        </p:spPr>
        <p:txBody>
          <a:bodyPr/>
          <a:lstStyle/>
          <a:p>
            <a:r>
              <a:rPr lang="ru-RU" dirty="0"/>
              <a:t>ЧТО МЫ РАССМОТРЕЛИ</a:t>
            </a:r>
            <a:br>
              <a:rPr lang="ru-RU" dirty="0"/>
            </a:br>
            <a:r>
              <a:rPr lang="ru-RU" dirty="0"/>
              <a:t>В ПРОШЛЫЙ РАЗ: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E24D8-6FDE-4C40-AA73-9C7D6DD77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2379518"/>
            <a:ext cx="11008426" cy="3056778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Я сердце защищаю, когда себя без остатка Богу посвящаю</a:t>
            </a:r>
            <a:r>
              <a:rPr lang="ru-RU" dirty="0"/>
              <a:t>. Для этого мне нужно:</a:t>
            </a:r>
          </a:p>
          <a:p>
            <a:r>
              <a:rPr lang="ru-RU" b="1" dirty="0"/>
              <a:t>Слушать</a:t>
            </a:r>
            <a:r>
              <a:rPr lang="ru-RU" dirty="0"/>
              <a:t> Христа;</a:t>
            </a:r>
          </a:p>
          <a:p>
            <a:r>
              <a:rPr lang="ru-RU" b="1" dirty="0"/>
              <a:t>Следовать</a:t>
            </a:r>
            <a:r>
              <a:rPr lang="ru-RU" dirty="0"/>
              <a:t> за Христом;</a:t>
            </a:r>
          </a:p>
          <a:p>
            <a:r>
              <a:rPr lang="ru-RU" b="1" dirty="0"/>
              <a:t>Спасаться</a:t>
            </a:r>
            <a:r>
              <a:rPr lang="ru-RU" dirty="0"/>
              <a:t> Христом.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430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F05BC-FE55-0EB7-5E1C-E0D4F8E36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НЕПРОСТОЙ ПОЛИТИЧЕСКИЙ КОНТЕКСТ ВОПРОСОВ КО ХРИСТУ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2A221-2B56-4A70-5C34-0089C0B47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30000" dirty="0">
                <a:solidFill>
                  <a:srgbClr val="EEEAD2"/>
                </a:solidFill>
              </a:rPr>
              <a:t>14:</a:t>
            </a:r>
            <a:r>
              <a:rPr lang="ru-RU" baseline="30000" dirty="0">
                <a:solidFill>
                  <a:srgbClr val="EEEAD2"/>
                </a:solidFill>
              </a:rPr>
              <a:t>3 </a:t>
            </a:r>
            <a:r>
              <a:rPr lang="ru-RU" dirty="0">
                <a:solidFill>
                  <a:srgbClr val="EEEAD2"/>
                </a:solidFill>
              </a:rPr>
              <a:t>В свое время Ирод арестовал Иоанна, связал его и бросил в темницу из-за </a:t>
            </a:r>
            <a:r>
              <a:rPr lang="ru-RU" dirty="0" err="1">
                <a:solidFill>
                  <a:srgbClr val="EEEAD2"/>
                </a:solidFill>
              </a:rPr>
              <a:t>Иродиады</a:t>
            </a:r>
            <a:r>
              <a:rPr lang="ru-RU" dirty="0">
                <a:solidFill>
                  <a:srgbClr val="EEEAD2"/>
                </a:solidFill>
              </a:rPr>
              <a:t>, жены своего брата Филиппа</a:t>
            </a:r>
            <a:r>
              <a:rPr lang="en-US" dirty="0">
                <a:solidFill>
                  <a:srgbClr val="EEEAD2"/>
                </a:solidFill>
              </a:rPr>
              <a:t>, </a:t>
            </a:r>
            <a:r>
              <a:rPr lang="en-US" baseline="30000" dirty="0">
                <a:solidFill>
                  <a:srgbClr val="EEEAD2"/>
                </a:solidFill>
              </a:rPr>
              <a:t>4 </a:t>
            </a:r>
            <a:r>
              <a:rPr lang="ru-RU" dirty="0">
                <a:solidFill>
                  <a:srgbClr val="EEEAD2"/>
                </a:solidFill>
              </a:rPr>
              <a:t>потому что Иоанн говорил ему: «Нельзя тебе жить с ней». </a:t>
            </a:r>
            <a:r>
              <a:rPr lang="ru-RU" baseline="30000" dirty="0">
                <a:solidFill>
                  <a:srgbClr val="EEEAD2"/>
                </a:solidFill>
              </a:rPr>
              <a:t>5 </a:t>
            </a:r>
            <a:r>
              <a:rPr lang="ru-RU" b="1" dirty="0"/>
              <a:t>Ирод хотел убить Иоанна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но боялся народа, так как все считали его пророком…</a:t>
            </a:r>
            <a:r>
              <a:rPr lang="ru-RU" baseline="30000" dirty="0">
                <a:solidFill>
                  <a:srgbClr val="EEEAD2"/>
                </a:solidFill>
              </a:rPr>
              <a:t>19:3</a:t>
            </a:r>
            <a:r>
              <a:rPr lang="ru-RU" dirty="0">
                <a:solidFill>
                  <a:srgbClr val="EEEAD2"/>
                </a:solidFill>
              </a:rPr>
              <a:t> Некоторые из фарисеев подошли к Иисусу и, искушая Его, спросили</a:t>
            </a:r>
            <a:r>
              <a:rPr lang="en-US" dirty="0">
                <a:solidFill>
                  <a:srgbClr val="EEEAD2"/>
                </a:solidFill>
              </a:rPr>
              <a:t>…</a:t>
            </a:r>
          </a:p>
          <a:p>
            <a:pPr marL="0" indent="0" algn="r">
              <a:buNone/>
            </a:pPr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Матфея 14:3-5 и 19:3)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735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DACE9-6848-78C4-4E16-30440F710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510597"/>
            <a:ext cx="11008426" cy="1577976"/>
          </a:xfrm>
        </p:spPr>
        <p:txBody>
          <a:bodyPr/>
          <a:lstStyle/>
          <a:p>
            <a:r>
              <a:rPr lang="ru-RU" dirty="0"/>
              <a:t>Я СЕРДЦЕ ЗАЩИЩАЮ, </a:t>
            </a:r>
            <a:br>
              <a:rPr lang="ru-RU" dirty="0"/>
            </a:br>
            <a:r>
              <a:rPr lang="ru-RU" dirty="0"/>
              <a:t>КОГДА СЕМЬЮ БОГУ ПОСВЯЩАЮ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63EE9-FEAF-86A8-9277-3C288168E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2161309"/>
            <a:ext cx="11008426" cy="327498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Для этого мне нужно:</a:t>
            </a:r>
            <a:endParaRPr lang="en-US" dirty="0"/>
          </a:p>
          <a:p>
            <a:pPr lvl="0"/>
            <a:r>
              <a:rPr lang="ru-RU" dirty="0"/>
              <a:t>Понять </a:t>
            </a:r>
            <a:r>
              <a:rPr lang="ru-RU" b="1" u="sng" dirty="0">
                <a:solidFill>
                  <a:srgbClr val="FABD2B"/>
                </a:solidFill>
              </a:rPr>
              <a:t>происхождение</a:t>
            </a:r>
            <a:r>
              <a:rPr lang="ru-RU" dirty="0"/>
              <a:t> брака;</a:t>
            </a:r>
            <a:endParaRPr lang="en-US" dirty="0"/>
          </a:p>
          <a:p>
            <a:pPr lvl="0"/>
            <a:r>
              <a:rPr lang="ru-RU" dirty="0"/>
              <a:t>Принять </a:t>
            </a:r>
            <a:r>
              <a:rPr lang="ru-RU" b="1" u="sng" dirty="0">
                <a:solidFill>
                  <a:srgbClr val="FABD2B"/>
                </a:solidFill>
              </a:rPr>
              <a:t>природу</a:t>
            </a:r>
            <a:r>
              <a:rPr lang="ru-RU" dirty="0"/>
              <a:t> брака;</a:t>
            </a:r>
            <a:endParaRPr lang="en-US" dirty="0"/>
          </a:p>
          <a:p>
            <a:pPr lvl="0"/>
            <a:r>
              <a:rPr lang="ru-RU" dirty="0"/>
              <a:t>Проникнуться </a:t>
            </a:r>
            <a:r>
              <a:rPr lang="ru-RU" b="1" u="sng" dirty="0">
                <a:solidFill>
                  <a:srgbClr val="FABD2B"/>
                </a:solidFill>
              </a:rPr>
              <a:t>призванием</a:t>
            </a:r>
            <a:r>
              <a:rPr lang="ru-RU" dirty="0"/>
              <a:t> брака.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036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0A9C1-E4F0-0045-84FA-C191B3C7D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737755"/>
            <a:ext cx="11008426" cy="4698541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>
                <a:solidFill>
                  <a:srgbClr val="EEEAD2"/>
                </a:solidFill>
              </a:rPr>
              <a:t>19:3</a:t>
            </a:r>
            <a:r>
              <a:rPr lang="ru-RU" dirty="0">
                <a:solidFill>
                  <a:srgbClr val="EEEAD2"/>
                </a:solidFill>
              </a:rPr>
              <a:t> Некоторые из фарисеев подошли к Иисусу и, искушая Его, спросили: «По любой ли причине мужчине разрешается разводиться со своей женой?» </a:t>
            </a:r>
            <a:r>
              <a:rPr lang="ru-RU" baseline="30000" dirty="0">
                <a:solidFill>
                  <a:srgbClr val="EEEAD2"/>
                </a:solidFill>
              </a:rPr>
              <a:t>4</a:t>
            </a:r>
            <a:r>
              <a:rPr lang="ru-RU" dirty="0">
                <a:solidFill>
                  <a:srgbClr val="EEEAD2"/>
                </a:solidFill>
              </a:rPr>
              <a:t> «Разве вы не читали», – ответил Иисус, – «что </a:t>
            </a:r>
            <a:r>
              <a:rPr lang="ru-RU" b="1" dirty="0"/>
              <a:t>в начале Создатель сотворил их мужчиной и женщиной</a:t>
            </a:r>
            <a:r>
              <a:rPr lang="ru-RU" dirty="0"/>
              <a:t> </a:t>
            </a:r>
            <a:r>
              <a:rPr lang="ru-RU" baseline="30000" dirty="0">
                <a:solidFill>
                  <a:srgbClr val="EEEAD2"/>
                </a:solidFill>
              </a:rPr>
              <a:t>5</a:t>
            </a:r>
            <a:r>
              <a:rPr lang="ru-RU" dirty="0">
                <a:solidFill>
                  <a:srgbClr val="EEEAD2"/>
                </a:solidFill>
              </a:rPr>
              <a:t> и сказал: «Поэтому оставит человек отца и мать и соединится со своей женой, и двое станут одной плотью»? </a:t>
            </a:r>
            <a:r>
              <a:rPr lang="ru-RU" baseline="30000" dirty="0">
                <a:solidFill>
                  <a:srgbClr val="EEEAD2"/>
                </a:solidFill>
              </a:rPr>
              <a:t>6</a:t>
            </a:r>
            <a:r>
              <a:rPr lang="ru-RU" dirty="0">
                <a:solidFill>
                  <a:srgbClr val="EEEAD2"/>
                </a:solidFill>
              </a:rPr>
              <a:t> Так что их уже не двое, они – одна плоть. Итак, </a:t>
            </a:r>
            <a:r>
              <a:rPr lang="ru-RU" b="1" dirty="0"/>
              <a:t>что Бог соединил, то человек не должен разделять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endParaRPr lang="en-US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Матфея 1</a:t>
            </a:r>
            <a:r>
              <a:rPr lang="en-US" dirty="0">
                <a:solidFill>
                  <a:srgbClr val="EEEAD2"/>
                </a:solidFill>
              </a:rPr>
              <a:t>9</a:t>
            </a:r>
            <a:r>
              <a:rPr lang="ru-RU" dirty="0">
                <a:solidFill>
                  <a:srgbClr val="EEEAD2"/>
                </a:solidFill>
              </a:rPr>
              <a:t>:3</a:t>
            </a:r>
            <a:r>
              <a:rPr lang="en-US" dirty="0">
                <a:solidFill>
                  <a:srgbClr val="EEEAD2"/>
                </a:solidFill>
              </a:rPr>
              <a:t>-</a:t>
            </a:r>
            <a:r>
              <a:rPr lang="ru-RU" dirty="0">
                <a:solidFill>
                  <a:srgbClr val="EEEAD2"/>
                </a:solidFill>
              </a:rPr>
              <a:t>6)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7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9445B-57C5-A09C-EADF-EA1FA7801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ПРОИСХОЖДЕНИЕ БРАКА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18636-84D0-BEAB-7262-8A640E19B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Брак, в отличие от многих других человеческих институтов, является изобретением не людей, но Бога.</a:t>
            </a:r>
          </a:p>
          <a:p>
            <a:r>
              <a:rPr lang="ru-RU" dirty="0"/>
              <a:t>Брак создан </a:t>
            </a:r>
            <a:r>
              <a:rPr lang="ru-RU" b="1" u="sng" dirty="0">
                <a:solidFill>
                  <a:srgbClr val="FABD2B"/>
                </a:solidFill>
              </a:rPr>
              <a:t>Богом</a:t>
            </a:r>
            <a:r>
              <a:rPr lang="ru-RU" dirty="0"/>
              <a:t>; скреплён </a:t>
            </a:r>
            <a:r>
              <a:rPr lang="ru-RU" b="1" u="sng" dirty="0">
                <a:solidFill>
                  <a:srgbClr val="FABD2B"/>
                </a:solidFill>
              </a:rPr>
              <a:t>заветом</a:t>
            </a:r>
            <a:r>
              <a:rPr lang="ru-RU" dirty="0"/>
              <a:t> и склеен </a:t>
            </a:r>
            <a:r>
              <a:rPr lang="ru-RU" b="1" u="sng" dirty="0">
                <a:solidFill>
                  <a:srgbClr val="FABD2B"/>
                </a:solidFill>
              </a:rPr>
              <a:t>любовью</a:t>
            </a:r>
            <a:r>
              <a:rPr lang="ru-RU" dirty="0">
                <a:solidFill>
                  <a:srgbClr val="EEEAD2"/>
                </a:solidFill>
              </a:rPr>
              <a:t>.</a:t>
            </a:r>
          </a:p>
          <a:p>
            <a:r>
              <a:rPr lang="ru-RU" b="1" dirty="0"/>
              <a:t>Приняв, что брак создан Богом, мы перестанем пытаться подстроить понимание брака под </a:t>
            </a:r>
            <a:r>
              <a:rPr lang="ru-RU" b="1" u="sng" dirty="0">
                <a:solidFill>
                  <a:srgbClr val="FABD2B"/>
                </a:solidFill>
              </a:rPr>
              <a:t>свои интересы</a:t>
            </a:r>
            <a:r>
              <a:rPr lang="ru-RU" b="1" dirty="0"/>
              <a:t> и будем стараться постичь </a:t>
            </a:r>
            <a:r>
              <a:rPr lang="ru-RU" b="1" u="sng" dirty="0">
                <a:solidFill>
                  <a:srgbClr val="FABD2B"/>
                </a:solidFill>
              </a:rPr>
              <a:t>замысел</a:t>
            </a:r>
            <a:r>
              <a:rPr lang="ru-RU" b="1" dirty="0"/>
              <a:t>, который Творец заложил в идею семьи.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09720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23B9E9-3257-D44A-933C-267FCB02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ДВА ОТНОШЕНИЯ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C8510C-1134-D8CF-6974-B560C61C4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517" y="1825625"/>
            <a:ext cx="5453743" cy="3660775"/>
          </a:xfrm>
        </p:spPr>
        <p:txBody>
          <a:bodyPr anchor="t"/>
          <a:lstStyle/>
          <a:p>
            <a:pPr marL="0" indent="0">
              <a:buNone/>
            </a:pPr>
            <a:r>
              <a:rPr lang="ru-RU" b="1" dirty="0"/>
              <a:t>ПОТРЕБЛЕНИЕ</a:t>
            </a:r>
            <a:r>
              <a:rPr lang="ru-RU" dirty="0"/>
              <a:t> </a:t>
            </a:r>
          </a:p>
          <a:p>
            <a:r>
              <a:rPr lang="ru-RU" altLang="en-US" dirty="0"/>
              <a:t>Потребительские отношения основываются : </a:t>
            </a:r>
            <a:br>
              <a:rPr lang="ru-RU" altLang="en-US" dirty="0"/>
            </a:br>
            <a:r>
              <a:rPr lang="ru-RU" altLang="en-US" dirty="0"/>
              <a:t>(а) либо на отсутствии выбора, (б) либо на удовлетворенности клиента</a:t>
            </a:r>
            <a:r>
              <a:rPr lang="en-US" altLang="en-US" dirty="0"/>
              <a:t>.</a:t>
            </a:r>
            <a:endParaRPr lang="ru-RU" altLang="en-US" dirty="0"/>
          </a:p>
          <a:p>
            <a:r>
              <a:rPr lang="ru-RU" altLang="en-US" b="1" dirty="0"/>
              <a:t>Ключевой вопрос: «Что получаю я от брака?»</a:t>
            </a:r>
            <a:endParaRPr lang="en-US" altLang="en-US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45015-5242-231A-F6FD-B08AA2A9EE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53743" cy="3660775"/>
          </a:xfrm>
        </p:spPr>
        <p:txBody>
          <a:bodyPr anchor="t"/>
          <a:lstStyle/>
          <a:p>
            <a:pPr marL="0" indent="0">
              <a:buNone/>
            </a:pPr>
            <a:r>
              <a:rPr lang="ru-RU" b="1" dirty="0"/>
              <a:t>ПОСВЯЩЕНИЕ</a:t>
            </a:r>
          </a:p>
          <a:p>
            <a:r>
              <a:rPr lang="ru-RU" altLang="en-US" dirty="0"/>
              <a:t>Заветные отношения основаны на обязательствах и посвящении другому человеку.</a:t>
            </a:r>
          </a:p>
          <a:p>
            <a:r>
              <a:rPr lang="ru-RU" altLang="en-US" b="1" dirty="0"/>
              <a:t>Ключевой вопрос: «Что я могу дать другому в браке?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189779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7CF0E-5B56-919C-D265-1AA63748C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92283"/>
            <a:ext cx="11008426" cy="4844014"/>
          </a:xfrm>
        </p:spPr>
        <p:txBody>
          <a:bodyPr/>
          <a:lstStyle/>
          <a:p>
            <a:r>
              <a:rPr lang="ru-RU" i="1" dirty="0"/>
              <a:t>Что характеризует наши отношения в браке сегодня? Как мы смотрим на семью? Задаёмся ли мы вопросом о том, что семья может дать мне, или думаем о том, что я могу дать моей семье? Даже будучи холостыми, размышляем ли мы о том, что можем получить в браке, или о том, что должны были бы отдать и чем пожертвовать? Помним ли мы о том, что не мы придумали этот институт, но что он дан нам свыше?</a:t>
            </a:r>
          </a:p>
          <a:p>
            <a:r>
              <a:rPr lang="ru-RU" b="1" dirty="0"/>
              <a:t>Я сердце защищаю, когда семью Богу посвящаю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14204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0A9C1-E4F0-0045-84FA-C191B3C7D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737755"/>
            <a:ext cx="11008426" cy="4698541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>
                <a:solidFill>
                  <a:srgbClr val="EEEAD2"/>
                </a:solidFill>
              </a:rPr>
              <a:t>19:3</a:t>
            </a:r>
            <a:r>
              <a:rPr lang="ru-RU" dirty="0">
                <a:solidFill>
                  <a:srgbClr val="EEEAD2"/>
                </a:solidFill>
              </a:rPr>
              <a:t> Некоторые из фарисеев подошли к Иисусу и, искушая Его, спросили: «По любой ли причине мужчине разрешается разводиться со своей женой?» </a:t>
            </a:r>
            <a:r>
              <a:rPr lang="ru-RU" baseline="30000" dirty="0">
                <a:solidFill>
                  <a:srgbClr val="EEEAD2"/>
                </a:solidFill>
              </a:rPr>
              <a:t>4</a:t>
            </a:r>
            <a:r>
              <a:rPr lang="ru-RU" dirty="0">
                <a:solidFill>
                  <a:srgbClr val="EEEAD2"/>
                </a:solidFill>
              </a:rPr>
              <a:t> «Разве вы не читали», – ответил Иисус, – «что в начале Создатель сотворил их мужчиной и женщиной </a:t>
            </a:r>
            <a:r>
              <a:rPr lang="ru-RU" baseline="30000" dirty="0">
                <a:solidFill>
                  <a:srgbClr val="EEEAD2"/>
                </a:solidFill>
              </a:rPr>
              <a:t>5</a:t>
            </a:r>
            <a:r>
              <a:rPr lang="ru-RU" dirty="0">
                <a:solidFill>
                  <a:srgbClr val="EEEAD2"/>
                </a:solidFill>
              </a:rPr>
              <a:t> и сказал: «Поэтому </a:t>
            </a:r>
            <a:r>
              <a:rPr lang="ru-RU" b="1" dirty="0"/>
              <a:t>оставит человек отца и мать и соединится со своей женой, и двое станут одной плотью</a:t>
            </a:r>
            <a:r>
              <a:rPr lang="ru-RU" dirty="0">
                <a:solidFill>
                  <a:srgbClr val="EEEAD2"/>
                </a:solidFill>
              </a:rPr>
              <a:t>»? </a:t>
            </a:r>
            <a:r>
              <a:rPr lang="ru-RU" baseline="30000" dirty="0">
                <a:solidFill>
                  <a:srgbClr val="EEEAD2"/>
                </a:solidFill>
              </a:rPr>
              <a:t>6</a:t>
            </a:r>
            <a:r>
              <a:rPr lang="ru-RU" dirty="0">
                <a:solidFill>
                  <a:srgbClr val="EEEAD2"/>
                </a:solidFill>
              </a:rPr>
              <a:t> Так что их уже не двое, они – одна плоть. Итак, </a:t>
            </a:r>
            <a:r>
              <a:rPr lang="ru-RU" b="1" dirty="0"/>
              <a:t>что Бог соединил, то человек не должен разделять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endParaRPr lang="en-US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Матфея 1</a:t>
            </a:r>
            <a:r>
              <a:rPr lang="en-US" dirty="0">
                <a:solidFill>
                  <a:srgbClr val="EEEAD2"/>
                </a:solidFill>
              </a:rPr>
              <a:t>9</a:t>
            </a:r>
            <a:r>
              <a:rPr lang="ru-RU" dirty="0">
                <a:solidFill>
                  <a:srgbClr val="EEEAD2"/>
                </a:solidFill>
              </a:rPr>
              <a:t>:3</a:t>
            </a:r>
            <a:r>
              <a:rPr lang="en-US" dirty="0">
                <a:solidFill>
                  <a:srgbClr val="EEEAD2"/>
                </a:solidFill>
              </a:rPr>
              <a:t>-</a:t>
            </a:r>
            <a:r>
              <a:rPr lang="ru-RU" dirty="0">
                <a:solidFill>
                  <a:srgbClr val="EEEAD2"/>
                </a:solidFill>
              </a:rPr>
              <a:t>6)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175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4CADB-3C86-8289-E2FC-DC42E5F34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6"/>
            <a:ext cx="11008426" cy="1068819"/>
          </a:xfrm>
        </p:spPr>
        <p:txBody>
          <a:bodyPr/>
          <a:lstStyle/>
          <a:p>
            <a:r>
              <a:rPr lang="ru-RU" dirty="0"/>
              <a:t>ПРИРОДА БРАКА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3DC6C-7435-A9AC-9FD5-D19688403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433945"/>
            <a:ext cx="11008426" cy="4002352"/>
          </a:xfrm>
          <a:noFill/>
        </p:spPr>
        <p:txBody>
          <a:bodyPr/>
          <a:lstStyle/>
          <a:p>
            <a:r>
              <a:rPr lang="ru-RU" dirty="0"/>
              <a:t>Слово «плоть» отражает не только физический аспект сексуальной близости в браке. Оно говорит о «душе» и «естестве» человека, напоминая нам, что:</a:t>
            </a:r>
          </a:p>
          <a:p>
            <a:r>
              <a:rPr lang="ru-RU" dirty="0"/>
              <a:t>Брак – это </a:t>
            </a:r>
            <a:r>
              <a:rPr lang="ru-RU" b="1" u="sng" dirty="0">
                <a:solidFill>
                  <a:srgbClr val="FABD2B"/>
                </a:solidFill>
              </a:rPr>
              <a:t>формальное</a:t>
            </a:r>
            <a:r>
              <a:rPr lang="ru-RU" dirty="0"/>
              <a:t>, </a:t>
            </a:r>
            <a:r>
              <a:rPr lang="ru-RU" b="1" u="sng" dirty="0">
                <a:solidFill>
                  <a:srgbClr val="FABD2B"/>
                </a:solidFill>
              </a:rPr>
              <a:t>физическое</a:t>
            </a:r>
            <a:r>
              <a:rPr lang="ru-RU" dirty="0"/>
              <a:t> и </a:t>
            </a:r>
            <a:r>
              <a:rPr lang="ru-RU" b="1" u="sng" dirty="0">
                <a:solidFill>
                  <a:srgbClr val="FABD2B"/>
                </a:solidFill>
              </a:rPr>
              <a:t>финансовое</a:t>
            </a:r>
            <a:r>
              <a:rPr lang="ru-RU" dirty="0"/>
              <a:t> единение мужчины и женщины в служении Господу.</a:t>
            </a:r>
          </a:p>
          <a:p>
            <a:r>
              <a:rPr lang="ru-RU" dirty="0"/>
              <a:t>Брак – это юридически скреплённая </a:t>
            </a:r>
            <a:r>
              <a:rPr lang="ru-RU" b="1" u="sng" dirty="0">
                <a:solidFill>
                  <a:srgbClr val="FABD2B"/>
                </a:solidFill>
              </a:rPr>
              <a:t>душевная</a:t>
            </a:r>
            <a:r>
              <a:rPr lang="ru-RU" dirty="0"/>
              <a:t>, </a:t>
            </a:r>
            <a:r>
              <a:rPr lang="ru-RU" b="1" u="sng" dirty="0">
                <a:solidFill>
                  <a:srgbClr val="FABD2B"/>
                </a:solidFill>
              </a:rPr>
              <a:t>духовная</a:t>
            </a:r>
            <a:r>
              <a:rPr lang="ru-RU" dirty="0"/>
              <a:t> и </a:t>
            </a:r>
            <a:r>
              <a:rPr lang="ru-RU" b="1" u="sng" dirty="0">
                <a:solidFill>
                  <a:srgbClr val="FABD2B"/>
                </a:solidFill>
              </a:rPr>
              <a:t>деловая</a:t>
            </a:r>
            <a:r>
              <a:rPr lang="ru-RU" dirty="0"/>
              <a:t> связь мужчины и женщины во славу Божию.</a:t>
            </a:r>
          </a:p>
        </p:txBody>
      </p:sp>
    </p:spTree>
    <p:extLst>
      <p:ext uri="{BB962C8B-B14F-4D97-AF65-F5344CB8AC3E}">
        <p14:creationId xmlns:p14="http://schemas.microsoft.com/office/powerpoint/2010/main" val="1378790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93586-AF2A-5E34-F34D-AB9C4752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19545"/>
            <a:ext cx="11008426" cy="4916751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Фарисеи спрашивают Иисуса о том, в каких ситуациях мужчина может оставить свою жену. Иисус отвечает, что </a:t>
            </a:r>
            <a:r>
              <a:rPr lang="ru-RU" b="1" dirty="0"/>
              <a:t>Он не уверен, что это вообще возможно, поскольку двое стали одним целым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Ответ Иисуса намного ближе к тому, сколь много боли причиняет практически любой развод.</a:t>
            </a:r>
          </a:p>
          <a:p>
            <a:r>
              <a:rPr lang="ru-RU" i="1" dirty="0"/>
              <a:t>Помним ли мы о том, что в браке мы становимся одним целым с другим человеком? Осознаём ли мы эту степень близости и родства?</a:t>
            </a:r>
          </a:p>
          <a:p>
            <a:r>
              <a:rPr lang="ru-RU" b="1" dirty="0"/>
              <a:t>Я сердце защищаю, когда семью Богу посвящаю</a:t>
            </a:r>
          </a:p>
        </p:txBody>
      </p:sp>
    </p:spTree>
    <p:extLst>
      <p:ext uri="{BB962C8B-B14F-4D97-AF65-F5344CB8AC3E}">
        <p14:creationId xmlns:p14="http://schemas.microsoft.com/office/powerpoint/2010/main" val="1598291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B4D9D-2FD5-A801-D2DA-5C851AFE9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02673"/>
            <a:ext cx="11008426" cy="4833623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Завет, заключённый между мужчиной и женщиной, заключён перед Богом, а значит и с Богом, а не только с мужем или женой. Нарушить доверие супруга означает также и разрушение веры в Бога… </a:t>
            </a:r>
            <a:r>
              <a:rPr lang="ru-RU" b="1" i="1" dirty="0"/>
              <a:t>Что же такое завет? Это намного более близкая и личная связь, чем просто юридический договор или бизнес контракт. Но, с другой стороны, эти обязательства намного более крепкие, связывающие и безусловные, чем взаимоотношения, построенные на чувствах или симпатии. Заветные отношения – это феноменальная смесь закона и любви</a:t>
            </a:r>
            <a:r>
              <a:rPr lang="ru-RU" dirty="0"/>
              <a:t>».</a:t>
            </a:r>
            <a:endParaRPr lang="en-US" dirty="0"/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(Тимоти Келлер и Кэтрин Келлер «Значение брака»)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899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0A9C1-E4F0-0045-84FA-C191B3C7D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737755"/>
            <a:ext cx="11008426" cy="4698541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>
                <a:solidFill>
                  <a:srgbClr val="EEEAD2"/>
                </a:solidFill>
              </a:rPr>
              <a:t>19:3</a:t>
            </a:r>
            <a:r>
              <a:rPr lang="ru-RU" dirty="0">
                <a:solidFill>
                  <a:srgbClr val="EEEAD2"/>
                </a:solidFill>
              </a:rPr>
              <a:t> Некоторые из фарисеев подошли к Иисусу и, искушая Его, спросили: «По любой ли причине мужчине разрешается разводиться со своей женой?» </a:t>
            </a:r>
            <a:r>
              <a:rPr lang="ru-RU" baseline="30000" dirty="0">
                <a:solidFill>
                  <a:srgbClr val="EEEAD2"/>
                </a:solidFill>
              </a:rPr>
              <a:t>4</a:t>
            </a:r>
            <a:r>
              <a:rPr lang="ru-RU" dirty="0">
                <a:solidFill>
                  <a:srgbClr val="EEEAD2"/>
                </a:solidFill>
              </a:rPr>
              <a:t> «Разве вы не читали», – ответил Иисус, – «что в начале Создатель сотворил их мужчиной и женщиной </a:t>
            </a:r>
            <a:r>
              <a:rPr lang="ru-RU" baseline="30000" dirty="0">
                <a:solidFill>
                  <a:srgbClr val="EEEAD2"/>
                </a:solidFill>
              </a:rPr>
              <a:t>5</a:t>
            </a:r>
            <a:r>
              <a:rPr lang="ru-RU" dirty="0">
                <a:solidFill>
                  <a:srgbClr val="EEEAD2"/>
                </a:solidFill>
              </a:rPr>
              <a:t> и сказал: «</a:t>
            </a:r>
            <a:r>
              <a:rPr lang="ru-RU" b="1" dirty="0"/>
              <a:t>Поэтому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оставит человек отца и мать и соединится со своей женой, и двое станут одной плотью»? </a:t>
            </a:r>
            <a:r>
              <a:rPr lang="ru-RU" baseline="30000" dirty="0">
                <a:solidFill>
                  <a:srgbClr val="EEEAD2"/>
                </a:solidFill>
              </a:rPr>
              <a:t>6</a:t>
            </a:r>
            <a:r>
              <a:rPr lang="ru-RU" dirty="0">
                <a:solidFill>
                  <a:srgbClr val="EEEAD2"/>
                </a:solidFill>
              </a:rPr>
              <a:t> Так что их уже не двое, они – одна плоть. Итак, что Бог соединил, то человек не должен разделять. </a:t>
            </a:r>
            <a:endParaRPr lang="en-US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Матфея 1</a:t>
            </a:r>
            <a:r>
              <a:rPr lang="en-US" dirty="0">
                <a:solidFill>
                  <a:srgbClr val="EEEAD2"/>
                </a:solidFill>
              </a:rPr>
              <a:t>9</a:t>
            </a:r>
            <a:r>
              <a:rPr lang="ru-RU" dirty="0">
                <a:solidFill>
                  <a:srgbClr val="EEEAD2"/>
                </a:solidFill>
              </a:rPr>
              <a:t>:3</a:t>
            </a:r>
            <a:r>
              <a:rPr lang="en-US" dirty="0">
                <a:solidFill>
                  <a:srgbClr val="EEEAD2"/>
                </a:solidFill>
              </a:rPr>
              <a:t>-</a:t>
            </a:r>
            <a:r>
              <a:rPr lang="ru-RU" dirty="0">
                <a:solidFill>
                  <a:srgbClr val="EEEAD2"/>
                </a:solidFill>
              </a:rPr>
              <a:t>6)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444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5C368-69A3-28CE-8D5A-FDBF5F48A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40327"/>
            <a:ext cx="11008426" cy="4895969"/>
          </a:xfrm>
        </p:spPr>
        <p:txBody>
          <a:bodyPr/>
          <a:lstStyle/>
          <a:p>
            <a:pPr marL="0" indent="0">
              <a:buNone/>
            </a:pPr>
            <a:r>
              <a:rPr lang="en-US" baseline="30000" dirty="0">
                <a:solidFill>
                  <a:srgbClr val="EEEAD2"/>
                </a:solidFill>
              </a:rPr>
              <a:t>1:</a:t>
            </a:r>
            <a:r>
              <a:rPr lang="ru-RU" baseline="30000" dirty="0">
                <a:solidFill>
                  <a:srgbClr val="EEEAD2"/>
                </a:solidFill>
              </a:rPr>
              <a:t>28 </a:t>
            </a:r>
            <a:r>
              <a:rPr lang="ru-RU" dirty="0">
                <a:solidFill>
                  <a:srgbClr val="EEEAD2"/>
                </a:solidFill>
              </a:rPr>
              <a:t>Бог благословил их и сказал: «Плодитесь и размножайтесь; наполняйте землю и владейте ею. Царствуйте над рыбами морскими, и птицами небесными, и над всеми пресмыкающимися»…</a:t>
            </a:r>
            <a:r>
              <a:rPr lang="en-US" dirty="0">
                <a:solidFill>
                  <a:srgbClr val="EEEAD2"/>
                </a:solidFill>
              </a:rPr>
              <a:t> </a:t>
            </a:r>
            <a:r>
              <a:rPr lang="ru-RU" baseline="30000" dirty="0">
                <a:solidFill>
                  <a:srgbClr val="EEEAD2"/>
                </a:solidFill>
              </a:rPr>
              <a:t>2:15 </a:t>
            </a:r>
            <a:r>
              <a:rPr lang="ru-RU" dirty="0">
                <a:solidFill>
                  <a:srgbClr val="EEEAD2"/>
                </a:solidFill>
              </a:rPr>
              <a:t>Господь Бог поселил человека в Эдемском саду, чтобы он возделывал сад и заботился о нем…</a:t>
            </a:r>
            <a:r>
              <a:rPr lang="ru-RU" baseline="30000" dirty="0">
                <a:solidFill>
                  <a:srgbClr val="EEEAD2"/>
                </a:solidFill>
              </a:rPr>
              <a:t>18 </a:t>
            </a:r>
            <a:r>
              <a:rPr lang="ru-RU" dirty="0">
                <a:solidFill>
                  <a:srgbClr val="EEEAD2"/>
                </a:solidFill>
              </a:rPr>
              <a:t>Господь Бог сказал: «Нехорошо человеку быть одному. Я создам ему помощника под стать»… </a:t>
            </a:r>
            <a:r>
              <a:rPr lang="ru-RU" baseline="30000" dirty="0">
                <a:solidFill>
                  <a:srgbClr val="EEEAD2"/>
                </a:solidFill>
              </a:rPr>
              <a:t>24 </a:t>
            </a:r>
            <a:r>
              <a:rPr lang="ru-RU" b="1" dirty="0"/>
              <a:t>Поэтому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оставит человек отца и мать и соединится со своей женой, и двое станут одной плотью.</a:t>
            </a:r>
          </a:p>
          <a:p>
            <a:pPr marL="0" indent="0" algn="r">
              <a:buNone/>
            </a:pPr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Бытие 1:28; 2:15, 18 и 24)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9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527FE-743D-6A81-B82F-EBB9FABD8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6"/>
            <a:ext cx="11008426" cy="1162340"/>
          </a:xfrm>
        </p:spPr>
        <p:txBody>
          <a:bodyPr/>
          <a:lstStyle/>
          <a:p>
            <a:r>
              <a:rPr lang="ru-RU" dirty="0"/>
              <a:t>ПРИЗВАНИЕ БРАКА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B9EA9-113B-6129-7709-7A9FDAA6F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527465"/>
            <a:ext cx="11008426" cy="390883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Ева была первой и единственной «половинкой» в истории человечества. Но она была создана не для того, чтобы каким-то образом ублажать Адама, но потому, что один Адам </a:t>
            </a:r>
            <a:r>
              <a:rPr lang="ru-RU" b="1" u="sng" dirty="0">
                <a:solidFill>
                  <a:srgbClr val="FABD2B"/>
                </a:solidFill>
              </a:rPr>
              <a:t>не мог </a:t>
            </a:r>
            <a:r>
              <a:rPr lang="ru-RU" dirty="0"/>
              <a:t>выполнить призвание Бога. Это призвание заключается в том, чтобы: 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Подчинять</a:t>
            </a:r>
            <a:r>
              <a:rPr lang="ru-RU" dirty="0"/>
              <a:t> жизнь; 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Преображать</a:t>
            </a:r>
            <a:r>
              <a:rPr lang="ru-RU" dirty="0"/>
              <a:t> жизнь; 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Продолжать</a:t>
            </a:r>
            <a:r>
              <a:rPr lang="ru-RU" dirty="0"/>
              <a:t> жизнь.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36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E6626-F5E3-2826-AFC5-BE70A706B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81891"/>
            <a:ext cx="11008426" cy="4854405"/>
          </a:xfrm>
        </p:spPr>
        <p:txBody>
          <a:bodyPr/>
          <a:lstStyle/>
          <a:p>
            <a:r>
              <a:rPr lang="ru-RU" i="1" dirty="0"/>
              <a:t>Как часто мы задумываемся сегодня о том, к чему именно призван наш брак? Будучи холостыми, отдаём ли мы себе отчёт в том, насколько нам проще и легче служить Господу? Воспринимаем ли мы наш статус как благословение или смотрим на него исключительно как на обузу и проклятие?</a:t>
            </a:r>
          </a:p>
          <a:p>
            <a:r>
              <a:rPr lang="ru-RU" b="1" dirty="0"/>
              <a:t>Я сердце защищаю, когда семью Богу посвящаю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9879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7230E-61D9-4968-078D-7B8DBCDEC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71501"/>
            <a:ext cx="11008426" cy="4864796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dirty="0"/>
              <a:t>«</a:t>
            </a:r>
            <a:r>
              <a:rPr lang="ru-RU" i="1" dirty="0"/>
              <a:t>Думая о браке, мы призваны думать о Боге и нашей привилегии заботиться об этом мире. Мне нравится выражать эту мысль коротким лозунгом: </a:t>
            </a:r>
            <a:r>
              <a:rPr lang="en-US" i="1" dirty="0"/>
              <a:t>“</a:t>
            </a:r>
            <a:r>
              <a:rPr lang="ru-RU" i="1" dirty="0"/>
              <a:t>секс на службе Бога</a:t>
            </a:r>
            <a:r>
              <a:rPr lang="en-US" i="1" dirty="0"/>
              <a:t>”</a:t>
            </a:r>
            <a:r>
              <a:rPr lang="ru-RU" dirty="0"/>
              <a:t>».</a:t>
            </a:r>
            <a:endParaRPr lang="en-US" dirty="0"/>
          </a:p>
          <a:p>
            <a:pPr marL="0" indent="0" algn="r">
              <a:buNone/>
            </a:pPr>
            <a:r>
              <a:rPr lang="ru-RU" dirty="0"/>
              <a:t>(Кристофер Эш «Женат ради Бога»)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030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154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DACE9-6848-78C4-4E16-30440F710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510597"/>
            <a:ext cx="11008426" cy="1577976"/>
          </a:xfrm>
        </p:spPr>
        <p:txBody>
          <a:bodyPr/>
          <a:lstStyle/>
          <a:p>
            <a:r>
              <a:rPr lang="ru-RU" dirty="0"/>
              <a:t>Я СЕРДЦЕ ЗАЩИЩАЮ, </a:t>
            </a:r>
            <a:br>
              <a:rPr lang="ru-RU" dirty="0"/>
            </a:br>
            <a:r>
              <a:rPr lang="ru-RU" dirty="0"/>
              <a:t>КОГДА СЕМЬЮ БОГУ ПОСВЯЩАЮ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63EE9-FEAF-86A8-9277-3C288168E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2161309"/>
            <a:ext cx="11008426" cy="327498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Для этого мне нужно:</a:t>
            </a:r>
            <a:endParaRPr lang="en-US" dirty="0"/>
          </a:p>
          <a:p>
            <a:pPr lvl="0"/>
            <a:r>
              <a:rPr lang="ru-RU" dirty="0"/>
              <a:t>Понять </a:t>
            </a:r>
            <a:r>
              <a:rPr lang="ru-RU" b="1" dirty="0"/>
              <a:t>происхождение</a:t>
            </a:r>
            <a:r>
              <a:rPr lang="ru-RU" dirty="0"/>
              <a:t> брака;</a:t>
            </a:r>
            <a:endParaRPr lang="en-US" dirty="0"/>
          </a:p>
          <a:p>
            <a:pPr lvl="0"/>
            <a:r>
              <a:rPr lang="ru-RU" dirty="0"/>
              <a:t>Принять </a:t>
            </a:r>
            <a:r>
              <a:rPr lang="ru-RU" b="1" dirty="0"/>
              <a:t>природу</a:t>
            </a:r>
            <a:r>
              <a:rPr lang="ru-RU" dirty="0"/>
              <a:t> брака;</a:t>
            </a:r>
            <a:endParaRPr lang="en-US" dirty="0"/>
          </a:p>
          <a:p>
            <a:pPr lvl="0"/>
            <a:r>
              <a:rPr lang="ru-RU" dirty="0"/>
              <a:t>Проникнуться </a:t>
            </a:r>
            <a:r>
              <a:rPr lang="ru-RU" b="1" dirty="0"/>
              <a:t>призванием</a:t>
            </a:r>
            <a:r>
              <a:rPr lang="ru-RU" dirty="0"/>
              <a:t> брака.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957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C702-1D43-E74C-86FE-A6BB4FA96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СЛЕДУЮЩИЙ РАЗ: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41DD1-3B00-6141-86A9-8EADC158C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6" y="1582221"/>
            <a:ext cx="11113819" cy="3854076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Но как быть, когда от брака ничего не осталось? Что делать, когда ты не можешь найти общий язык со своим мужем или женой? Есть ли выход в такой ситуации или единственное решение – это терпеть до конца своих дней? </a:t>
            </a:r>
          </a:p>
          <a:p>
            <a:r>
              <a:rPr lang="ru-RU" dirty="0">
                <a:solidFill>
                  <a:srgbClr val="EEEAD2"/>
                </a:solidFill>
              </a:rPr>
              <a:t>На следующей неделе, продолжая изучать Евангелие от Матфея, мы поговорим о том, </a:t>
            </a:r>
            <a:r>
              <a:rPr lang="ru-RU" b="1" dirty="0"/>
              <a:t>как сохранить семейное счастье.</a:t>
            </a:r>
          </a:p>
        </p:txBody>
      </p:sp>
    </p:spTree>
    <p:extLst>
      <p:ext uri="{BB962C8B-B14F-4D97-AF65-F5344CB8AC3E}">
        <p14:creationId xmlns:p14="http://schemas.microsoft.com/office/powerpoint/2010/main" val="2677844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58E131-BB4C-0672-33C0-E99D4AA49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ДВА ФУНДАМЕНТА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5A9F32-E4C6-2C3D-DA17-6EDCFE57F6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517" y="1690689"/>
            <a:ext cx="5402283" cy="3795712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СТРАСТЬ</a:t>
            </a:r>
            <a:endParaRPr lang="en-US" b="1" dirty="0"/>
          </a:p>
          <a:p>
            <a:pPr>
              <a:defRPr/>
            </a:pPr>
            <a:r>
              <a:rPr lang="ru-RU" dirty="0"/>
              <a:t>Мы любим друг друга, и «штамп в паспорте» ничего не прибавит и не убавит в нашей страстной любви.</a:t>
            </a:r>
          </a:p>
          <a:p>
            <a:pPr>
              <a:defRPr/>
            </a:pPr>
            <a:r>
              <a:rPr lang="ru-RU" dirty="0"/>
              <a:t>Влюблённость приходит и уходит. Даже когда все начинается со слов: «</a:t>
            </a:r>
            <a:r>
              <a:rPr lang="ru-RU" i="1" dirty="0"/>
              <a:t>Жить не могу без неё!</a:t>
            </a:r>
            <a:r>
              <a:rPr lang="ru-RU" dirty="0"/>
              <a:t>»</a:t>
            </a:r>
            <a:endParaRPr lang="en-US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40A9EB-F22D-5E9E-7074-8B5694F4E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690689"/>
            <a:ext cx="5453743" cy="3795712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СПАСИТЕЛЬ</a:t>
            </a:r>
          </a:p>
          <a:p>
            <a:r>
              <a:rPr lang="ru-RU" dirty="0"/>
              <a:t>Посвящение Христу определяет наше посвящение друг другу;</a:t>
            </a:r>
          </a:p>
          <a:p>
            <a:r>
              <a:rPr lang="ru-RU" dirty="0"/>
              <a:t>Жертвенность Христа формирует наше жертвенное отношение друг к другу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719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A13D1-05B0-2C7A-5CB0-029F12482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33845"/>
            <a:ext cx="11008426" cy="480245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«</a:t>
            </a:r>
            <a:r>
              <a:rPr lang="ru-RU" i="1" dirty="0"/>
              <a:t>Любить — это не значит смотреть друг на друга. Любить — значит смотреть вместе в одном направлении</a:t>
            </a:r>
            <a:r>
              <a:rPr lang="ru-RU" dirty="0"/>
              <a:t>».</a:t>
            </a:r>
          </a:p>
          <a:p>
            <a:pPr marL="0" indent="0" algn="r">
              <a:buNone/>
            </a:pPr>
            <a:r>
              <a:rPr lang="ru-RU" dirty="0"/>
              <a:t>(Антуан де Сент-Экзюпери «Земля людей»)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85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EF36C-BFEC-314A-AA9B-AB3C2E9C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6"/>
            <a:ext cx="11008426" cy="1193512"/>
          </a:xfrm>
        </p:spPr>
        <p:txBody>
          <a:bodyPr/>
          <a:lstStyle/>
          <a:p>
            <a:r>
              <a:rPr lang="ru-RU" dirty="0"/>
              <a:t>ПРИМЕНЕНИЕ: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1A59F-D6F5-E041-8A84-B5BC7A70B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558637"/>
            <a:ext cx="11144992" cy="3877660"/>
          </a:xfrm>
          <a:noFill/>
        </p:spPr>
        <p:txBody>
          <a:bodyPr/>
          <a:lstStyle/>
          <a:p>
            <a:r>
              <a:rPr lang="ru-RU" b="1" dirty="0"/>
              <a:t>Приучите себя к простой фразе: «Развод – это не выход».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Ведь христианский брак – это не просто союз двух людей, но единение двух сердец Христом. Спаситель стоит в центре наших семей. А потому </a:t>
            </a:r>
            <a:r>
              <a:rPr lang="ru-RU" b="1" dirty="0"/>
              <a:t>мы можем прибегать к Его помощи в те минуты, когда нам чрезвычайно сложно найти общий язык друг с другом, возвращая наш брак Христу и прося Его прославиться в нашем браке</a:t>
            </a:r>
            <a:r>
              <a:rPr lang="ru-RU" dirty="0"/>
              <a:t>.</a:t>
            </a:r>
          </a:p>
          <a:p>
            <a:r>
              <a:rPr lang="ru-RU" dirty="0">
                <a:solidFill>
                  <a:srgbClr val="EEEAD2"/>
                </a:solidFill>
              </a:rPr>
              <a:t>Но, что удивительно, Христос является центром нашей жизни даже тогда, когда мы холосты.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070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F318B-6B84-68E5-4909-30D5C09DE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85801"/>
            <a:ext cx="11008426" cy="4750496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Как все, что не является продуктом непреднамеренных исчезающих эмоций, как все, что порождено временем и волей, </a:t>
            </a:r>
            <a:r>
              <a:rPr lang="ru-RU" b="1" i="1" dirty="0"/>
              <a:t>любой брак, счастливый или несчастный, бесконечно увлекательней интрижки, пусть и самого страстного толка</a:t>
            </a:r>
            <a:r>
              <a:rPr lang="ru-RU" dirty="0"/>
              <a:t>». </a:t>
            </a:r>
          </a:p>
          <a:p>
            <a:pPr algn="r">
              <a:buFont typeface="Wingdings" pitchFamily="2" charset="2"/>
              <a:buNone/>
              <a:defRPr/>
            </a:pPr>
            <a:r>
              <a:rPr lang="ru-RU" dirty="0">
                <a:solidFill>
                  <a:srgbClr val="EEEAD2"/>
                </a:solidFill>
              </a:rPr>
              <a:t>(</a:t>
            </a:r>
            <a:r>
              <a:rPr lang="ru-RU" dirty="0" err="1">
                <a:solidFill>
                  <a:srgbClr val="EEEAD2"/>
                </a:solidFill>
              </a:rPr>
              <a:t>Уистен</a:t>
            </a:r>
            <a:r>
              <a:rPr lang="ru-RU" dirty="0">
                <a:solidFill>
                  <a:srgbClr val="EEEAD2"/>
                </a:solidFill>
              </a:rPr>
              <a:t> Хью </a:t>
            </a:r>
            <a:r>
              <a:rPr lang="ru-RU" dirty="0" err="1">
                <a:solidFill>
                  <a:srgbClr val="EEEAD2"/>
                </a:solidFill>
              </a:rPr>
              <a:t>Оден</a:t>
            </a:r>
            <a:r>
              <a:rPr lang="ru-RU" dirty="0">
                <a:solidFill>
                  <a:srgbClr val="EEEAD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80078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AE98BC-D3D4-43A3-A423-022DEC00C7D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9d1a634f-6735-4db6-bcd6-aa97ff485f62"/>
    <ds:schemaRef ds:uri="http://purl.org/dc/elements/1.1/"/>
    <ds:schemaRef ds:uri="http://schemas.microsoft.com/office/2006/metadata/properties"/>
    <ds:schemaRef ds:uri="http://schemas.microsoft.com/office/infopath/2007/PartnerControls"/>
    <ds:schemaRef ds:uri="62589e56-49db-468b-8cef-9bc6768a675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25403</TotalTime>
  <Words>1728</Words>
  <Application>Microsoft Macintosh PowerPoint</Application>
  <PresentationFormat>Widescreen</PresentationFormat>
  <Paragraphs>81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ЧТО МЫ РАССМОТРЕЛИ В ПРОШЛЫЙ РАЗ:</vt:lpstr>
      <vt:lpstr>НЕПРОСТОЙ ПОЛИТИЧЕСКИЙ КОНТЕКСТ ВОПРОСОВ КО ХРИСТУ</vt:lpstr>
      <vt:lpstr>Я СЕРДЦЕ ЗАЩИЩАЮ,  КОГДА СЕМЬЮ БОГУ ПОСВЯЩАЮ</vt:lpstr>
      <vt:lpstr>PowerPoint Presentation</vt:lpstr>
      <vt:lpstr>ПРОИСХОЖДЕНИЕ БРАКА</vt:lpstr>
      <vt:lpstr>ДВА ОТНОШЕНИЯ</vt:lpstr>
      <vt:lpstr>PowerPoint Presentation</vt:lpstr>
      <vt:lpstr>PowerPoint Presentation</vt:lpstr>
      <vt:lpstr>ПРИРОДА БРАКА</vt:lpstr>
      <vt:lpstr>PowerPoint Presentation</vt:lpstr>
      <vt:lpstr>PowerPoint Presentation</vt:lpstr>
      <vt:lpstr>PowerPoint Presentation</vt:lpstr>
      <vt:lpstr>PowerPoint Presentation</vt:lpstr>
      <vt:lpstr>ПРИЗВАНИЕ БРАКА</vt:lpstr>
      <vt:lpstr>PowerPoint Presentation</vt:lpstr>
      <vt:lpstr>PowerPoint Presentation</vt:lpstr>
      <vt:lpstr>PowerPoint Presentation</vt:lpstr>
      <vt:lpstr>Я СЕРДЦЕ ЗАЩИЩАЮ,  КОГДА СЕМЬЮ БОГУ ПОСВЯЩАЮ</vt:lpstr>
      <vt:lpstr>В СЛЕДУЮЩИЙ РАЗ:</vt:lpstr>
      <vt:lpstr>ДВА ФУНДАМЕНТА</vt:lpstr>
      <vt:lpstr>PowerPoint Presentation</vt:lpstr>
      <vt:lpstr>ПРИМЕНЕНИЕ: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240</cp:revision>
  <dcterms:created xsi:type="dcterms:W3CDTF">2020-09-24T09:54:03Z</dcterms:created>
  <dcterms:modified xsi:type="dcterms:W3CDTF">2022-05-12T13:11:11Z</dcterms:modified>
</cp:coreProperties>
</file>