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1202" r:id="rId2"/>
    <p:sldId id="1334" r:id="rId3"/>
    <p:sldId id="838" r:id="rId4"/>
    <p:sldId id="1280" r:id="rId5"/>
    <p:sldId id="1308" r:id="rId6"/>
    <p:sldId id="1283" r:id="rId7"/>
    <p:sldId id="1312" r:id="rId8"/>
    <p:sldId id="1315" r:id="rId9"/>
    <p:sldId id="1316" r:id="rId10"/>
    <p:sldId id="1317" r:id="rId11"/>
    <p:sldId id="1318" r:id="rId12"/>
    <p:sldId id="1319" r:id="rId13"/>
    <p:sldId id="1320" r:id="rId14"/>
    <p:sldId id="1321" r:id="rId15"/>
    <p:sldId id="1322" r:id="rId16"/>
    <p:sldId id="1323" r:id="rId17"/>
    <p:sldId id="1324" r:id="rId18"/>
    <p:sldId id="1325" r:id="rId19"/>
    <p:sldId id="1326" r:id="rId20"/>
    <p:sldId id="1327" r:id="rId21"/>
    <p:sldId id="1328" r:id="rId22"/>
    <p:sldId id="1329" r:id="rId23"/>
    <p:sldId id="1335" r:id="rId24"/>
    <p:sldId id="1330" r:id="rId25"/>
    <p:sldId id="1301" r:id="rId26"/>
    <p:sldId id="1331" r:id="rId27"/>
    <p:sldId id="1332" r:id="rId28"/>
    <p:sldId id="1336" r:id="rId29"/>
    <p:sldId id="1313" r:id="rId30"/>
    <p:sldId id="1170" r:id="rId31"/>
    <p:sldId id="1333" r:id="rId32"/>
    <p:sldId id="1226" r:id="rId33"/>
    <p:sldId id="1302" r:id="rId34"/>
    <p:sldId id="957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137"/>
    <a:srgbClr val="F1B427"/>
    <a:srgbClr val="F0B637"/>
    <a:srgbClr val="76D6FF"/>
    <a:srgbClr val="EAEAE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76" autoAdjust="0"/>
    <p:restoredTop sz="99618" autoAdjust="0"/>
  </p:normalViewPr>
  <p:slideViewPr>
    <p:cSldViewPr>
      <p:cViewPr varScale="1">
        <p:scale>
          <a:sx n="124" d="100"/>
          <a:sy n="124" d="100"/>
        </p:scale>
        <p:origin x="155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F491-22BD-4E1B-8C9F-6452A8433F08}" type="datetimeFigureOut">
              <a:rPr lang="en-US" smtClean="0"/>
              <a:pPr/>
              <a:t>3/1/20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4B103-670D-461D-A140-FD1669ADF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19184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ln>
            <a:noFill/>
          </a:ln>
        </p:spPr>
        <p:txBody>
          <a:bodyPr/>
          <a:lstStyle>
            <a:lvl1pPr>
              <a:defRPr b="1" cap="none" spc="0">
                <a:ln w="3175">
                  <a:noFill/>
                  <a:prstDash val="solid"/>
                </a:ln>
                <a:solidFill>
                  <a:srgbClr val="F1B42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032349"/>
          </a:xfrm>
        </p:spPr>
        <p:txBody>
          <a:bodyPr/>
          <a:lstStyle>
            <a:lvl1pPr>
              <a:buClr>
                <a:srgbClr val="F0B637"/>
              </a:buClr>
              <a:defRPr/>
            </a:lvl1pPr>
            <a:lvl2pPr>
              <a:buClr>
                <a:srgbClr val="F0B637"/>
              </a:buClr>
              <a:defRPr/>
            </a:lvl2pPr>
            <a:lvl3pPr>
              <a:buClr>
                <a:srgbClr val="F0B637"/>
              </a:buClr>
              <a:defRPr/>
            </a:lvl3pPr>
            <a:lvl4pPr>
              <a:buClr>
                <a:srgbClr val="F0B637"/>
              </a:buClr>
              <a:defRPr/>
            </a:lvl4pPr>
            <a:lvl5pPr>
              <a:buClr>
                <a:srgbClr val="F0B637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33504"/>
            <a:ext cx="549424" cy="696302"/>
          </a:xfrm>
          <a:ln/>
        </p:spPr>
        <p:txBody>
          <a:bodyPr/>
          <a:lstStyle>
            <a:lvl1pPr>
              <a:defRPr>
                <a:solidFill>
                  <a:srgbClr val="F0B637"/>
                </a:solidFill>
              </a:defRPr>
            </a:lvl1pPr>
          </a:lstStyle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>
                <a:ln>
                  <a:solidFill>
                    <a:srgbClr val="F0A137"/>
                  </a:solidFill>
                </a:ln>
                <a:solidFill>
                  <a:srgbClr val="F0B6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33256"/>
            <a:ext cx="549424" cy="71618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5C71-981B-47E3-B65D-1F6720F51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07632" y="5719712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932C-5426-4E7B-9804-90820C0A7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rgbClr val="F1B42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20272" y="5805264"/>
            <a:ext cx="549424" cy="791231"/>
          </a:xfrm>
          <a:ln/>
        </p:spPr>
        <p:txBody>
          <a:bodyPr/>
          <a:lstStyle>
            <a:lvl1pPr>
              <a:defRPr>
                <a:solidFill>
                  <a:srgbClr val="F0B637"/>
                </a:solidFill>
              </a:defRPr>
            </a:lvl1pPr>
          </a:lstStyle>
          <a:p>
            <a:pPr>
              <a:defRPr/>
            </a:pPr>
            <a:fld id="{D54298A3-2281-4EF1-989D-80DD8D06C7F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0B6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22349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6544-9597-4B1C-8F2B-A292FAF912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33256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93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17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err="1"/>
              <a:t>Click</a:t>
            </a:r>
            <a:r>
              <a:rPr lang="ru-RU" dirty="0"/>
              <a:t> to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97288" y="5751557"/>
            <a:ext cx="549424" cy="71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rgbClr val="FFC000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D5E7E0-810C-4B9F-922D-54076A94C7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C000"/>
          </a:solidFill>
          <a:latin typeface="Century Gothic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671957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D03588-D047-004A-BAB0-88B9283E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93027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4A98F-C31F-5841-B139-B0E92B4C0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161046"/>
          </a:xfrm>
          <a:noFill/>
        </p:spPr>
        <p:txBody>
          <a:bodyPr/>
          <a:lstStyle/>
          <a:p>
            <a:r>
              <a:rPr lang="ru-RU" sz="2800" i="1" dirty="0"/>
              <a:t>Что помогало вам меняться в прошлом? Поддержка друзей? Ободрение? Какую роль играла молитва в тех изменениях, что вы видели в своей жизни?</a:t>
            </a:r>
            <a:endParaRPr lang="en-US" sz="2800" i="1" dirty="0"/>
          </a:p>
          <a:p>
            <a:r>
              <a:rPr lang="ru-RU" sz="2800" dirty="0"/>
              <a:t>Запишите сейчас свой ответ в бюллетенях</a:t>
            </a:r>
            <a:r>
              <a:rPr lang="en-US" sz="2800" dirty="0"/>
              <a:t> </a:t>
            </a:r>
            <a:r>
              <a:rPr lang="ru-RU" sz="2800" dirty="0"/>
              <a:t>или рабочих тетрадях ________________________________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9A93B-38F6-4A49-89CF-64231F8C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87315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E0B2F-0847-3840-A514-2E3633929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5"/>
            <a:ext cx="8229600" cy="5112569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11:25</a:t>
            </a:r>
            <a:r>
              <a:rPr lang="ru-RU" sz="2800" dirty="0"/>
              <a:t> И Иисус продолжал: «</a:t>
            </a:r>
            <a:r>
              <a:rPr lang="ru-RU" sz="2800" b="1" dirty="0"/>
              <a:t>Я славлю Тебя, Отец, Господь неба и земли, за то, что Ты, утаив от мудрецов и ученых, открыл это младенцам.</a:t>
            </a:r>
            <a:r>
              <a:rPr lang="ru-RU" sz="2800" dirty="0"/>
              <a:t> </a:t>
            </a:r>
            <a:r>
              <a:rPr lang="ru-RU" sz="2800" baseline="30000" dirty="0"/>
              <a:t>26</a:t>
            </a:r>
            <a:r>
              <a:rPr lang="ru-RU" sz="2800" dirty="0"/>
              <a:t> </a:t>
            </a:r>
            <a:r>
              <a:rPr lang="ru-RU" sz="2800" b="1" dirty="0"/>
              <a:t>Да, Отец, это было угодно Тебе!</a:t>
            </a:r>
            <a:r>
              <a:rPr lang="ru-RU" sz="2800" dirty="0"/>
              <a:t>» </a:t>
            </a:r>
            <a:r>
              <a:rPr lang="ru-RU" sz="2800" baseline="30000" dirty="0"/>
              <a:t>27</a:t>
            </a:r>
            <a:r>
              <a:rPr lang="ru-RU" sz="2800" dirty="0"/>
              <a:t> Отец вверил Мне все. Никто не знает Сына, кроме Отца, и никто не знает Отца, кроме Сына и того, кого Сын избирает, чтобы открыть ему Отца. </a:t>
            </a:r>
          </a:p>
          <a:p>
            <a:pPr marL="0" indent="0" algn="r">
              <a:buNone/>
            </a:pPr>
            <a:r>
              <a:rPr lang="ru-RU" sz="2800" dirty="0"/>
              <a:t>(Евангелие от Матфея 11:25-27)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11EDE-B9B0-2C49-A2EB-DF9ED2224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891867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E0B2F-0847-3840-A514-2E3633929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5"/>
            <a:ext cx="8229600" cy="5112569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11:28</a:t>
            </a:r>
            <a:r>
              <a:rPr lang="ru-RU" sz="2800" dirty="0"/>
              <a:t> Придите ко Мне, все уставшие и обремененные, и Я успокою вас. </a:t>
            </a:r>
            <a:r>
              <a:rPr lang="ru-RU" sz="2800" baseline="30000" dirty="0"/>
              <a:t>29</a:t>
            </a:r>
            <a:r>
              <a:rPr lang="ru-RU" sz="2800" dirty="0"/>
              <a:t> Возьмите на себя ярмо Мое и научитесь у Меня, потому что Я кроток и мягок сердцем, и вы найдете покой вашим душам. </a:t>
            </a:r>
            <a:r>
              <a:rPr lang="ru-RU" sz="2800" baseline="30000" dirty="0"/>
              <a:t>30</a:t>
            </a:r>
            <a:r>
              <a:rPr lang="ru-RU" sz="2800" dirty="0"/>
              <a:t> Ведь Мое ярмо не тяжело, и Моя ноша легка.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Матфея 11:28-30)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11EDE-B9B0-2C49-A2EB-DF9ED2224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32852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6D4D-5388-4F41-8103-8571955D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</p:spPr>
        <p:txBody>
          <a:bodyPr/>
          <a:lstStyle/>
          <a:p>
            <a:r>
              <a:rPr lang="ru-RU" sz="3600" dirty="0"/>
              <a:t>С ЧЕГО МЫ НАЧАЛИ: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7971F-9C61-024B-939C-B361D35AF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17646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Изучая молитву «Отче наш», мы увидели, что </a:t>
            </a:r>
            <a:r>
              <a:rPr lang="ru-RU" sz="2800" b="1" dirty="0"/>
              <a:t>молитвой Бог к переменам побуждает меня</a:t>
            </a:r>
            <a:r>
              <a:rPr lang="ru-RU" sz="2800" dirty="0"/>
              <a:t>. Меня мотивирует:</a:t>
            </a:r>
            <a:endParaRPr lang="en-US" sz="2800" dirty="0"/>
          </a:p>
          <a:p>
            <a:pPr lvl="0"/>
            <a:r>
              <a:rPr lang="ru-RU" sz="2800" dirty="0"/>
              <a:t>Правильное </a:t>
            </a:r>
            <a:r>
              <a:rPr lang="ru-RU" sz="2800" b="1" dirty="0"/>
              <a:t>понимание</a:t>
            </a:r>
            <a:r>
              <a:rPr lang="ru-RU" sz="2800" dirty="0"/>
              <a:t> молитвы</a:t>
            </a:r>
            <a:endParaRPr lang="en-US" sz="2800" dirty="0"/>
          </a:p>
          <a:p>
            <a:pPr lvl="0"/>
            <a:r>
              <a:rPr lang="ru-RU" sz="2800" dirty="0"/>
              <a:t>Принятие Богом </a:t>
            </a:r>
            <a:r>
              <a:rPr lang="ru-RU" sz="2800" b="1" dirty="0"/>
              <a:t>меня</a:t>
            </a:r>
            <a:r>
              <a:rPr lang="ru-RU" sz="2800" dirty="0"/>
              <a:t> в молитве</a:t>
            </a:r>
            <a:endParaRPr lang="en-US" sz="2800" dirty="0"/>
          </a:p>
          <a:p>
            <a:pPr lvl="0"/>
            <a:r>
              <a:rPr lang="ru-RU" sz="2800" b="1" dirty="0"/>
              <a:t>Простота</a:t>
            </a:r>
            <a:r>
              <a:rPr lang="ru-RU" sz="2800" dirty="0"/>
              <a:t> молитвы</a:t>
            </a:r>
            <a:endParaRPr lang="en-US" sz="2800" dirty="0"/>
          </a:p>
          <a:p>
            <a:pPr lvl="0"/>
            <a:r>
              <a:rPr lang="ru-RU" sz="2800" dirty="0"/>
              <a:t>Проявление </a:t>
            </a:r>
            <a:r>
              <a:rPr lang="ru-RU" sz="2800" b="1" dirty="0"/>
              <a:t>благодати</a:t>
            </a:r>
            <a:r>
              <a:rPr lang="ru-RU" sz="2800" dirty="0"/>
              <a:t> Богом в </a:t>
            </a:r>
            <a:r>
              <a:rPr lang="ru-RU" sz="2800" b="1" dirty="0"/>
              <a:t>ответах</a:t>
            </a:r>
            <a:endParaRPr lang="en-US" sz="2800" dirty="0"/>
          </a:p>
          <a:p>
            <a:pPr lvl="0"/>
            <a:r>
              <a:rPr lang="ru-RU" sz="2800" b="1" dirty="0"/>
              <a:t>Приближение</a:t>
            </a:r>
            <a:r>
              <a:rPr lang="ru-RU" sz="2800" dirty="0"/>
              <a:t> к Богу в молитве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8CCC5-80E1-1647-BE70-7B4E022B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09782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F89D-6CBE-D642-869F-1C9C27E9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МОЛИТВОЙ БОГ ПРЕОБРАЖАЕТ ДУШУ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E0037-E78D-F14C-8524-D66D7B534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Это происходит тогда, когда молитва:</a:t>
            </a:r>
            <a:endParaRPr lang="en-US" sz="2800" dirty="0"/>
          </a:p>
          <a:p>
            <a:pPr lvl="0"/>
            <a:r>
              <a:rPr lang="ru-RU" sz="2800" b="1" u="sng" dirty="0">
                <a:solidFill>
                  <a:srgbClr val="FFC000"/>
                </a:solidFill>
              </a:rPr>
              <a:t>Питает</a:t>
            </a:r>
            <a:r>
              <a:rPr lang="ru-RU" sz="2800" dirty="0"/>
              <a:t> меня Словом Божьим</a:t>
            </a:r>
            <a:endParaRPr lang="en-US" sz="2800" dirty="0"/>
          </a:p>
          <a:p>
            <a:pPr lvl="0"/>
            <a:r>
              <a:rPr lang="ru-RU" sz="2800" b="1" u="sng" dirty="0">
                <a:solidFill>
                  <a:srgbClr val="FFC000"/>
                </a:solidFill>
              </a:rPr>
              <a:t>Принимает</a:t>
            </a:r>
            <a:r>
              <a:rPr lang="ru-RU" sz="2800" dirty="0"/>
              <a:t>, что Бог </a:t>
            </a:r>
            <a:r>
              <a:rPr lang="ru-RU" sz="2800" b="1" u="sng" dirty="0">
                <a:solidFill>
                  <a:srgbClr val="FFC000"/>
                </a:solidFill>
              </a:rPr>
              <a:t>по-разному</a:t>
            </a:r>
            <a:r>
              <a:rPr lang="ru-RU" sz="2800" dirty="0"/>
              <a:t> меня меняет</a:t>
            </a:r>
            <a:endParaRPr lang="en-US" sz="2800" dirty="0"/>
          </a:p>
          <a:p>
            <a:pPr lvl="0"/>
            <a:r>
              <a:rPr lang="ru-RU" sz="2800" b="1" u="sng" dirty="0">
                <a:solidFill>
                  <a:srgbClr val="FFC000"/>
                </a:solidFill>
              </a:rPr>
              <a:t>Прививает</a:t>
            </a:r>
            <a:r>
              <a:rPr lang="ru-RU" sz="2800" dirty="0"/>
              <a:t> духовные привычки</a:t>
            </a:r>
            <a:endParaRPr lang="en-US" sz="2800" dirty="0"/>
          </a:p>
          <a:p>
            <a:pPr lvl="0"/>
            <a:r>
              <a:rPr lang="ru-RU" sz="2800" dirty="0"/>
              <a:t>Подталкивает </a:t>
            </a:r>
            <a:r>
              <a:rPr lang="ru-RU" sz="2800" b="1" u="sng" dirty="0">
                <a:solidFill>
                  <a:srgbClr val="FFC000"/>
                </a:solidFill>
              </a:rPr>
              <a:t>помогать</a:t>
            </a:r>
            <a:r>
              <a:rPr lang="ru-RU" sz="2800" dirty="0"/>
              <a:t> другим</a:t>
            </a:r>
            <a:endParaRPr lang="en-US" sz="2800" dirty="0"/>
          </a:p>
          <a:p>
            <a:pPr lvl="0"/>
            <a:r>
              <a:rPr lang="ru-RU" sz="2800" dirty="0"/>
              <a:t>Подводит к </a:t>
            </a:r>
            <a:r>
              <a:rPr lang="ru-RU" sz="2800" b="1" u="sng" dirty="0">
                <a:solidFill>
                  <a:srgbClr val="FFC000"/>
                </a:solidFill>
              </a:rPr>
              <a:t>ожиданию</a:t>
            </a:r>
            <a:r>
              <a:rPr lang="ru-RU" sz="2800" dirty="0"/>
              <a:t> роста</a:t>
            </a:r>
          </a:p>
          <a:p>
            <a:pPr lvl="0"/>
            <a:r>
              <a:rPr lang="ru-RU" sz="2800" b="1" u="sng" dirty="0">
                <a:solidFill>
                  <a:srgbClr val="FFC000"/>
                </a:solidFill>
              </a:rPr>
              <a:t>Посвящает</a:t>
            </a:r>
            <a:r>
              <a:rPr lang="ru-RU" sz="2800" dirty="0"/>
              <a:t> душу росту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DD311-075C-1345-9B43-14187D31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53456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376EE1-A971-5043-8831-1C0EAA4DA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МОЛИТВА ПИТАЕТ ПИСАНИЕМ: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4C3D6-9F40-4441-990D-0840E2E6B5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11:28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 Придите ко Мне, все уставшие и обремененные, и Я успокою вас. </a:t>
            </a: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29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 …</a:t>
            </a:r>
            <a:r>
              <a:rPr lang="ru-RU" dirty="0"/>
              <a:t>и </a:t>
            </a:r>
            <a:r>
              <a:rPr lang="ru-RU" b="1" dirty="0"/>
              <a:t>вы найдете покой вашим душам</a:t>
            </a:r>
            <a:r>
              <a:rPr lang="ru-RU" dirty="0"/>
              <a:t>. </a:t>
            </a: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30 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Ведь Мое ярмо не тяжело, и Моя ноша легка.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(Матфея 11:28-30)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3B968-1954-1140-86A3-8986CFBED0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6:16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 …расспросите о древних тропах, о том, где лежит добрый путь, и идите по нему, и </a:t>
            </a:r>
            <a:r>
              <a:rPr lang="ru-RU" b="1" dirty="0"/>
              <a:t>найдете покой своим душам</a:t>
            </a:r>
            <a:r>
              <a:rPr lang="ru-RU" dirty="0"/>
              <a:t>…</a:t>
            </a:r>
            <a:r>
              <a:rPr lang="en-US" dirty="0"/>
              <a:t> </a:t>
            </a:r>
            <a:endParaRPr lang="ru-RU" dirty="0"/>
          </a:p>
          <a:p>
            <a:pPr marL="0" indent="0" algn="r">
              <a:buNone/>
            </a:pP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(Иеремия 6:16)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B2271-5881-744F-8E7D-22F3E6C6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61417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A70E6-AFB0-7E4A-86E6-BA75D6F12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4752528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4:4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 Иисус ответил: «Написано: </a:t>
            </a:r>
            <a:r>
              <a:rPr lang="ru-RU" dirty="0"/>
              <a:t>“</a:t>
            </a:r>
            <a:r>
              <a:rPr lang="ru-RU" b="1" dirty="0"/>
              <a:t>Не одним хлебом живет человек, но и каждым словом, исходящим из уст Божьих</a:t>
            </a:r>
            <a:r>
              <a:rPr lang="ru-RU" dirty="0"/>
              <a:t>”».</a:t>
            </a:r>
            <a:endParaRPr lang="en-US" dirty="0"/>
          </a:p>
          <a:p>
            <a:pPr marL="0" indent="0" algn="r">
              <a:buNone/>
            </a:pP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(Матфей 4:6)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BAC0F-1F71-5E4B-8EEF-F3121149B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476673"/>
            <a:ext cx="4038600" cy="4752528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chemeClr val="bg2">
                    <a:lumMod val="90000"/>
                  </a:schemeClr>
                </a:solidFill>
              </a:rPr>
              <a:t>8:3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 Он смирял тебя… чтобы научить тебя, что </a:t>
            </a:r>
            <a:r>
              <a:rPr lang="ru-RU" b="1" dirty="0"/>
              <a:t>не одним хлебом живет человек, но и каждым словом, исходящим из уст Господа</a:t>
            </a:r>
            <a:r>
              <a:rPr lang="ru-RU" dirty="0"/>
              <a:t>.</a:t>
            </a:r>
            <a:endParaRPr lang="en-US" dirty="0"/>
          </a:p>
          <a:p>
            <a:pPr marL="0" indent="0" algn="r">
              <a:buNone/>
            </a:pPr>
            <a:r>
              <a:rPr lang="ru-RU" dirty="0">
                <a:solidFill>
                  <a:schemeClr val="bg2">
                    <a:lumMod val="90000"/>
                  </a:schemeClr>
                </a:solidFill>
              </a:rPr>
              <a:t>(Второзаконие 8:3)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FD2C15-40DC-BD43-B107-BFD5DCCF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C932C-5426-4E7B-9804-90820C0A78F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14866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1C7F-58D3-2D4A-9D60-542A483BA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txBody>
          <a:bodyPr/>
          <a:lstStyle/>
          <a:p>
            <a:r>
              <a:rPr lang="ru-RU" sz="3600" dirty="0"/>
              <a:t>СЕМЬ ПУТЕЙ ВЗАИМОДЕЙСТВИЯ С ПИСАНИЕМ: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D3EBB-40FF-084E-B6D2-543A0B950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3960440"/>
          </a:xfrm>
        </p:spPr>
        <p:txBody>
          <a:bodyPr/>
          <a:lstStyle/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слушаем</a:t>
            </a:r>
            <a:r>
              <a:rPr lang="ru-RU" sz="2800" dirty="0"/>
              <a:t> Слово на проповеди</a:t>
            </a:r>
            <a:endParaRPr lang="en-US" sz="2800" dirty="0"/>
          </a:p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читаем</a:t>
            </a:r>
            <a:r>
              <a:rPr lang="ru-RU" sz="2800" dirty="0"/>
              <a:t> Слово каждый день</a:t>
            </a:r>
            <a:endParaRPr lang="en-US" sz="2800" dirty="0"/>
          </a:p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изучаем</a:t>
            </a:r>
            <a:r>
              <a:rPr lang="ru-RU" sz="2800" dirty="0"/>
              <a:t> Слово регулярно</a:t>
            </a:r>
            <a:endParaRPr lang="en-US" sz="2800" dirty="0"/>
          </a:p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молимся</a:t>
            </a:r>
            <a:r>
              <a:rPr lang="ru-RU" sz="2800" dirty="0"/>
              <a:t> Словом каждый день</a:t>
            </a:r>
            <a:endParaRPr lang="en-US" sz="2800" dirty="0"/>
          </a:p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запоминаем</a:t>
            </a:r>
            <a:r>
              <a:rPr lang="ru-RU" sz="2800" dirty="0"/>
              <a:t> слова Писания наизусть</a:t>
            </a:r>
            <a:endParaRPr lang="en-US" sz="2800" dirty="0"/>
          </a:p>
          <a:p>
            <a:pPr lvl="0"/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размышляем</a:t>
            </a:r>
            <a:r>
              <a:rPr lang="ru-RU" sz="2800" dirty="0"/>
              <a:t> над Словом </a:t>
            </a:r>
            <a:endParaRPr lang="en-US" sz="2800" dirty="0"/>
          </a:p>
          <a:p>
            <a:r>
              <a:rPr lang="ru-RU" sz="2800" dirty="0"/>
              <a:t>Мы </a:t>
            </a:r>
            <a:r>
              <a:rPr lang="ru-RU" sz="2800" b="1" u="sng" dirty="0">
                <a:solidFill>
                  <a:srgbClr val="FFC000"/>
                </a:solidFill>
              </a:rPr>
              <a:t>применяем</a:t>
            </a:r>
            <a:r>
              <a:rPr lang="ru-RU" sz="2800" dirty="0"/>
              <a:t> Слово в нашей жизни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739A2-053D-2444-BCA2-6C07C4EF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60423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5A4F-A3D4-184C-B752-2B3606C9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 ЧТО МЫ ВЕРИМ: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9A916-98B0-A24F-992B-08F9D2137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i="1" dirty="0"/>
              <a:t>Что такое молитва?</a:t>
            </a:r>
            <a:endParaRPr lang="en-US" sz="2800" dirty="0"/>
          </a:p>
          <a:p>
            <a:pPr marL="0" indent="0">
              <a:buNone/>
            </a:pPr>
            <a:r>
              <a:rPr lang="ru-RU" sz="2800" i="1" dirty="0"/>
              <a:t>Молитвой мы изливаем наши сердца Богу в прославлении, благодарности, прошении и исповедании греха</a:t>
            </a:r>
            <a:r>
              <a:rPr lang="ru-RU" sz="2800" dirty="0"/>
              <a:t>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(Катехизис нового города 2012-го года, </a:t>
            </a:r>
            <a:br>
              <a:rPr lang="ru-RU" sz="2800" dirty="0"/>
            </a:br>
            <a:r>
              <a:rPr lang="ru-RU" sz="2800" dirty="0"/>
              <a:t>вопрос № 38)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F2B34-9AAB-2544-8680-6B6A3E1F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0594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0053D-BA87-CA44-AB26-228FF43C5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r>
              <a:rPr lang="ru-RU" sz="2800" dirty="0"/>
              <a:t>Мы растём тогда, когда мы питаемся Божьим Словом. Это пища для нашей души. </a:t>
            </a:r>
          </a:p>
          <a:p>
            <a:r>
              <a:rPr lang="ru-RU" sz="2800" i="1" dirty="0"/>
              <a:t>Готовы ли вы посвятить себя этому вместе с нами? Хотим ли мы на самом деле меняться?</a:t>
            </a:r>
            <a:r>
              <a:rPr lang="ru-RU" sz="2800" dirty="0"/>
              <a:t> </a:t>
            </a:r>
            <a:r>
              <a:rPr lang="ru-RU" sz="2800" i="1" dirty="0"/>
              <a:t>Насколько наши молитвы ведомы сегодня Словом Божьим? Подражаем ли мы псалмопевцам в том, как мы молимся? Используем ли молитву «Отче наш» как путеводную звезду в нашем общении с Господом?</a:t>
            </a:r>
            <a:endParaRPr lang="en-US" sz="2800" dirty="0"/>
          </a:p>
          <a:p>
            <a:r>
              <a:rPr lang="ru-RU" sz="2800" b="1" dirty="0"/>
              <a:t>Молитвой Бог преображает меня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E4D3E-F21A-8A45-B7A9-B6DDF238D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6614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5B4A4-D2D4-5545-8AB7-3450448C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МОЛИТВА ПРИНИМАЕТ, ЧТО БОГ ПО-РАЗНОМУ МЕНЯ МЕНЯЕТ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3173B-8EAC-FE41-884C-7E5EA8340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11:25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И Иисус продолжал: </a:t>
            </a:r>
            <a:r>
              <a:rPr lang="ru-RU" sz="2800" dirty="0"/>
              <a:t>«</a:t>
            </a:r>
            <a:r>
              <a:rPr lang="ru-RU" sz="2800" b="1" dirty="0"/>
              <a:t>Я славлю Тебя, Отец, Господь неба и земли, за то, что Ты, утаив от мудрецов и ученых, открыл это младенцам.</a:t>
            </a:r>
            <a:r>
              <a:rPr lang="ru-RU" sz="2800" dirty="0"/>
              <a:t> </a:t>
            </a:r>
            <a:r>
              <a:rPr lang="ru-RU" sz="2800" baseline="30000" dirty="0"/>
              <a:t>26</a:t>
            </a:r>
            <a:r>
              <a:rPr lang="ru-RU" sz="2800" dirty="0"/>
              <a:t> </a:t>
            </a:r>
            <a:r>
              <a:rPr lang="ru-RU" sz="2800" b="1" dirty="0"/>
              <a:t>Да, Отец, это было угодно Тебе!</a:t>
            </a:r>
            <a:r>
              <a:rPr lang="ru-RU" sz="2800" dirty="0"/>
              <a:t>»</a:t>
            </a:r>
          </a:p>
          <a:p>
            <a:pPr marL="0" indent="0" algn="r">
              <a:buNone/>
            </a:pP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(Евангелие от Матфея 11:25-26)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C3F38-3FDB-6B4A-B035-1EE4126A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07278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44649-CA93-ED49-92AD-5CD0AC667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</p:spPr>
        <p:txBody>
          <a:bodyPr/>
          <a:lstStyle/>
          <a:p>
            <a:r>
              <a:rPr lang="ru-RU" dirty="0"/>
              <a:t>ЧЕТЫРЕ СПОСОБА ОБУЧЕНИЯ: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DAFA9-B885-674D-AE2D-9662ABD75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888432"/>
          </a:xfrm>
        </p:spPr>
        <p:txBody>
          <a:bodyPr/>
          <a:lstStyle/>
          <a:p>
            <a:r>
              <a:rPr lang="ru-RU" sz="2800" dirty="0"/>
              <a:t>Кому-то нужно </a:t>
            </a:r>
            <a:r>
              <a:rPr lang="ru-RU" sz="2800" b="1" u="sng" dirty="0">
                <a:solidFill>
                  <a:srgbClr val="FFC000"/>
                </a:solidFill>
              </a:rPr>
              <a:t>услышать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ru-RU" sz="2800" dirty="0"/>
              <a:t>Кому-то нужно </a:t>
            </a:r>
            <a:r>
              <a:rPr lang="ru-RU" sz="2800" b="1" u="sng" dirty="0">
                <a:solidFill>
                  <a:srgbClr val="FFC000"/>
                </a:solidFill>
              </a:rPr>
              <a:t>увидеть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ru-RU" sz="2800" dirty="0"/>
              <a:t>Кому-то нужно </a:t>
            </a:r>
            <a:r>
              <a:rPr lang="ru-RU" sz="2800" b="1" u="sng" dirty="0">
                <a:solidFill>
                  <a:srgbClr val="FFC000"/>
                </a:solidFill>
              </a:rPr>
              <a:t>обсудить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ru-RU" sz="2800" dirty="0"/>
              <a:t>Кому-то нужно </a:t>
            </a:r>
            <a:r>
              <a:rPr lang="ru-RU" sz="2800" b="1" u="sng" dirty="0">
                <a:solidFill>
                  <a:srgbClr val="FFC000"/>
                </a:solidFill>
              </a:rPr>
              <a:t>применить</a:t>
            </a:r>
            <a:endParaRPr lang="en-US" sz="28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ru-RU" sz="2800" baseline="30000" dirty="0"/>
          </a:p>
          <a:p>
            <a:pPr marL="0" indent="0">
              <a:buNone/>
            </a:pPr>
            <a:r>
              <a:rPr lang="ru-RU" sz="2800" baseline="30000" dirty="0"/>
              <a:t>33:14</a:t>
            </a:r>
            <a:r>
              <a:rPr lang="ru-RU" sz="2800" dirty="0"/>
              <a:t> Бог говорит либо так, либо иначе…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(Книга Иова 33:14)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B5092-9D9E-EA42-AB62-25F9BA0E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52440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F7FAF-BCE3-8440-95C9-61378D3F9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4896544"/>
          </a:xfrm>
        </p:spPr>
        <p:txBody>
          <a:bodyPr/>
          <a:lstStyle/>
          <a:p>
            <a:r>
              <a:rPr lang="ru-RU" sz="2800" dirty="0"/>
              <a:t>Наше духовное путешествие «40 дней молитвы» даёт вам возможность воспользоваться всеми четырьмя способами. </a:t>
            </a:r>
            <a:endParaRPr lang="en-US" sz="2800" dirty="0"/>
          </a:p>
          <a:p>
            <a:r>
              <a:rPr lang="ru-RU" sz="2800" i="1" dirty="0"/>
              <a:t>Что обычно помогает вам расти? Что вам даётся проще? Уделяем ли мы внимание тому, чтобы использовать все доступные способы, чтобы расти и развиваться?</a:t>
            </a:r>
            <a:endParaRPr lang="en-US" sz="2800" dirty="0"/>
          </a:p>
          <a:p>
            <a:r>
              <a:rPr lang="ru-RU" sz="2800" b="1" dirty="0"/>
              <a:t>Молитвой Бог преображает меня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60C38-C99C-BE42-8AE2-2A88DF72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72061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8DFDC-7776-7C45-86C3-DAD743256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11:27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Отец вверил Мне все. Никто не знает Сына, кроме Отца, и никто не знает Отца, кроме Сына и того, кого Сын избирает, чтобы открыть ему Отца. 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28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</a:t>
            </a:r>
            <a:r>
              <a:rPr lang="ru-RU" sz="2800" b="1" dirty="0"/>
              <a:t>Придите ко Мне</a:t>
            </a:r>
            <a:r>
              <a:rPr lang="ru-RU" sz="2800" dirty="0"/>
              <a:t>,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все уставшие и обремененные, и Я успокою вас. 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29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</a:t>
            </a:r>
            <a:r>
              <a:rPr lang="ru-RU" sz="2800" b="1" dirty="0"/>
              <a:t>Возьмите на себя ярмо Мое и научитесь у Меня</a:t>
            </a:r>
            <a:r>
              <a:rPr lang="ru-RU" sz="2800" dirty="0"/>
              <a:t>, 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потому что Я кроток и мягок сердцем, и вы найдете покой вашим душам. 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30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Ведь Мое ярмо не тяжело, и Моя ноша легка.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(Евангелие от Матфея 11:25-30)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B49E5-AA30-924D-8813-F9EEF16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31087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01C2-00B0-1948-9830-29F7BE19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ДУХОВНЫЕ ПРИВЫЧКИ: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E0A68-E14D-A84C-BB17-39C752F0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248472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Мы стремимся культивироват</a:t>
            </a:r>
            <a:r>
              <a:rPr lang="ru-RU" sz="2800" dirty="0"/>
              <a:t>ь </a:t>
            </a:r>
            <a:r>
              <a:rPr lang="ru-RU" sz="2800" b="1" dirty="0"/>
              <a:t>такие привычки, как молитва, уединение с Богом, личное изучение Писания, пост, ведение молитвенного дневника, участие в домашней дискуссионной группе, общение, служение, жертвенность и так далее</a:t>
            </a:r>
            <a:r>
              <a:rPr lang="ru-RU" sz="2800" dirty="0"/>
              <a:t>.</a:t>
            </a:r>
            <a:r>
              <a:rPr lang="en-US" sz="2800" dirty="0"/>
              <a:t> </a:t>
            </a:r>
            <a:endParaRPr lang="ru-RU" sz="2800" dirty="0"/>
          </a:p>
          <a:p>
            <a:r>
              <a:rPr lang="ru-RU" sz="2800" dirty="0"/>
              <a:t>40 дней, 6 недель дают нам шанс выработать и закрепить эти важные духовные привычки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A8345-4FEC-C94F-AF3A-ED82F8E1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29223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2C86D-3954-D044-BC34-2BC9023EA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r>
              <a:rPr lang="ru-RU" sz="2800" b="1" dirty="0"/>
              <a:t>Разница между успешными и неуспешными людьми в том, что успешные люди развивают хорошие привычки!</a:t>
            </a:r>
            <a:endParaRPr lang="en-US" sz="2800" dirty="0"/>
          </a:p>
          <a:p>
            <a:r>
              <a:rPr lang="ru-RU" sz="2800" i="1" dirty="0"/>
              <a:t>Готовы ли мы посвятить себя этим духовным дисциплинам на ежедневной основе на протяжении ближайших 40 дней? Или мы всё ещё ожидаем, что перемены в нашей жизни наступят как-то сами по себе?</a:t>
            </a:r>
            <a:endParaRPr lang="en-US" sz="2800" dirty="0"/>
          </a:p>
          <a:p>
            <a:r>
              <a:rPr lang="ru-RU" sz="2800" b="1" dirty="0"/>
              <a:t>Молитвой Бог преображает меня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CFF2B-05FE-D641-8CD7-924C7B03F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7319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0F014-BC48-2C41-9637-E95BBB90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МОЛИТВА ПОДТАЛКИВАЕТ ПОМОГАТЬ ДРУГИМ: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D035B-BFDE-1F45-A8CE-5E65CE5D3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88843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11:25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И Иисус продолжал: </a:t>
            </a:r>
            <a:r>
              <a:rPr lang="ru-RU" sz="2800" dirty="0"/>
              <a:t>«</a:t>
            </a:r>
            <a:r>
              <a:rPr lang="ru-RU" sz="2800" b="1" dirty="0"/>
              <a:t>Я славлю Тебя, Отец, Господь неба и земли, за то, что Ты, утаив от мудрецов и ученых, открыл это младенцам.</a:t>
            </a:r>
            <a:r>
              <a:rPr lang="ru-RU" sz="2800" dirty="0"/>
              <a:t> </a:t>
            </a:r>
            <a:r>
              <a:rPr lang="ru-RU" sz="2800" baseline="30000" dirty="0"/>
              <a:t>26</a:t>
            </a:r>
            <a:r>
              <a:rPr lang="ru-RU" sz="2800" dirty="0"/>
              <a:t> </a:t>
            </a:r>
            <a:r>
              <a:rPr lang="ru-RU" sz="2800" b="1" dirty="0"/>
              <a:t>Да, Отец, это было угодно Тебе!</a:t>
            </a:r>
            <a:r>
              <a:rPr lang="ru-RU" sz="2800" dirty="0"/>
              <a:t>» 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27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Отец вверил Мне все. Никто не знает Сына, кроме Отца, и никто не знает Отца, кроме Сына и того, кого Сын избирает, чтобы открыть ему Отца. 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(Евангелие от Матфея 11:25-27)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16D68-0AFE-0A41-A6B1-621076FF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0110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5D0-CB22-A141-B151-FF859807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112568"/>
          </a:xfrm>
        </p:spPr>
        <p:txBody>
          <a:bodyPr/>
          <a:lstStyle/>
          <a:p>
            <a:r>
              <a:rPr lang="ru-RU" sz="2800" dirty="0"/>
              <a:t>Мы привыкли воспринимать духовный опыт как что-то настолько личное, что мы не в праве и делиться этим с кем-либо. Иисус же использует свой духовный опыт, чтобы помочь другим. </a:t>
            </a:r>
            <a:endParaRPr lang="en-US" sz="2800" dirty="0"/>
          </a:p>
          <a:p>
            <a:r>
              <a:rPr lang="ru-RU" sz="2800" b="1" dirty="0"/>
              <a:t>Мы растём в любви только тогда, когда общаемся с другими людьми. </a:t>
            </a:r>
            <a:endParaRPr lang="en-US" sz="2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73B4D-51B0-4E44-B7D7-835E3E33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86343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BACD4-A38D-8B43-B312-B257A340D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4968552"/>
          </a:xfrm>
        </p:spPr>
        <p:txBody>
          <a:bodyPr/>
          <a:lstStyle/>
          <a:p>
            <a:r>
              <a:rPr lang="ru-RU" sz="2800" i="1" dirty="0"/>
              <a:t>Принадлежим ли мы сегодня к домашней дискуссионной группе? Когда мы последний раз были на ней? Кто знает, что именно происходит в нашей жизни сейчас? Кто молится вместе с нами? Кому мы рассказываем о том, как Бог открывается нам? Вместе с кем мы растём?</a:t>
            </a:r>
            <a:endParaRPr lang="en-US" sz="2800" dirty="0"/>
          </a:p>
          <a:p>
            <a:r>
              <a:rPr lang="ru-RU" sz="2800" b="1" dirty="0"/>
              <a:t>Молитвой Бог преображает меня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27F25-8EB5-1E40-B8F3-10B0A96F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36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BFA1-C7A0-A545-955D-3C8B89F0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МОЛИТВА ПОДВОДИТ К ОЖИДАНИЮ РОСТА: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89DEF-494A-9545-BC91-81BF317AF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11:25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И Иисус продолжал... 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28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Придите ко Мне, все уставшие и обремененные, и </a:t>
            </a:r>
            <a:r>
              <a:rPr lang="ru-RU" sz="2800" b="1" dirty="0"/>
              <a:t>Я успокою вас</a:t>
            </a:r>
            <a:r>
              <a:rPr lang="ru-RU" sz="2800" dirty="0"/>
              <a:t>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(Евангелие от Матфея 11:25 и 28)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3D44B-16C0-234A-B730-34E73B3E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45826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C0E7F1-FDED-794F-8B00-B0ECE412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25662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5AA30-50AF-5A40-BA3A-4008C6BB4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r>
              <a:rPr lang="ru-RU" sz="2800" i="1" dirty="0"/>
              <a:t>Приступая к этому духовному путешествию, ожидаем ли мы, что мы будем другими в конце пути? Или уже сейчас мы заранее готовим себя к тому, что ничего не выйдет? Ожидаем ли мы перемен в нашем сердце и в нашей жизни? Ждём ли ответов на молитвы? </a:t>
            </a:r>
            <a:endParaRPr lang="en-US" sz="2800" dirty="0"/>
          </a:p>
          <a:p>
            <a:r>
              <a:rPr lang="ru-RU" sz="2800" b="1" dirty="0"/>
              <a:t>Молитвой Бог преображает меня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9A5A9-5D86-BB41-AA8A-F1D5B32F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71103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7B620-D2D4-2C40-BD1D-D1080CCA7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ЭТО СТОИТ ЗАПОМНИТЬ: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6FEAE-063D-2349-9B39-C32183E23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15:7</a:t>
            </a:r>
            <a:r>
              <a:rPr lang="ru-RU" sz="2800" dirty="0"/>
              <a:t> Если вы будете во Мне и если Мои слова будут в вас, то все, о чем бы вы ни попросили, получите.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15:7)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1B3D1-56F5-584F-98C6-24B344397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630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343E-DE55-0946-862F-5770871E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МОЛИТВА ПОСВЯЩАЕТ ДУШУ РОСТУ: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AB34-749F-5A46-A04E-B0C3C24E9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11:28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Придите ко Мне, все уставшие и обремененные, и Я успокою вас. </a:t>
            </a:r>
            <a:r>
              <a:rPr lang="ru-RU" sz="2800" baseline="30000" dirty="0"/>
              <a:t>29</a:t>
            </a:r>
            <a:r>
              <a:rPr lang="ru-RU" sz="2800" dirty="0"/>
              <a:t> </a:t>
            </a:r>
            <a:r>
              <a:rPr lang="ru-RU" sz="2800" b="1" dirty="0"/>
              <a:t>Возьмите на себя ярмо Мое и научитесь у Меня, потому что Я кроток и мягок сердцем, и вы найдете покой вашим душам</a:t>
            </a:r>
            <a:r>
              <a:rPr lang="ru-RU" sz="2800" dirty="0"/>
              <a:t>. </a:t>
            </a:r>
            <a:r>
              <a:rPr lang="ru-RU" sz="2800" baseline="30000" dirty="0">
                <a:solidFill>
                  <a:schemeClr val="bg2">
                    <a:lumMod val="90000"/>
                  </a:schemeClr>
                </a:solidFill>
              </a:rPr>
              <a:t>30</a:t>
            </a: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 Ведь Мое ярмо не тяжело, и Моя ноша легка.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2800" dirty="0">
                <a:solidFill>
                  <a:schemeClr val="bg2">
                    <a:lumMod val="90000"/>
                  </a:schemeClr>
                </a:solidFill>
              </a:rPr>
              <a:t>(Евангелие от Матфея 11:28-30)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0B754-A12F-1446-89E9-5CBD501A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09614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5CB08-545E-C54A-8628-2FF5BEA45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r>
              <a:rPr lang="ru-RU" sz="2800" i="1" dirty="0"/>
              <a:t>Насколько важно для нас вырасти духовно за эти 40 дней? Посвятим ли мы себя росту? Или мы удовлетворены своим духовным состоянием сейчас? Готовы ли мы сделать приоритетом наш духовный рост и развитие?</a:t>
            </a:r>
            <a:endParaRPr lang="en-US" sz="2800" dirty="0"/>
          </a:p>
          <a:p>
            <a:r>
              <a:rPr lang="ru-RU" sz="2800" b="1" dirty="0"/>
              <a:t>Молитвой Бог преображает меня.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E705E-4112-5640-9806-09332FD1E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2298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2577C7-0A9E-B14A-9C3A-FA1BBDF4E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25461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F89D-6CBE-D642-869F-1C9C27E9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МОЛИТВОЙ БОГ ПРЕОБРАЖАЕТ ДУШУ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E0037-E78D-F14C-8524-D66D7B534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Это происходит тогда, когда молитва:</a:t>
            </a:r>
            <a:endParaRPr lang="en-US" sz="2800" dirty="0"/>
          </a:p>
          <a:p>
            <a:pPr lvl="0"/>
            <a:r>
              <a:rPr lang="ru-RU" sz="2800" dirty="0"/>
              <a:t>Питает меня Словом Божьим</a:t>
            </a:r>
            <a:endParaRPr lang="en-US" sz="2800" dirty="0"/>
          </a:p>
          <a:p>
            <a:pPr lvl="0"/>
            <a:r>
              <a:rPr lang="ru-RU" sz="2800" dirty="0"/>
              <a:t>Принимает, что Бог по-разному меня меняет</a:t>
            </a:r>
            <a:endParaRPr lang="en-US" sz="2800" dirty="0"/>
          </a:p>
          <a:p>
            <a:pPr lvl="0"/>
            <a:r>
              <a:rPr lang="ru-RU" sz="2800" dirty="0"/>
              <a:t>Прививает духовные привычки</a:t>
            </a:r>
            <a:endParaRPr lang="en-US" sz="2800" dirty="0"/>
          </a:p>
          <a:p>
            <a:pPr lvl="0"/>
            <a:r>
              <a:rPr lang="ru-RU" sz="2800" dirty="0"/>
              <a:t>Подталкивает помогать другим</a:t>
            </a:r>
            <a:endParaRPr lang="en-US" sz="2800" dirty="0"/>
          </a:p>
          <a:p>
            <a:pPr lvl="0"/>
            <a:r>
              <a:rPr lang="ru-RU" sz="2800" dirty="0"/>
              <a:t>Подводит к ожиданию роста</a:t>
            </a:r>
            <a:endParaRPr lang="en-US" sz="2800" dirty="0"/>
          </a:p>
          <a:p>
            <a:pPr lvl="0"/>
            <a:r>
              <a:rPr lang="ru-RU" sz="2800" dirty="0"/>
              <a:t>Посвящает душу росту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DD311-075C-1345-9B43-14187D31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2549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39D1-3ABB-0143-A529-B1A32E73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СЛЕДУЮЩИЙ РАЗ: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C0F48-E02F-484A-A4D6-C086C6FFA4B2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sz="2800" dirty="0"/>
              <a:t>Все мы хотим не просто произносить слова, но ощущать присутствие Бога в нашей жизни. </a:t>
            </a:r>
          </a:p>
          <a:p>
            <a:r>
              <a:rPr lang="ru-RU" sz="2800" dirty="0"/>
              <a:t>В следующий раз, отвечая на вопрос: «</a:t>
            </a:r>
            <a:r>
              <a:rPr lang="ru-RU" sz="2800" b="1" i="1" dirty="0"/>
              <a:t>Как испытать Божью силу в молитве?</a:t>
            </a:r>
            <a:r>
              <a:rPr lang="ru-RU" sz="2800" dirty="0"/>
              <a:t>», мы увидим, что Бог молитвой не только побуждает меня к переменам, но и преображает моё сердце.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F126-C484-EF47-B21E-D2B6497E3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1928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F9084-AD86-414E-9842-066DFFEC8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17030"/>
          </a:xfrm>
        </p:spPr>
        <p:txBody>
          <a:bodyPr/>
          <a:lstStyle/>
          <a:p>
            <a:r>
              <a:rPr lang="ru-RU" sz="2800" dirty="0"/>
              <a:t>Вполне возможно, что волшебные перемены, что все мы ждём в нашей жизни, сокрыты в тех вещах, что мы избегаем и предпочитаем не делать в нашей жизни. </a:t>
            </a:r>
          </a:p>
          <a:p>
            <a:r>
              <a:rPr lang="ru-RU" sz="2800" dirty="0"/>
              <a:t>Мы и не представляем себе, как наша жизнь начнёт меняться, если только мы посвятим себя ежедневной практике чтения Божьего Слова и молитве.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DD47-BB49-A64C-BCB4-05D7E749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1174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17807-3404-5748-9E0E-0D3224A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МОЁ РЕШЕНИЕ </a:t>
            </a:r>
            <a:br>
              <a:rPr lang="ru-RU" dirty="0"/>
            </a:br>
            <a:r>
              <a:rPr lang="ru-RU" dirty="0"/>
              <a:t>И ПОСВЯЩЕНИЕ: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F51E6-4112-7748-A204-D1070D003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960440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У каждого из нас есть простой выбор на следующие 40 дней. </a:t>
            </a:r>
          </a:p>
          <a:p>
            <a:r>
              <a:rPr lang="ru-RU" sz="2800" dirty="0"/>
              <a:t>Ничего не делать. Всё пропустить, жалеть себя и со стороны смотреть, как другие меняются.</a:t>
            </a:r>
            <a:endParaRPr lang="en-US" sz="2800" dirty="0"/>
          </a:p>
          <a:p>
            <a:pPr lvl="0"/>
            <a:r>
              <a:rPr lang="ru-RU" sz="2800" dirty="0"/>
              <a:t>Посвятить себя переменам в своей жизни</a:t>
            </a:r>
            <a:endParaRPr lang="en-US" sz="2800" dirty="0"/>
          </a:p>
          <a:p>
            <a:pPr lvl="0"/>
            <a:r>
              <a:rPr lang="ru-RU" sz="2800" dirty="0"/>
              <a:t>Если вы выбрали последнее, подпишите посвящение «40 дней молитвы», если вы ещё не сделали этого.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B70AC-0B21-1C40-BDC1-CC9EC334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75010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BAF3-2B48-1E41-9CDB-69E4BDF5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35386-EA86-1B45-96EC-BDE89F5FA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/>
              <a:t>Сделайте молитву неотъемлемой частью вашей жизни. Прямо сейчас выберите то время, которое лучше всего подходит именно вам. Лучшее время для молитвы – это когда вы чувствуете себя лучше всего.</a:t>
            </a:r>
            <a:endParaRPr lang="en-US" sz="2800" dirty="0"/>
          </a:p>
          <a:p>
            <a:pPr lvl="0"/>
            <a:r>
              <a:rPr lang="ru-RU" sz="2800" dirty="0"/>
              <a:t>Поставьте себе ежедневное напоминание в телефоне, которое не даст вам пропускать это особое время с Богом. 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984FB-549D-8545-B542-887469260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13063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B1C45-FB9F-914C-AB3B-B2FF55AF9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229600" cy="5089037"/>
          </a:xfrm>
        </p:spPr>
        <p:txBody>
          <a:bodyPr/>
          <a:lstStyle/>
          <a:p>
            <a:pPr marL="0" indent="0">
              <a:buNone/>
            </a:pPr>
            <a:r>
              <a:rPr lang="ru-RU" sz="2800" i="1" dirty="0"/>
              <a:t>«Доступ к богатствам, которые мы имеем в Боге, мы получаем путём молитвы. Она являет собой связь людей с Богом... Опыт, который Он им даёт, когда это необходимо, состоит в том, что они верят в истинность простых слов Божьих, верят, что это не ложь и не суета».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- Жан Кальвин </a:t>
            </a:r>
            <a:br>
              <a:rPr lang="ru-RU" sz="2800" dirty="0"/>
            </a:br>
            <a:r>
              <a:rPr lang="ru-RU" sz="2800" dirty="0"/>
              <a:t>«Наставления в Христианской вере», книга </a:t>
            </a:r>
            <a:r>
              <a:rPr lang="en-US" sz="2800" dirty="0"/>
              <a:t>III</a:t>
            </a:r>
            <a:r>
              <a:rPr lang="ru-RU" sz="2800" dirty="0"/>
              <a:t>, глава 20 «</a:t>
            </a:r>
            <a:r>
              <a:rPr lang="ru-RU" sz="2800" i="1" dirty="0"/>
              <a:t>О молитве</a:t>
            </a:r>
            <a:r>
              <a:rPr lang="ru-RU" sz="2800" dirty="0"/>
              <a:t>»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09CD8-67CB-0941-997F-AC343937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51811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65223</TotalTime>
  <Words>1667</Words>
  <Application>Microsoft Macintosh PowerPoint</Application>
  <PresentationFormat>On-screen Show (4:3)</PresentationFormat>
  <Paragraphs>143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Arial Black</vt:lpstr>
      <vt:lpstr>Calibri</vt:lpstr>
      <vt:lpstr>Century Gothic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 ЧЕГО МЫ НАЧАЛИ:</vt:lpstr>
      <vt:lpstr>МОЛИТВОЙ БОГ ПРЕОБРАЖАЕТ ДУШУ</vt:lpstr>
      <vt:lpstr>МОЛИТВА ПИТАЕТ ПИСАНИЕМ:</vt:lpstr>
      <vt:lpstr>PowerPoint Presentation</vt:lpstr>
      <vt:lpstr>СЕМЬ ПУТЕЙ ВЗАИМОДЕЙСТВИЯ С ПИСАНИЕМ:</vt:lpstr>
      <vt:lpstr>ВО ЧТО МЫ ВЕРИМ:</vt:lpstr>
      <vt:lpstr>PowerPoint Presentation</vt:lpstr>
      <vt:lpstr>МОЛИТВА ПРИНИМАЕТ, ЧТО БОГ ПО-РАЗНОМУ МЕНЯ МЕНЯЕТ</vt:lpstr>
      <vt:lpstr>ЧЕТЫРЕ СПОСОБА ОБУЧЕНИЯ:</vt:lpstr>
      <vt:lpstr>PowerPoint Presentation</vt:lpstr>
      <vt:lpstr>PowerPoint Presentation</vt:lpstr>
      <vt:lpstr>ДУХОВНЫЕ ПРИВЫЧКИ:</vt:lpstr>
      <vt:lpstr>PowerPoint Presentation</vt:lpstr>
      <vt:lpstr>МОЛИТВА ПОДТАЛКИВАЕТ ПОМОГАТЬ ДРУГИМ:</vt:lpstr>
      <vt:lpstr>PowerPoint Presentation</vt:lpstr>
      <vt:lpstr>PowerPoint Presentation</vt:lpstr>
      <vt:lpstr>МОЛИТВА ПОДВОДИТ К ОЖИДАНИЮ РОСТА:</vt:lpstr>
      <vt:lpstr>PowerPoint Presentation</vt:lpstr>
      <vt:lpstr>PowerPoint Presentation</vt:lpstr>
      <vt:lpstr>ЭТО СТОИТ ЗАПОМНИТЬ:</vt:lpstr>
      <vt:lpstr>МОЛИТВА ПОСВЯЩАЕТ ДУШУ РОСТУ:</vt:lpstr>
      <vt:lpstr>PowerPoint Presentation</vt:lpstr>
      <vt:lpstr>PowerPoint Presentation</vt:lpstr>
      <vt:lpstr>МОЛИТВОЙ БОГ ПРЕОБРАЖАЕТ ДУШУ</vt:lpstr>
      <vt:lpstr>В СЛЕДУЮЩИЙ РАЗ:</vt:lpstr>
      <vt:lpstr>PowerPoint Presentation</vt:lpstr>
      <vt:lpstr>МОЁ РЕШЕНИЕ  И ПОСВЯЩЕНИЕ:</vt:lpstr>
      <vt:lpstr>ПРИМЕНЕНИЕ:</vt:lpstr>
      <vt:lpstr>PowerPoint Presentation</vt:lpstr>
    </vt:vector>
  </TitlesOfParts>
  <Company>New Life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Constantin Lysakov</dc:creator>
  <cp:lastModifiedBy>Constantin Lysakov</cp:lastModifiedBy>
  <cp:revision>615</cp:revision>
  <dcterms:created xsi:type="dcterms:W3CDTF">2007-09-01T11:31:24Z</dcterms:created>
  <dcterms:modified xsi:type="dcterms:W3CDTF">2020-03-01T08:35:00Z</dcterms:modified>
</cp:coreProperties>
</file>