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519" r:id="rId2"/>
    <p:sldId id="520" r:id="rId3"/>
    <p:sldId id="545" r:id="rId4"/>
    <p:sldId id="329" r:id="rId5"/>
    <p:sldId id="506" r:id="rId6"/>
    <p:sldId id="586" r:id="rId7"/>
    <p:sldId id="587" r:id="rId8"/>
    <p:sldId id="588" r:id="rId9"/>
    <p:sldId id="589" r:id="rId10"/>
    <p:sldId id="590" r:id="rId11"/>
    <p:sldId id="592" r:id="rId12"/>
    <p:sldId id="593" r:id="rId13"/>
    <p:sldId id="594" r:id="rId14"/>
    <p:sldId id="595" r:id="rId15"/>
    <p:sldId id="596" r:id="rId16"/>
    <p:sldId id="605" r:id="rId17"/>
    <p:sldId id="598" r:id="rId18"/>
    <p:sldId id="607" r:id="rId19"/>
    <p:sldId id="599" r:id="rId20"/>
    <p:sldId id="600" r:id="rId21"/>
    <p:sldId id="603" r:id="rId22"/>
    <p:sldId id="601" r:id="rId23"/>
    <p:sldId id="591" r:id="rId24"/>
    <p:sldId id="602" r:id="rId25"/>
    <p:sldId id="604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6FF"/>
    <a:srgbClr val="EAEAEA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26" autoAdjust="0"/>
    <p:restoredTop sz="94674"/>
  </p:normalViewPr>
  <p:slideViewPr>
    <p:cSldViewPr>
      <p:cViewPr varScale="1">
        <p:scale>
          <a:sx n="112" d="100"/>
          <a:sy n="112" d="100"/>
        </p:scale>
        <p:origin x="208" y="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BF491-22BD-4E1B-8C9F-6452A8433F0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4B103-670D-461D-A140-FD1669ADF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19184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CE5C-35A6-4CBE-BEBA-80E092A828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809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828092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95C71-981B-47E3-B65D-1F6720F510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C932C-5426-4E7B-9804-90820C0A7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298A3-2281-4EF1-989D-80DD8D06C7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66544-9597-4B1C-8F2B-A292FAF912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332656"/>
            <a:ext cx="8229600" cy="93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388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err="1" smtClean="0"/>
              <a:t>Click</a:t>
            </a:r>
            <a:r>
              <a:rPr lang="ru-RU" dirty="0" smtClean="0"/>
              <a:t> to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text</a:t>
            </a:r>
            <a:r>
              <a:rPr lang="ru-RU" dirty="0" smtClean="0"/>
              <a:t> </a:t>
            </a:r>
            <a:r>
              <a:rPr lang="ru-RU" dirty="0" err="1" smtClean="0"/>
              <a:t>styles</a:t>
            </a:r>
            <a:endParaRPr lang="ru-RU" dirty="0" smtClean="0"/>
          </a:p>
          <a:p>
            <a:pPr lvl="1"/>
            <a:r>
              <a:rPr lang="ru-RU" dirty="0" err="1" smtClean="0"/>
              <a:t>Second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2"/>
            <a:r>
              <a:rPr lang="ru-RU" dirty="0" err="1" smtClean="0"/>
              <a:t>Third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3"/>
            <a:r>
              <a:rPr lang="ru-RU" dirty="0" err="1" smtClean="0"/>
              <a:t>Fourth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4"/>
            <a:r>
              <a:rPr lang="ru-RU" dirty="0" err="1" smtClean="0"/>
              <a:t>Fifth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6216" y="5805264"/>
            <a:ext cx="5494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000" smtClean="0">
                <a:solidFill>
                  <a:srgbClr val="FFC000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CD5E7E0-810C-4B9F-922D-54076A94C76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C000"/>
          </a:solidFill>
          <a:latin typeface="Century Gothic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94725" y="5805488"/>
            <a:ext cx="549275" cy="576262"/>
          </a:xfrm>
        </p:spPr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945215"/>
      </p:ext>
    </p:extLst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94725" y="5805488"/>
            <a:ext cx="549275" cy="576262"/>
          </a:xfrm>
        </p:spPr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45292"/>
      </p:ext>
    </p:extLst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20547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5112568"/>
          </a:xfrm>
        </p:spPr>
        <p:txBody>
          <a:bodyPr/>
          <a:lstStyle/>
          <a:p>
            <a:r>
              <a:rPr lang="ru-RU" dirty="0"/>
              <a:t>Что заставляет нас отчаиваться</a:t>
            </a:r>
            <a:r>
              <a:rPr lang="ru-RU" dirty="0" smtClean="0"/>
              <a:t>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9798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112567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9:1 </a:t>
            </a:r>
            <a:r>
              <a:rPr lang="ru-RU" sz="2800" dirty="0"/>
              <a:t>Я говорю истину и не лгу, как и подобает последователю Христа. Об этом свидетельствует моя совесть, руководимая Святым Духом. </a:t>
            </a:r>
            <a:r>
              <a:rPr lang="ru-RU" sz="2800" baseline="30000" dirty="0"/>
              <a:t>2 </a:t>
            </a:r>
            <a:r>
              <a:rPr lang="ru-RU" sz="2800" dirty="0"/>
              <a:t>Мне очень грустно, и сердце мое полно бесконечной </a:t>
            </a:r>
            <a:r>
              <a:rPr lang="ru-RU" sz="2800" dirty="0" smtClean="0"/>
              <a:t>боли</a:t>
            </a:r>
            <a:r>
              <a:rPr lang="is-IS" sz="2800" dirty="0" smtClean="0"/>
              <a:t>…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82459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112567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9:3</a:t>
            </a:r>
            <a:r>
              <a:rPr lang="ru-RU" sz="2800" dirty="0"/>
              <a:t> я бы предпочел сам быть проклятым и отлученным от Христа ради моих братьев, родных мне по крови </a:t>
            </a:r>
            <a:r>
              <a:rPr lang="ru-RU" sz="2800" baseline="30000" dirty="0"/>
              <a:t>4</a:t>
            </a:r>
            <a:r>
              <a:rPr lang="ru-RU" sz="2800" dirty="0"/>
              <a:t> – израильтян. Ведь они получили сыновние права, славу и заветы с Богом, им были даны Закон, богослужение и Его обещания. </a:t>
            </a:r>
            <a:r>
              <a:rPr lang="ru-RU" sz="2800" baseline="30000" dirty="0"/>
              <a:t>5</a:t>
            </a:r>
            <a:r>
              <a:rPr lang="ru-RU" sz="2800" dirty="0"/>
              <a:t> Из этого народа произошли праотцы, от них по человеческой природе происходит Христос – Бог над всеми, благословенный вовеки. Аминь.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Послание Римлянам 9:1-5</a:t>
            </a:r>
            <a:r>
              <a:rPr lang="en-US" sz="2800" dirty="0"/>
              <a:t> 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599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ПЫЛЬ И ОБЛАКА: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/>
              <a:t>ОСУЖДЕНИЕ: Плохо быть неплохим. Мы все далеки от Бога и всем нам нужен Бог. (см. Римлянам 1:1-3:20)</a:t>
            </a:r>
            <a:endParaRPr lang="en-US" sz="2800" dirty="0"/>
          </a:p>
          <a:p>
            <a:pPr lvl="0"/>
            <a:r>
              <a:rPr lang="ru-RU" sz="2800" dirty="0"/>
              <a:t>ОПРАВДАНИЕ: Только благодать преображает. Спасение и оправдание даются даром. (см. Римлянам 3:21-5:21)</a:t>
            </a:r>
            <a:endParaRPr lang="en-US" sz="2800" dirty="0"/>
          </a:p>
          <a:p>
            <a:pPr lvl="0"/>
            <a:r>
              <a:rPr lang="ru-RU" sz="2800" dirty="0"/>
              <a:t>ОСВЯЩЕНИЕ: Могу и хочу жить иначе (см. </a:t>
            </a:r>
            <a:r>
              <a:rPr lang="ru-RU" sz="2800"/>
              <a:t>Римлянам </a:t>
            </a:r>
            <a:r>
              <a:rPr lang="ru-RU" sz="2800" smtClean="0"/>
              <a:t>6-8</a:t>
            </a:r>
            <a:r>
              <a:rPr lang="ru-RU" sz="2800"/>
              <a:t> </a:t>
            </a:r>
            <a:r>
              <a:rPr lang="ru-RU" sz="2800" smtClean="0"/>
              <a:t>главы)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2506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ПРИВЫЧНОЕ ЛЕКАРСТВО </a:t>
            </a:r>
            <a:br>
              <a:rPr lang="ru-RU" dirty="0" smtClean="0"/>
            </a:br>
            <a:r>
              <a:rPr lang="ru-RU" dirty="0" smtClean="0"/>
              <a:t>ОТ ГРУСТИ: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Отвлечься</a:t>
            </a:r>
          </a:p>
          <a:p>
            <a:r>
              <a:rPr lang="ru-RU" sz="2800" dirty="0" smtClean="0"/>
              <a:t>Развлечься</a:t>
            </a:r>
          </a:p>
          <a:p>
            <a:pPr marL="0" indent="0">
              <a:buNone/>
            </a:pPr>
            <a:r>
              <a:rPr lang="ru-RU" sz="2800" dirty="0" smtClean="0"/>
              <a:t>Почему </a:t>
            </a:r>
            <a:r>
              <a:rPr lang="ru-RU" sz="2800" dirty="0"/>
              <a:t>наша культура советует нам не думать и не чувствовать? Потому что, если Бога нет, жизнь не имеет смысла, а об этом лучше не думать, чтобы не позволять бессмысленности бытия разрушить нас.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17473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496855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15:32</a:t>
            </a:r>
            <a:r>
              <a:rPr lang="ru-RU" sz="2800" dirty="0"/>
              <a:t> Если мертвые не воскрешают, тогда что же: «Давайте будем есть и пить, потому что завтра умрем»? 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1 Коринфянам </a:t>
            </a:r>
            <a:r>
              <a:rPr lang="ru-RU" sz="2800" dirty="0" smtClean="0"/>
              <a:t>15:32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92056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656184"/>
          </a:xfrm>
        </p:spPr>
        <p:txBody>
          <a:bodyPr/>
          <a:lstStyle/>
          <a:p>
            <a:r>
              <a:rPr lang="ru-RU" sz="3600" dirty="0" smtClean="0"/>
              <a:t>ГРУСТЬ ПРЕОДОЛЕВАЮ, КОГДА О ВЕЛИЧИИ ТВОРЦА И ЕГО ЗАМЫСЛА В МОЛИТВЕ РАЗМЫШЛЯЮ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16835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Это значит, что мы:</a:t>
            </a:r>
            <a:endParaRPr lang="en-US" sz="2800" dirty="0"/>
          </a:p>
          <a:p>
            <a:pPr lvl="0"/>
            <a:r>
              <a:rPr lang="ru-RU" sz="2800" dirty="0"/>
              <a:t>Молимся эмоциями души</a:t>
            </a:r>
            <a:endParaRPr lang="en-US" sz="2800" dirty="0"/>
          </a:p>
          <a:p>
            <a:pPr lvl="0"/>
            <a:r>
              <a:rPr lang="ru-RU" sz="2800" dirty="0"/>
              <a:t>Проповедуем свободу сердцу</a:t>
            </a:r>
            <a:endParaRPr lang="en-US" sz="2800" dirty="0"/>
          </a:p>
          <a:p>
            <a:pPr lvl="0"/>
            <a:r>
              <a:rPr lang="ru-RU" sz="2800" dirty="0"/>
              <a:t>Размышляем о Его благодати</a:t>
            </a:r>
            <a:endParaRPr lang="en-US" sz="2800" dirty="0"/>
          </a:p>
          <a:p>
            <a:pPr marL="0" indent="0">
              <a:buNone/>
            </a:pPr>
            <a:r>
              <a:rPr lang="ru-RU" sz="2800" dirty="0"/>
              <a:t>И в результате грусть и безудержная боль становится радостью поклонения Творцу</a:t>
            </a:r>
            <a:r>
              <a:rPr lang="ru-RU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7905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МЫ ОБЫЧНО ЗАГЛУШАЕМ ГРУСТЬ И БОЛЬ?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Выплёскивая эмоции</a:t>
            </a:r>
          </a:p>
          <a:p>
            <a:r>
              <a:rPr lang="ru-RU" sz="2800" dirty="0" smtClean="0"/>
              <a:t>Заменяя эмоции</a:t>
            </a:r>
          </a:p>
          <a:p>
            <a:r>
              <a:rPr lang="ru-RU" sz="2800" dirty="0" smtClean="0"/>
              <a:t>Подавляя эмоции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145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МОЛИТЬСЯ ЧУВСТВАМИ: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9:1 </a:t>
            </a:r>
            <a:r>
              <a:rPr lang="ru-RU" sz="2800" dirty="0"/>
              <a:t>Я говорю истину и не лгу, как и подобает последователю Христа. Об этом свидетельствует моя совесть, руководимая Святым Духом. </a:t>
            </a:r>
            <a:r>
              <a:rPr lang="ru-RU" sz="2800" baseline="30000" dirty="0"/>
              <a:t>2 </a:t>
            </a:r>
            <a:r>
              <a:rPr lang="ru-RU" sz="2800" dirty="0"/>
              <a:t>Мне очень грустно, и сердце мое полно бесконечной боли: </a:t>
            </a:r>
            <a:r>
              <a:rPr lang="ru-RU" sz="2800" baseline="30000" dirty="0"/>
              <a:t>3</a:t>
            </a:r>
            <a:r>
              <a:rPr lang="ru-RU" sz="2800" dirty="0"/>
              <a:t> я бы предпочел сам быть проклятым и отлученным от Христа ради моих братьев, родных мне по крови </a:t>
            </a:r>
            <a:r>
              <a:rPr lang="ru-RU" sz="2800" baseline="30000" dirty="0"/>
              <a:t>4</a:t>
            </a:r>
            <a:r>
              <a:rPr lang="ru-RU" sz="2800" dirty="0"/>
              <a:t> – израильтян…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Послание Римлянам 9:1-4</a:t>
            </a:r>
            <a:r>
              <a:rPr lang="en-US" sz="28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71329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МОЛИТВА ПАВЛА: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Чувства Павла настоящие, глубокие и искренние. Они делают его уязвимым.</a:t>
            </a:r>
          </a:p>
          <a:p>
            <a:r>
              <a:rPr lang="ru-RU" sz="2800" dirty="0" smtClean="0"/>
              <a:t>Павел окунается в эмоции с головой, держась Духа Святого.</a:t>
            </a:r>
          </a:p>
          <a:p>
            <a:r>
              <a:rPr lang="ru-RU" sz="2800" dirty="0" smtClean="0"/>
              <a:t>В молитве Павел опускается на дно горечи и боли, где он знает, что Бог ему </a:t>
            </a:r>
            <a:r>
              <a:rPr lang="ru-RU" sz="2800" smtClean="0"/>
              <a:t>не ответит.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i="1" dirty="0" smtClean="0"/>
              <a:t>Что делаем с нашими эмоциями мы сегодня? Как мы преодолеваем грусть и боль?</a:t>
            </a:r>
            <a:endParaRPr lang="en-US" sz="2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92918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ПРОПОВЕДУЕМ СЕБЕ СВОБОДУ: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9:4</a:t>
            </a:r>
            <a:r>
              <a:rPr lang="ru-RU" sz="2800" dirty="0"/>
              <a:t> Ведь они получили </a:t>
            </a:r>
            <a:r>
              <a:rPr lang="ru-RU" sz="2800" dirty="0" smtClean="0"/>
              <a:t>(1) сыновние </a:t>
            </a:r>
            <a:r>
              <a:rPr lang="ru-RU" sz="2800" dirty="0"/>
              <a:t>права, </a:t>
            </a:r>
            <a:r>
              <a:rPr lang="ru-RU" sz="2800" dirty="0" smtClean="0"/>
              <a:t>(2) славу </a:t>
            </a:r>
            <a:r>
              <a:rPr lang="ru-RU" sz="2800" dirty="0"/>
              <a:t>и </a:t>
            </a:r>
            <a:r>
              <a:rPr lang="ru-RU" sz="2800" dirty="0" smtClean="0"/>
              <a:t>(3) заветы </a:t>
            </a:r>
            <a:r>
              <a:rPr lang="ru-RU" sz="2800" dirty="0"/>
              <a:t>с Богом, им были даны </a:t>
            </a:r>
            <a:r>
              <a:rPr lang="ru-RU" sz="2800" dirty="0" smtClean="0"/>
              <a:t>(4) Закон</a:t>
            </a:r>
            <a:r>
              <a:rPr lang="ru-RU" sz="2800" dirty="0"/>
              <a:t>, </a:t>
            </a:r>
            <a:r>
              <a:rPr lang="ru-RU" sz="2800" dirty="0" smtClean="0"/>
              <a:t>(5) богослужение </a:t>
            </a:r>
            <a:r>
              <a:rPr lang="ru-RU" sz="2800" dirty="0"/>
              <a:t>и </a:t>
            </a:r>
            <a:r>
              <a:rPr lang="ru-RU" sz="2800" dirty="0" smtClean="0"/>
              <a:t>(6) Его </a:t>
            </a:r>
            <a:r>
              <a:rPr lang="ru-RU" sz="2800" dirty="0"/>
              <a:t>обещания. </a:t>
            </a:r>
            <a:r>
              <a:rPr lang="ru-RU" sz="2800" baseline="30000" dirty="0"/>
              <a:t>5</a:t>
            </a:r>
            <a:r>
              <a:rPr lang="ru-RU" sz="2800" dirty="0"/>
              <a:t> Из этого народа произошли </a:t>
            </a:r>
            <a:r>
              <a:rPr lang="ru-RU" sz="2800" dirty="0" smtClean="0"/>
              <a:t>(7) праотцы</a:t>
            </a:r>
            <a:r>
              <a:rPr lang="ru-RU" sz="2800" dirty="0"/>
              <a:t>, от них по человеческой </a:t>
            </a:r>
            <a:r>
              <a:rPr lang="ru-RU" sz="2800" dirty="0" smtClean="0"/>
              <a:t>природе (8) </a:t>
            </a:r>
            <a:r>
              <a:rPr lang="ru-RU" sz="2800" dirty="0"/>
              <a:t>происходит Христос... </a:t>
            </a:r>
            <a:endParaRPr lang="en-US" sz="2800" dirty="0"/>
          </a:p>
          <a:p>
            <a:pPr marL="0" indent="0" algn="r">
              <a:buNone/>
            </a:pPr>
            <a:r>
              <a:rPr lang="en-US" sz="2800" dirty="0" err="1"/>
              <a:t>Послание</a:t>
            </a:r>
            <a:r>
              <a:rPr lang="en-US" sz="2800" dirty="0"/>
              <a:t> </a:t>
            </a:r>
            <a:r>
              <a:rPr lang="en-US" sz="2800" dirty="0" err="1"/>
              <a:t>Римлянам</a:t>
            </a:r>
            <a:r>
              <a:rPr lang="en-US" sz="2800" dirty="0"/>
              <a:t> </a:t>
            </a:r>
            <a:r>
              <a:rPr lang="en-US" sz="2800" dirty="0" smtClean="0"/>
              <a:t>9:4-5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27532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</p:spPr>
        <p:txBody>
          <a:bodyPr/>
          <a:lstStyle/>
          <a:p>
            <a:r>
              <a:rPr lang="ru-RU" dirty="0" smtClean="0"/>
              <a:t>ТАКАЯ НЕСВОБОДНАЯ СВОБОДА: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381642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Свобода никогда не бывает абсолютной. Она всегда ограничена.</a:t>
            </a:r>
          </a:p>
          <a:p>
            <a:r>
              <a:rPr lang="ru-RU" sz="2800" dirty="0" smtClean="0"/>
              <a:t>Нашим происхождением</a:t>
            </a:r>
          </a:p>
          <a:p>
            <a:r>
              <a:rPr lang="ru-RU" sz="2800" dirty="0" smtClean="0"/>
              <a:t>Нашим воспитанием</a:t>
            </a:r>
          </a:p>
          <a:p>
            <a:r>
              <a:rPr lang="ru-RU" sz="2800" dirty="0" smtClean="0"/>
              <a:t>Нашим положением</a:t>
            </a:r>
          </a:p>
          <a:p>
            <a:r>
              <a:rPr lang="ru-RU" sz="2800" dirty="0" smtClean="0"/>
              <a:t>Нашим образованием </a:t>
            </a:r>
          </a:p>
          <a:p>
            <a:r>
              <a:rPr lang="ru-RU" sz="2800" dirty="0" smtClean="0"/>
              <a:t>Нашими поступками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1587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00587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8:32</a:t>
            </a:r>
            <a:r>
              <a:rPr lang="ru-RU" sz="2800" dirty="0"/>
              <a:t> Вы тогда узнаете истину, и истина сделает вас свободными.… </a:t>
            </a:r>
            <a:r>
              <a:rPr lang="ru-RU" sz="2800" baseline="30000" dirty="0"/>
              <a:t>36</a:t>
            </a:r>
            <a:r>
              <a:rPr lang="ru-RU" sz="2800" dirty="0"/>
              <a:t> если Сын вас освободит, вы будете действительно свободными.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Евангелие от Иоанна 8:32, 36</a:t>
            </a:r>
            <a:r>
              <a:rPr lang="en-US" sz="28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29404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184575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9:6</a:t>
            </a:r>
            <a:r>
              <a:rPr lang="ru-RU" sz="2800" dirty="0"/>
              <a:t> Но это не означает, что слово Божье осталось неисполненным, потому что не все израильтяне – истинный </a:t>
            </a:r>
            <a:r>
              <a:rPr lang="ru-RU" sz="2800" dirty="0" smtClean="0"/>
              <a:t>Израиль</a:t>
            </a:r>
            <a:r>
              <a:rPr lang="is-IS" sz="2800" dirty="0" smtClean="0"/>
              <a:t>…</a:t>
            </a:r>
            <a:r>
              <a:rPr lang="ru-RU" sz="2800" dirty="0" smtClean="0"/>
              <a:t> не </a:t>
            </a:r>
            <a:r>
              <a:rPr lang="ru-RU" sz="2800" dirty="0"/>
              <a:t>дети, рожденные естественным образом являются детьми Божьими, а дети, чье рождение было результатом Его </a:t>
            </a:r>
            <a:r>
              <a:rPr lang="ru-RU" sz="2800" dirty="0" smtClean="0"/>
              <a:t>обещания</a:t>
            </a:r>
            <a:r>
              <a:rPr lang="is-IS" sz="2800" dirty="0" smtClean="0"/>
              <a:t>…</a:t>
            </a:r>
            <a:r>
              <a:rPr lang="ru-RU" sz="2800" dirty="0" smtClean="0"/>
              <a:t> </a:t>
            </a:r>
            <a:r>
              <a:rPr lang="ru-RU" sz="2800" baseline="30000" dirty="0" smtClean="0"/>
              <a:t>11</a:t>
            </a:r>
            <a:r>
              <a:rPr lang="ru-RU" sz="2800" dirty="0"/>
              <a:t> Но еще до рождения близнецов и до того, как они сделали что-либо хорошее или плохое (чтобы выбор Божий </a:t>
            </a:r>
            <a:r>
              <a:rPr lang="ru-RU" sz="2800" baseline="30000" dirty="0"/>
              <a:t>12</a:t>
            </a:r>
            <a:r>
              <a:rPr lang="ru-RU" sz="2800" dirty="0"/>
              <a:t> зависел не от их дел, а только от самого Призывающего), </a:t>
            </a:r>
            <a:r>
              <a:rPr lang="ru-RU" sz="2800" dirty="0" err="1"/>
              <a:t>Ревекке</a:t>
            </a:r>
            <a:r>
              <a:rPr lang="ru-RU" sz="2800" dirty="0"/>
              <a:t> было сказано: «Старший будет служить младшему».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 smtClean="0"/>
              <a:t>Римлянам 9:6, 11-12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15010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РАЗМЫШЛЕНИЯ О ВЕЛИЧИИ БЛАГОДАТИ: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Спасение не зависит от:</a:t>
            </a:r>
          </a:p>
          <a:p>
            <a:r>
              <a:rPr lang="ru-RU" sz="2800" dirty="0" smtClean="0"/>
              <a:t>Национальности или происхождения</a:t>
            </a:r>
          </a:p>
          <a:p>
            <a:r>
              <a:rPr lang="ru-RU" sz="2800" dirty="0" smtClean="0"/>
              <a:t>Дел, ошибок или грехов</a:t>
            </a:r>
          </a:p>
          <a:p>
            <a:r>
              <a:rPr lang="ru-RU" sz="2800" dirty="0" smtClean="0"/>
              <a:t>Везения или стартовой позиции в жизни</a:t>
            </a:r>
          </a:p>
          <a:p>
            <a:pPr marL="0" indent="0">
              <a:buNone/>
            </a:pPr>
            <a:r>
              <a:rPr lang="ru-RU" sz="2800" dirty="0" smtClean="0"/>
              <a:t>Спасение целиком и полностью зависит от воли Творца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27996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ПО ВАШЕМУ МНЕНИЮ НИКОГДА НЕ ПРИДЁТ К БОГУ?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Высокообразованный профессор? </a:t>
            </a:r>
            <a:endParaRPr lang="ru-RU" sz="2800" dirty="0" smtClean="0"/>
          </a:p>
          <a:p>
            <a:r>
              <a:rPr lang="ru-RU" sz="2800" dirty="0" smtClean="0"/>
              <a:t>Опустившийся </a:t>
            </a:r>
            <a:r>
              <a:rPr lang="ru-RU" sz="2800" dirty="0"/>
              <a:t>на дно преступник? </a:t>
            </a:r>
            <a:endParaRPr lang="ru-RU" sz="2800" dirty="0" smtClean="0"/>
          </a:p>
          <a:p>
            <a:r>
              <a:rPr lang="ru-RU" sz="2800" dirty="0" smtClean="0"/>
              <a:t>Религиозный </a:t>
            </a:r>
            <a:r>
              <a:rPr lang="ru-RU" sz="2800" dirty="0"/>
              <a:t>фанатик? </a:t>
            </a:r>
            <a:endParaRPr lang="ru-RU" sz="2800" dirty="0" smtClean="0"/>
          </a:p>
          <a:p>
            <a:r>
              <a:rPr lang="ru-RU" sz="2800" dirty="0" smtClean="0"/>
              <a:t>Вы?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70351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496855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11:28 </a:t>
            </a:r>
            <a:r>
              <a:rPr lang="ru-RU" sz="2800" dirty="0"/>
              <a:t>Придите ко Мне, все уставшие и обремененные, и Я успокою вас. </a:t>
            </a:r>
            <a:r>
              <a:rPr lang="ru-RU" sz="2800" baseline="30000" dirty="0"/>
              <a:t>29</a:t>
            </a:r>
            <a:r>
              <a:rPr lang="ru-RU" sz="2800" dirty="0"/>
              <a:t> Возьмите на себя ярмо Мое и научитесь у Меня, потому что Я кроток и мягок сердцем, и вы найдете покой вашим душам. </a:t>
            </a:r>
            <a:r>
              <a:rPr lang="ru-RU" sz="2800" baseline="30000" dirty="0"/>
              <a:t>30</a:t>
            </a:r>
            <a:r>
              <a:rPr lang="ru-RU" sz="2800" dirty="0"/>
              <a:t> Ведь Мое ярмо не тяжело, и Моя ноша легка.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Евангелие от Матфея </a:t>
            </a:r>
            <a:r>
              <a:rPr lang="ru-RU" sz="2800" dirty="0" smtClean="0"/>
              <a:t>11:28-30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267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 ГРУСТЬ СМЕНЯЕТСЯ РАДОСТЬЮ: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30000" dirty="0"/>
              <a:t>9:5</a:t>
            </a:r>
            <a:r>
              <a:rPr lang="ru-RU" dirty="0"/>
              <a:t> …Христос – Бог над всеми, благословенный вовеки. Аминь.</a:t>
            </a:r>
            <a:endParaRPr lang="en-US" dirty="0"/>
          </a:p>
          <a:p>
            <a:pPr marL="0" indent="0" algn="r">
              <a:buNone/>
            </a:pPr>
            <a:r>
              <a:rPr lang="ru-RU" dirty="0" smtClean="0"/>
              <a:t>Римлянам 9:5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30000" dirty="0"/>
              <a:t>11:33 </a:t>
            </a:r>
            <a:r>
              <a:rPr lang="ru-RU" dirty="0"/>
              <a:t>О глубина богатства, мудрости и знания Бога! </a:t>
            </a:r>
            <a:r>
              <a:rPr lang="is-IS" dirty="0" smtClean="0"/>
              <a:t>…</a:t>
            </a:r>
            <a:r>
              <a:rPr lang="ru-RU" dirty="0" smtClean="0"/>
              <a:t> </a:t>
            </a:r>
            <a:r>
              <a:rPr lang="ru-RU" baseline="30000" dirty="0" smtClean="0"/>
              <a:t>36</a:t>
            </a:r>
            <a:r>
              <a:rPr lang="ru-RU" dirty="0"/>
              <a:t> Ведь все происходит от Него и через Него, и для Него все существует. Хвала Ему вовеки! Аминь.</a:t>
            </a:r>
            <a:r>
              <a:rPr lang="en-US" dirty="0"/>
              <a:t>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Римлянам 11:33 и 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8324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656184"/>
          </a:xfrm>
        </p:spPr>
        <p:txBody>
          <a:bodyPr/>
          <a:lstStyle/>
          <a:p>
            <a:r>
              <a:rPr lang="ru-RU" sz="3600" dirty="0" smtClean="0"/>
              <a:t>ГРУСТЬ ПРЕОДОЛЕВАЮ, КОГДА О ВЕЛИЧИИ ТВОРЦА И ЕГО ЗАМЫСЛА В МОЛИТВЕ РАЗМЫШЛЯЮ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16835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Это значит, что мы:</a:t>
            </a:r>
            <a:endParaRPr lang="en-US" sz="2800" dirty="0"/>
          </a:p>
          <a:p>
            <a:pPr lvl="0"/>
            <a:r>
              <a:rPr lang="ru-RU" sz="2800" dirty="0"/>
              <a:t>Молимся эмоциями души</a:t>
            </a:r>
            <a:endParaRPr lang="en-US" sz="2800" dirty="0"/>
          </a:p>
          <a:p>
            <a:pPr lvl="0"/>
            <a:r>
              <a:rPr lang="ru-RU" sz="2800" dirty="0"/>
              <a:t>Проповедуем свободу сердцу</a:t>
            </a:r>
            <a:endParaRPr lang="en-US" sz="2800" dirty="0"/>
          </a:p>
          <a:p>
            <a:pPr lvl="0"/>
            <a:r>
              <a:rPr lang="ru-RU" sz="2800" dirty="0"/>
              <a:t>Размышляем о Его благодати</a:t>
            </a:r>
            <a:endParaRPr lang="en-US" sz="2800" dirty="0"/>
          </a:p>
          <a:p>
            <a:pPr marL="0" indent="0">
              <a:buNone/>
            </a:pPr>
            <a:r>
              <a:rPr lang="ru-RU" sz="2800" dirty="0"/>
              <a:t>И в результате грусть и безудержная боль становится радостью поклонения Творцу</a:t>
            </a:r>
            <a:r>
              <a:rPr lang="ru-RU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064798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/>
              <a:t>Грусть и печаль неизбежны в этом мире. В следующий раз, когда они нахлынут на вас начните молиться этими чувствами, размышляйте и напоминайте своему сердцу о величии Бога и Его замысла, чтобы грусть обратилась в радость прославления</a:t>
            </a:r>
            <a:r>
              <a:rPr lang="ru-RU" sz="2800" dirty="0" smtClean="0"/>
              <a:t>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C932C-5426-4E7B-9804-90820C0A78F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81233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«</a:t>
            </a:r>
            <a:r>
              <a:rPr lang="ru-RU" sz="2800" i="1" dirty="0" smtClean="0"/>
              <a:t>Иисус </a:t>
            </a:r>
            <a:r>
              <a:rPr lang="ru-RU" sz="2800" i="1" dirty="0"/>
              <a:t>по сути говорит нам: «Призываю тебе сделать лишь то, что ты был создан делать и ты откроешь для себя насколько легка моя ноша</a:t>
            </a:r>
            <a:r>
              <a:rPr lang="ru-RU" sz="2800" i="1" dirty="0" smtClean="0"/>
              <a:t>... </a:t>
            </a:r>
            <a:r>
              <a:rPr lang="ru-RU" sz="2800" i="1" dirty="0"/>
              <a:t>Я снял с твоих плеч груз ожиданий, что возлагают на тебя другие люди. Тебе не нужно больше в поте лица зарабатывать своё спасение. На меня легла тяжесть твоих грехов и ошибок. Тебе больше нет нужды доказывать, что ты достоин любви</a:t>
            </a:r>
            <a:r>
              <a:rPr lang="ru-RU" sz="2800" i="1" dirty="0" smtClean="0"/>
              <a:t>... </a:t>
            </a:r>
            <a:r>
              <a:rPr lang="ru-RU" sz="2800" i="1" dirty="0"/>
              <a:t>Если ты найдёшь меня, я утолю твою жажду, если подведёшь меня, я прощу тебя</a:t>
            </a:r>
            <a:r>
              <a:rPr lang="ru-RU" sz="2800" dirty="0"/>
              <a:t>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 smtClean="0"/>
              <a:t>Тим </a:t>
            </a:r>
            <a:r>
              <a:rPr lang="ru-RU" sz="2800" dirty="0" err="1" smtClean="0"/>
              <a:t>Келлер</a:t>
            </a:r>
            <a:r>
              <a:rPr lang="ru-RU" sz="2800" dirty="0" smtClean="0"/>
              <a:t> «Пытаясь понять Бога»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08073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11658</TotalTime>
  <Words>641</Words>
  <Application>Microsoft Macintosh PowerPoint</Application>
  <PresentationFormat>On-screen Show (4:3)</PresentationFormat>
  <Paragraphs>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 Black</vt:lpstr>
      <vt:lpstr>Calibri</vt:lpstr>
      <vt:lpstr>Century Gothic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ПЫЛЬ И ОБЛАКА:</vt:lpstr>
      <vt:lpstr>ПРИВЫЧНОЕ ЛЕКАРСТВО  ОТ ГРУСТИ:</vt:lpstr>
      <vt:lpstr>PowerPoint Presentation</vt:lpstr>
      <vt:lpstr>ГРУСТЬ ПРЕОДОЛЕВАЮ, КОГДА О ВЕЛИЧИИ ТВОРЦА И ЕГО ЗАМЫСЛА В МОЛИТВЕ РАЗМЫШЛЯЮ</vt:lpstr>
      <vt:lpstr>КАК МЫ ОБЫЧНО ЗАГЛУШАЕМ ГРУСТЬ И БОЛЬ?</vt:lpstr>
      <vt:lpstr>МОЛИТЬСЯ ЧУВСТВАМИ:</vt:lpstr>
      <vt:lpstr>МОЛИТВА ПАВЛА:</vt:lpstr>
      <vt:lpstr>МЫ ПРОПОВЕДУЕМ СЕБЕ СВОБОДУ:</vt:lpstr>
      <vt:lpstr>ТАКАЯ НЕСВОБОДНАЯ СВОБОДА:</vt:lpstr>
      <vt:lpstr>PowerPoint Presentation</vt:lpstr>
      <vt:lpstr>PowerPoint Presentation</vt:lpstr>
      <vt:lpstr>PowerPoint Presentation</vt:lpstr>
      <vt:lpstr>РАЗМЫШЛЕНИЯ О ВЕЛИЧИИ БЛАГОДАТИ:</vt:lpstr>
      <vt:lpstr>КТО ПО ВАШЕМУ МНЕНИЮ НИКОГДА НЕ ПРИДЁТ К БОГУ?</vt:lpstr>
      <vt:lpstr>PowerPoint Presentation</vt:lpstr>
      <vt:lpstr>ТАК ГРУСТЬ СМЕНЯЕТСЯ РАДОСТЬЮ:</vt:lpstr>
      <vt:lpstr>ГРУСТЬ ПРЕОДОЛЕВАЮ, КОГДА О ВЕЛИЧИИ ТВОРЦА И ЕГО ЗАМЫСЛА В МОЛИТВЕ РАЗМЫШЛЯЮ</vt:lpstr>
      <vt:lpstr>ПРИМЕНЕНИЕ:</vt:lpstr>
      <vt:lpstr>PowerPoint Presentation</vt:lpstr>
    </vt:vector>
  </TitlesOfParts>
  <Company>New Life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Constantin Lysakov</dc:creator>
  <cp:lastModifiedBy>Constantin Lysakov</cp:lastModifiedBy>
  <cp:revision>163</cp:revision>
  <dcterms:created xsi:type="dcterms:W3CDTF">2007-09-01T11:31:24Z</dcterms:created>
  <dcterms:modified xsi:type="dcterms:W3CDTF">2016-11-01T16:26:52Z</dcterms:modified>
</cp:coreProperties>
</file>