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sldIdLst>
    <p:sldId id="268" r:id="rId2"/>
    <p:sldId id="394" r:id="rId3"/>
    <p:sldId id="430" r:id="rId4"/>
    <p:sldId id="431" r:id="rId5"/>
    <p:sldId id="402" r:id="rId6"/>
    <p:sldId id="434" r:id="rId7"/>
    <p:sldId id="436" r:id="rId8"/>
    <p:sldId id="437" r:id="rId9"/>
    <p:sldId id="435" r:id="rId10"/>
    <p:sldId id="433" r:id="rId11"/>
    <p:sldId id="397" r:id="rId12"/>
    <p:sldId id="438" r:id="rId13"/>
    <p:sldId id="444" r:id="rId14"/>
    <p:sldId id="443" r:id="rId15"/>
    <p:sldId id="439" r:id="rId16"/>
    <p:sldId id="440" r:id="rId17"/>
    <p:sldId id="441" r:id="rId18"/>
    <p:sldId id="448" r:id="rId19"/>
    <p:sldId id="449" r:id="rId20"/>
    <p:sldId id="450" r:id="rId21"/>
    <p:sldId id="451" r:id="rId22"/>
    <p:sldId id="452" r:id="rId23"/>
    <p:sldId id="453" r:id="rId24"/>
    <p:sldId id="442" r:id="rId25"/>
    <p:sldId id="454" r:id="rId26"/>
    <p:sldId id="446" r:id="rId27"/>
    <p:sldId id="414" r:id="rId28"/>
    <p:sldId id="445" r:id="rId29"/>
    <p:sldId id="427" r:id="rId30"/>
    <p:sldId id="447" r:id="rId31"/>
    <p:sldId id="432" r:id="rId32"/>
    <p:sldId id="313" r:id="rId33"/>
    <p:sldId id="315" r:id="rId34"/>
    <p:sldId id="316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5pPr>
    <a:lvl6pPr marL="2286000" algn="l" defTabSz="457200" rtl="0" eaLnBrk="1" latinLnBrk="0" hangingPunct="1"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6pPr>
    <a:lvl7pPr marL="2743200" algn="l" defTabSz="457200" rtl="0" eaLnBrk="1" latinLnBrk="0" hangingPunct="1"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7pPr>
    <a:lvl8pPr marL="3200400" algn="l" defTabSz="457200" rtl="0" eaLnBrk="1" latinLnBrk="0" hangingPunct="1"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8pPr>
    <a:lvl9pPr marL="3657600" algn="l" defTabSz="457200" rtl="0" eaLnBrk="1" latinLnBrk="0" hangingPunct="1">
      <a:defRPr sz="2400"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99CCFF"/>
    <a:srgbClr val="003366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8128751"/>
      </p:ext>
    </p:extLst>
  </p:cSld>
  <p:clrMapOvr>
    <a:masterClrMapping/>
  </p:clrMapOvr>
  <p:transition spd="slow">
    <p:fade thruBlk="1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391400" y="5943600"/>
            <a:ext cx="549275" cy="5762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0B3BB-F290-FB40-A803-131A4454E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568612"/>
      </p:ext>
    </p:extLst>
  </p:cSld>
  <p:clrMapOvr>
    <a:masterClrMapping/>
  </p:clrMapOvr>
  <p:transition spd="slow">
    <p:fade thruBlk="1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391400" y="5943600"/>
            <a:ext cx="549275" cy="57626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3E4DD3-E0BC-5B4D-B74C-D37A8F40E7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822677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809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828092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391400" y="5943600"/>
            <a:ext cx="549275" cy="5762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5FFAA1-6547-F048-98F4-C301F3D1F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4875123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3203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3203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391400" y="5976937"/>
            <a:ext cx="549275" cy="5762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EF7FB2-06EF-7B43-8D7B-F64321D33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7214038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58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558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315200" y="5867400"/>
            <a:ext cx="549275" cy="5762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4B5314-D3E5-D84D-BD75-8B560F6F6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2871181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A5BF5-6119-AB41-A892-C91BEE212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4330149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647700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12875"/>
            <a:ext cx="4038600" cy="4320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320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391400" y="5943600"/>
            <a:ext cx="549275" cy="5762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7DE7FF-9222-2D4F-BF2D-293DAFA9F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0754684"/>
      </p:ext>
    </p:extLst>
  </p:cSld>
  <p:clrMapOvr>
    <a:masterClrMapping/>
  </p:clrMapOvr>
  <p:transition spd="slow">
    <p:fade thruBlk="1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1848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ru-RU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5715000"/>
            <a:ext cx="5492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000" smtClean="0">
                <a:solidFill>
                  <a:srgbClr val="336699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B9849092-ABDA-324B-8CDE-CF44004A50E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78" r:id="rId7"/>
    <p:sldLayoutId id="2147483686" r:id="rId8"/>
  </p:sldLayoutIdLst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ln w="6350">
            <a:solidFill>
              <a:srgbClr val="99CCFF"/>
            </a:solidFill>
          </a:ln>
          <a:solidFill>
            <a:srgbClr val="336699"/>
          </a:solidFill>
          <a:effectLst>
            <a:outerShdw dist="25400" dir="2700000" algn="tl" rotWithShape="0">
              <a:srgbClr val="000000"/>
            </a:outerShdw>
          </a:effectLst>
          <a:latin typeface="Century Gothic" pitchFamily="34" charset="0"/>
          <a:ea typeface="ＭＳ Ｐゴシック" charset="0"/>
          <a:cs typeface="ＭＳ Ｐゴシック" charset="0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336699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336699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336699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336699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rgbClr val="00336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6699"/>
        </a:buClr>
        <a:buChar char="–"/>
        <a:defRPr sz="2800">
          <a:solidFill>
            <a:srgbClr val="003366"/>
          </a:solidFill>
          <a:latin typeface="+mn-lt"/>
          <a:ea typeface="ＭＳ Ｐゴシック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rgbClr val="003366"/>
          </a:solidFill>
          <a:latin typeface="+mn-lt"/>
          <a:ea typeface="ＭＳ Ｐゴシック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–"/>
        <a:defRPr sz="2000">
          <a:solidFill>
            <a:srgbClr val="003366"/>
          </a:solidFill>
          <a:latin typeface="+mn-lt"/>
          <a:ea typeface="ＭＳ Ｐゴシック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rgbClr val="00336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40B3BB-F290-FB40-A803-131A4454EDD8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4037929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Сколько вы платите за хлеб?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3034069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075400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6:35</a:t>
            </a:r>
            <a:r>
              <a:rPr lang="ru-RU" sz="2800" dirty="0"/>
              <a:t> Иисус сказал</a:t>
            </a:r>
            <a:r>
              <a:rPr lang="ru-RU" sz="2800" dirty="0" smtClean="0"/>
              <a:t>: «Я </a:t>
            </a:r>
            <a:r>
              <a:rPr lang="ru-RU" sz="2800" dirty="0"/>
              <a:t>Сам и есть хлеб жизни. Кто приходит ко Мне, тот никогда не останется голодным, и кто верит Мне, тот не будет испытывать жажды. </a:t>
            </a:r>
            <a:r>
              <a:rPr lang="ru-RU" sz="2800" baseline="30000" dirty="0"/>
              <a:t>36</a:t>
            </a:r>
            <a:r>
              <a:rPr lang="ru-RU" sz="2800" dirty="0"/>
              <a:t> Но как Я уже говорил вам, вы видели Меня и все равно не верите. </a:t>
            </a:r>
            <a:r>
              <a:rPr lang="ru-RU" sz="2800" baseline="30000" dirty="0"/>
              <a:t>37</a:t>
            </a:r>
            <a:r>
              <a:rPr lang="ru-RU" sz="2800" dirty="0"/>
              <a:t> Все, кого Отец дал Мне, непременно придут ко Мне, и кто придет ко Мне, того Я никогда не прогоню.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031150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6:38</a:t>
            </a:r>
            <a:r>
              <a:rPr lang="ru-RU" sz="2800" dirty="0"/>
              <a:t> Ведь Я пришел с небес не для того, чтобы делать то, что Сам хочу, но чтобы исполнять волю Того, Кто послал Меня. </a:t>
            </a:r>
            <a:r>
              <a:rPr lang="ru-RU" sz="2800" baseline="30000" dirty="0"/>
              <a:t>39</a:t>
            </a:r>
            <a:r>
              <a:rPr lang="ru-RU" sz="2800" dirty="0"/>
              <a:t> А воля Пославшего Меня заключается в том, чтобы Я не потерял никого из тех, кого Он Мне дал, но чтобы в последний День Я воскресил их. </a:t>
            </a:r>
            <a:r>
              <a:rPr lang="ru-RU" sz="2800" baseline="30000" dirty="0"/>
              <a:t>40</a:t>
            </a:r>
            <a:r>
              <a:rPr lang="ru-RU" sz="2800" dirty="0"/>
              <a:t> Воля Моего Отца заключается в том, чтобы каждый, кто видит Сына и верит в Него, имел жизнь вечную, и Я воскрешу его в последний День». </a:t>
            </a:r>
            <a:endParaRPr lang="ru-RU" sz="2800" dirty="0" smtClean="0"/>
          </a:p>
          <a:p>
            <a:pPr marL="0" indent="0" algn="r">
              <a:buNone/>
            </a:pPr>
            <a:r>
              <a:rPr lang="ru-RU" sz="2000" dirty="0" smtClean="0"/>
              <a:t>Евангелие от Иоанна 6 глава, стихи с 35 по 40</a:t>
            </a:r>
          </a:p>
          <a:p>
            <a:pPr marL="0" indent="0" algn="r">
              <a:buNone/>
            </a:pPr>
            <a:r>
              <a:rPr lang="ru-RU" sz="2000" i="1" dirty="0" smtClean="0"/>
              <a:t>Здесь и далее Современный перевод </a:t>
            </a:r>
            <a:br>
              <a:rPr lang="ru-RU" sz="2000" i="1" dirty="0" smtClean="0"/>
            </a:br>
            <a:r>
              <a:rPr lang="ru-RU" sz="2000" i="1" dirty="0" smtClean="0"/>
              <a:t>Международного Библейского общества</a:t>
            </a:r>
            <a:endParaRPr lang="en-US" sz="2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924804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r>
              <a:rPr lang="ru-RU" dirty="0"/>
              <a:t>Можно есть, но не ценить то, что ешь </a:t>
            </a:r>
            <a:endParaRPr lang="ru-RU" dirty="0" smtClean="0"/>
          </a:p>
          <a:p>
            <a:r>
              <a:rPr lang="ru-RU" dirty="0" smtClean="0"/>
              <a:t>Пить</a:t>
            </a:r>
            <a:r>
              <a:rPr lang="ru-RU" dirty="0"/>
              <a:t>, но </a:t>
            </a:r>
            <a:r>
              <a:rPr lang="ru-RU" dirty="0" smtClean="0"/>
              <a:t>так и не утолять жажду</a:t>
            </a:r>
          </a:p>
          <a:p>
            <a:r>
              <a:rPr lang="ru-RU" dirty="0" smtClean="0"/>
              <a:t>Жить и не чувствовать больше вкус жизни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Хочешь </a:t>
            </a:r>
            <a:r>
              <a:rPr lang="ru-RU" dirty="0"/>
              <a:t>жить? Съешь Иисуса!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12563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20382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Трёхсложная формула человеческой жизни: </a:t>
            </a:r>
            <a:endParaRPr lang="ru-RU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Невозвратность </a:t>
            </a:r>
            <a:r>
              <a:rPr lang="ru-RU" sz="3600" dirty="0"/>
              <a:t>прошлого, </a:t>
            </a:r>
            <a:endParaRPr lang="ru-RU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Ненасытность настоящего и</a:t>
            </a:r>
            <a:r>
              <a:rPr lang="ru-RU" sz="3600" dirty="0"/>
              <a:t> </a:t>
            </a:r>
            <a:endParaRPr lang="ru-RU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Непредсказуемость </a:t>
            </a:r>
            <a:r>
              <a:rPr lang="ru-RU" sz="3600" dirty="0"/>
              <a:t>будущего</a:t>
            </a:r>
            <a:r>
              <a:rPr lang="ru-RU" sz="3600" dirty="0" smtClean="0"/>
              <a:t>.</a:t>
            </a:r>
          </a:p>
          <a:p>
            <a:pPr marL="0" indent="0" algn="r">
              <a:buNone/>
            </a:pPr>
            <a:r>
              <a:rPr lang="ru-RU" sz="3600" dirty="0" smtClean="0"/>
              <a:t>(</a:t>
            </a:r>
            <a:r>
              <a:rPr lang="ru-RU" sz="3600" i="1" dirty="0" smtClean="0"/>
              <a:t>Владимир Набоков</a:t>
            </a:r>
            <a:r>
              <a:rPr lang="ru-RU" sz="3600" dirty="0" smtClean="0"/>
              <a:t>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838461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ХОЧЕШЬ ЖИТЬ? </a:t>
            </a:r>
            <a:br>
              <a:rPr lang="ru-RU" dirty="0" smtClean="0"/>
            </a:br>
            <a:r>
              <a:rPr lang="ru-RU" dirty="0" smtClean="0"/>
              <a:t>СЪЕШЬ ИИСУСА!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24815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Питаться </a:t>
            </a:r>
            <a:r>
              <a:rPr lang="ru-RU" sz="2800" dirty="0" smtClean="0"/>
              <a:t>Христом </a:t>
            </a:r>
            <a:r>
              <a:rPr lang="en-US" sz="2800" dirty="0" smtClean="0"/>
              <a:t>– </a:t>
            </a:r>
            <a:r>
              <a:rPr lang="ru-RU" sz="2800" dirty="0" smtClean="0"/>
              <a:t>значит </a:t>
            </a:r>
            <a:r>
              <a:rPr lang="ru-RU" sz="2800" dirty="0"/>
              <a:t>доверять Ему абсолютно во всех сферах нашей жизни. Подобное доверие возвращает остроту ощущений и позволяет вновь наслаждаться жизнью. Тогда мы увидим:</a:t>
            </a:r>
          </a:p>
          <a:p>
            <a:r>
              <a:rPr lang="ru-RU" sz="2800" dirty="0"/>
              <a:t>Значение знамений</a:t>
            </a:r>
          </a:p>
          <a:p>
            <a:r>
              <a:rPr lang="ru-RU" sz="2800" dirty="0"/>
              <a:t>Смысл послушания</a:t>
            </a:r>
          </a:p>
          <a:p>
            <a:r>
              <a:rPr lang="ru-RU" sz="2800" dirty="0"/>
              <a:t>Откровение поклонения</a:t>
            </a:r>
          </a:p>
          <a:p>
            <a:r>
              <a:rPr lang="ru-RU" sz="2800" dirty="0"/>
              <a:t>Секрет вечной </a:t>
            </a:r>
            <a:r>
              <a:rPr lang="ru-RU" sz="2800" dirty="0" smtClean="0"/>
              <a:t>жизни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7830540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ПРОШЛЫЙ РАЗ: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Бог всегда почти опаздывает, потому что Он </a:t>
            </a:r>
            <a:r>
              <a:rPr lang="ru-RU" dirty="0"/>
              <a:t>хочет, чтобы мы увидели, что:</a:t>
            </a:r>
          </a:p>
          <a:p>
            <a:r>
              <a:rPr lang="ru-RU" dirty="0"/>
              <a:t>У жизни есть смысл</a:t>
            </a:r>
          </a:p>
          <a:p>
            <a:r>
              <a:rPr lang="ru-RU" dirty="0"/>
              <a:t>В жизни есть надежда</a:t>
            </a:r>
          </a:p>
          <a:p>
            <a:r>
              <a:rPr lang="ru-RU" dirty="0"/>
              <a:t>Богу не всё равно</a:t>
            </a:r>
          </a:p>
          <a:p>
            <a:r>
              <a:rPr lang="ru-RU" dirty="0"/>
              <a:t>Смерть не </a:t>
            </a:r>
            <a:r>
              <a:rPr lang="ru-RU" dirty="0" smtClean="0"/>
              <a:t>вечна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9942402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воскресение и жизнь </a:t>
            </a:r>
            <a:br>
              <a:rPr lang="ru-RU" sz="2800" dirty="0" smtClean="0"/>
            </a:br>
            <a:r>
              <a:rPr lang="ru-RU" sz="2800" dirty="0" smtClean="0"/>
              <a:t>(</a:t>
            </a:r>
            <a:r>
              <a:rPr lang="ru-RU" sz="2800" dirty="0"/>
              <a:t>Ев. от Иоанна </a:t>
            </a:r>
            <a:r>
              <a:rPr lang="ru-RU" sz="2800" dirty="0" smtClean="0"/>
              <a:t>11:25, 26)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хлеб</a:t>
            </a:r>
            <a:r>
              <a:rPr lang="en-US" sz="2800" dirty="0" smtClean="0"/>
              <a:t> </a:t>
            </a:r>
            <a:r>
              <a:rPr lang="ru-RU" sz="2800" dirty="0" smtClean="0"/>
              <a:t>жизни </a:t>
            </a:r>
            <a:r>
              <a:rPr lang="ru-RU" sz="2800" dirty="0"/>
              <a:t>(Ев. от Иоанна </a:t>
            </a:r>
            <a:r>
              <a:rPr lang="ru-RU" sz="2800" dirty="0" smtClean="0"/>
              <a:t>6</a:t>
            </a:r>
            <a:r>
              <a:rPr lang="en-US" sz="2800" dirty="0" smtClean="0"/>
              <a:t>:35</a:t>
            </a:r>
            <a:r>
              <a:rPr lang="ru-RU" sz="28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врата </a:t>
            </a:r>
            <a:r>
              <a:rPr lang="ru-RU" sz="2800" dirty="0"/>
              <a:t>(Ев. от Иоанна </a:t>
            </a:r>
            <a:r>
              <a:rPr lang="ru-RU" sz="2800" dirty="0" smtClean="0"/>
              <a:t>10:9)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свет </a:t>
            </a:r>
            <a:r>
              <a:rPr lang="ru-RU" sz="2800" dirty="0"/>
              <a:t>миру (Ев. от Иоанна </a:t>
            </a:r>
            <a:r>
              <a:rPr lang="en-US" sz="2800" dirty="0" smtClean="0"/>
              <a:t>8:12</a:t>
            </a:r>
            <a:r>
              <a:rPr lang="ru-RU" sz="28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добрый </a:t>
            </a:r>
            <a:r>
              <a:rPr lang="ru-RU" sz="2800" dirty="0"/>
              <a:t>пастырь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(</a:t>
            </a:r>
            <a:r>
              <a:rPr lang="ru-RU" sz="2800" dirty="0"/>
              <a:t>Ев. от Иоанна </a:t>
            </a:r>
            <a:r>
              <a:rPr lang="ru-RU" sz="2800" dirty="0" smtClean="0"/>
              <a:t>10:11)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путь, истина и жизнь </a:t>
            </a:r>
            <a:br>
              <a:rPr lang="ru-RU" sz="2800" dirty="0" smtClean="0"/>
            </a:br>
            <a:r>
              <a:rPr lang="ru-RU" sz="2800" dirty="0" smtClean="0"/>
              <a:t>(Ев. от Иоанна 14:6)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</a:t>
            </a:r>
            <a:r>
              <a:rPr lang="ru-RU" sz="2800" dirty="0" err="1" smtClean="0"/>
              <a:t>есмь</a:t>
            </a:r>
            <a:r>
              <a:rPr lang="ru-RU" sz="2800" dirty="0" smtClean="0"/>
              <a:t> лоза (Иоанна 15:5)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079238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6:15</a:t>
            </a:r>
            <a:r>
              <a:rPr lang="ru-RU" sz="2400" baseline="30000" dirty="0"/>
              <a:t> </a:t>
            </a:r>
            <a:r>
              <a:rPr lang="ru-RU" sz="2400" dirty="0"/>
              <a:t>Иисус понял, что они хотят насильно поставить Его </a:t>
            </a:r>
            <a:r>
              <a:rPr lang="ru-RU" sz="2400" dirty="0" smtClean="0"/>
              <a:t>царем, </a:t>
            </a:r>
            <a:r>
              <a:rPr lang="ru-RU" sz="2400" dirty="0"/>
              <a:t>и поэтому снова ушел на гору </a:t>
            </a:r>
            <a:r>
              <a:rPr lang="ru-RU" sz="2400" dirty="0" smtClean="0"/>
              <a:t>один….</a:t>
            </a:r>
          </a:p>
          <a:p>
            <a:pPr marL="0" indent="0">
              <a:buNone/>
            </a:pPr>
            <a:r>
              <a:rPr lang="ru-RU" sz="2400" baseline="30000" dirty="0" smtClean="0"/>
              <a:t>22 </a:t>
            </a:r>
            <a:r>
              <a:rPr lang="ru-RU" sz="2400" dirty="0" smtClean="0"/>
              <a:t>На </a:t>
            </a:r>
            <a:r>
              <a:rPr lang="ru-RU" sz="2400" dirty="0"/>
              <a:t>следующий день народ, оставшийся на противоположном берегу озера, вспомнил, что там была только одна лодка. Они знали, что Иисус не садился в эту лодку вместе со Своими учениками и что ученики отправились одни. </a:t>
            </a:r>
            <a:r>
              <a:rPr lang="ru-RU" sz="2400" baseline="30000" dirty="0"/>
              <a:t>23</a:t>
            </a:r>
            <a:r>
              <a:rPr lang="ru-RU" sz="2400" dirty="0"/>
              <a:t> К берегу подошли потом другие лодки из </a:t>
            </a:r>
            <a:r>
              <a:rPr lang="ru-RU" sz="2400" dirty="0" err="1"/>
              <a:t>Тибериады</a:t>
            </a:r>
            <a:r>
              <a:rPr lang="ru-RU" sz="2400" dirty="0"/>
              <a:t> и тоже пристали там, где народ ел хлеб после того, как Господь произнес благодарственную молитву. </a:t>
            </a:r>
            <a:r>
              <a:rPr lang="ru-RU" sz="2400" baseline="30000" dirty="0"/>
              <a:t>24</a:t>
            </a:r>
            <a:r>
              <a:rPr lang="ru-RU" sz="2400" dirty="0"/>
              <a:t> Когда люди обнаружили, что ни Иисуса, ни Его учеников там нет, они сели в лодки и отправились в </a:t>
            </a:r>
            <a:r>
              <a:rPr lang="ru-RU" sz="2400" dirty="0" err="1"/>
              <a:t>Капернаум</a:t>
            </a:r>
            <a:r>
              <a:rPr lang="ru-RU" sz="2400" dirty="0"/>
              <a:t> искать Иисуса.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0954686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Как изменится наша жизнь, если зарплата в одночасье </a:t>
            </a:r>
            <a:r>
              <a:rPr lang="ru-RU" dirty="0" smtClean="0"/>
              <a:t>выраст</a:t>
            </a:r>
            <a:r>
              <a:rPr lang="ru-RU" dirty="0" smtClean="0"/>
              <a:t>е</a:t>
            </a:r>
            <a:r>
              <a:rPr lang="ru-RU" dirty="0" smtClean="0"/>
              <a:t>т </a:t>
            </a:r>
            <a:r>
              <a:rPr lang="ru-RU" dirty="0" smtClean="0"/>
              <a:t>вдвое?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6052379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ЗНАМЕНИЙ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6:25</a:t>
            </a:r>
            <a:r>
              <a:rPr lang="ru-RU" sz="2400" dirty="0"/>
              <a:t> Они нашли Его на противоположном берегу и спросили:</a:t>
            </a:r>
          </a:p>
          <a:p>
            <a:pPr marL="0" indent="0">
              <a:buNone/>
            </a:pPr>
            <a:r>
              <a:rPr lang="ru-RU" sz="2400" dirty="0"/>
              <a:t>– Рабби, когда Ты сюда пришел?</a:t>
            </a:r>
          </a:p>
          <a:p>
            <a:pPr marL="0" indent="0">
              <a:buNone/>
            </a:pPr>
            <a:r>
              <a:rPr lang="ru-RU" sz="2400" baseline="30000" dirty="0"/>
              <a:t>26</a:t>
            </a:r>
            <a:r>
              <a:rPr lang="ru-RU" sz="2400" dirty="0"/>
              <a:t> Иисус ответил:</a:t>
            </a:r>
          </a:p>
          <a:p>
            <a:pPr marL="0" indent="0">
              <a:buNone/>
            </a:pPr>
            <a:r>
              <a:rPr lang="ru-RU" sz="2400" dirty="0"/>
              <a:t>– Говорю вам истину, вы ищете Меня не потому, что видели знамения, а потому, что ели хлеб и наелись досыта. </a:t>
            </a:r>
            <a:r>
              <a:rPr lang="ru-RU" sz="2400" baseline="30000" dirty="0"/>
              <a:t>27</a:t>
            </a:r>
            <a:r>
              <a:rPr lang="ru-RU" sz="2400" dirty="0"/>
              <a:t> Заботьтесь не о временной пище, а о пище, дающей жизнь вечную, которую Сын Человеческий даст вам. На Нем печать Отца, Бога.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7839893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r>
              <a:rPr lang="ru-RU" dirty="0" smtClean="0"/>
              <a:t>Мы то, чем мы питаемся</a:t>
            </a:r>
          </a:p>
          <a:p>
            <a:r>
              <a:rPr lang="ru-RU" dirty="0" smtClean="0"/>
              <a:t>Христос называет себя «хлебом </a:t>
            </a:r>
            <a:r>
              <a:rPr lang="ru-RU" dirty="0" smtClean="0"/>
              <a:t>жизни», </a:t>
            </a:r>
            <a:r>
              <a:rPr lang="ru-RU" dirty="0" smtClean="0"/>
              <a:t>чтобы показать, что жизнь больше, чем удовлетворение наших аппетитов</a:t>
            </a:r>
          </a:p>
          <a:p>
            <a:r>
              <a:rPr lang="ru-RU" dirty="0" smtClean="0"/>
              <a:t>Питаться Христом </a:t>
            </a:r>
            <a:r>
              <a:rPr lang="ru-RU" dirty="0" smtClean="0"/>
              <a:t>– </a:t>
            </a:r>
            <a:r>
              <a:rPr lang="ru-RU" dirty="0" smtClean="0"/>
              <a:t>значит </a:t>
            </a:r>
            <a:r>
              <a:rPr lang="ru-RU" dirty="0" smtClean="0"/>
              <a:t>смотреть на </a:t>
            </a:r>
            <a:r>
              <a:rPr lang="ru-RU" dirty="0"/>
              <a:t>Т</a:t>
            </a:r>
            <a:r>
              <a:rPr lang="ru-RU" dirty="0" smtClean="0"/>
              <a:t>ого, </a:t>
            </a:r>
            <a:r>
              <a:rPr lang="ru-RU" dirty="0" smtClean="0"/>
              <a:t>Кто </a:t>
            </a:r>
            <a:r>
              <a:rPr lang="ru-RU" dirty="0" smtClean="0"/>
              <a:t>дарит чудо</a:t>
            </a:r>
          </a:p>
          <a:p>
            <a:r>
              <a:rPr lang="ru-RU" dirty="0" smtClean="0"/>
              <a:t>А мы всё время жадно ищем хлеба и зрелищ, упуская из виду чудеса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789608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 smtClean="0"/>
              <a:t>6:28</a:t>
            </a:r>
            <a:r>
              <a:rPr lang="ru-RU" dirty="0"/>
              <a:t> Они спросили:</a:t>
            </a:r>
          </a:p>
          <a:p>
            <a:pPr marL="0" indent="0">
              <a:buNone/>
            </a:pPr>
            <a:r>
              <a:rPr lang="ru-RU" dirty="0"/>
              <a:t>– Что же нам делать, чтобы творить дела, </a:t>
            </a:r>
            <a:r>
              <a:rPr lang="ru-RU" i="1" dirty="0"/>
              <a:t>угодные</a:t>
            </a:r>
            <a:r>
              <a:rPr lang="ru-RU" dirty="0"/>
              <a:t> Богу?</a:t>
            </a:r>
          </a:p>
          <a:p>
            <a:pPr marL="0" indent="0">
              <a:buNone/>
            </a:pPr>
            <a:r>
              <a:rPr lang="ru-RU" baseline="30000" dirty="0"/>
              <a:t>29</a:t>
            </a:r>
            <a:r>
              <a:rPr lang="ru-RU" dirty="0"/>
              <a:t> Иисус ответил:</a:t>
            </a:r>
          </a:p>
          <a:p>
            <a:pPr marL="0" indent="0">
              <a:buNone/>
            </a:pPr>
            <a:r>
              <a:rPr lang="ru-RU" dirty="0"/>
              <a:t>– Дело, угодное Богу, – это верить в Того, Кого Он послал.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0751122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432425"/>
          </a:xfrm>
        </p:spPr>
        <p:txBody>
          <a:bodyPr/>
          <a:lstStyle/>
          <a:p>
            <a:r>
              <a:rPr lang="ru-RU" dirty="0" err="1" smtClean="0"/>
              <a:t>Законничество</a:t>
            </a:r>
            <a:r>
              <a:rPr lang="ru-RU" dirty="0" smtClean="0"/>
              <a:t> – исполнение ритуалов, постановлений и правил ради того, чтобы заслужить спасение</a:t>
            </a:r>
          </a:p>
          <a:p>
            <a:r>
              <a:rPr lang="ru-RU" dirty="0" smtClean="0"/>
              <a:t>Можно жить религиозной </a:t>
            </a:r>
            <a:r>
              <a:rPr lang="ru-RU" dirty="0" smtClean="0"/>
              <a:t>жизнью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smtClean="0"/>
              <a:t>не веря в Бога</a:t>
            </a:r>
          </a:p>
          <a:p>
            <a:r>
              <a:rPr lang="ru-RU" dirty="0" smtClean="0"/>
              <a:t>Послушание – исполнение ритуалов, постановлений и правил, потому что вы уже обрели спасение</a:t>
            </a:r>
          </a:p>
          <a:p>
            <a:r>
              <a:rPr lang="ru-RU" dirty="0" smtClean="0"/>
              <a:t>Невозможно </a:t>
            </a:r>
            <a:r>
              <a:rPr lang="ru-RU" dirty="0" smtClean="0"/>
              <a:t>жить послушанием без отношений со Христом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594945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r>
              <a:rPr lang="ru-RU" dirty="0" smtClean="0"/>
              <a:t>Христос называет себя «хлебом жизни», чтобы мы увидели, что рай нельзя заслужить, его можно только получить</a:t>
            </a:r>
          </a:p>
          <a:p>
            <a:r>
              <a:rPr lang="ru-RU" dirty="0" smtClean="0"/>
              <a:t>Питаться Христом </a:t>
            </a:r>
            <a:r>
              <a:rPr lang="ru-RU" dirty="0" smtClean="0"/>
              <a:t>– значит </a:t>
            </a:r>
            <a:r>
              <a:rPr lang="ru-RU" dirty="0" smtClean="0"/>
              <a:t>доверять Ему в послушании, а не пытаться заработать рай вычурной религиозностью</a:t>
            </a:r>
          </a:p>
          <a:p>
            <a:r>
              <a:rPr lang="ru-RU" dirty="0" smtClean="0"/>
              <a:t>Не получив от Бога желаемого результата, мы часто скатываемся к попыткам манипулировать Творцом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5141517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 smtClean="0"/>
              <a:t>6:30</a:t>
            </a:r>
            <a:r>
              <a:rPr lang="ru-RU" sz="2800" dirty="0"/>
              <a:t> Они спросили:</a:t>
            </a:r>
          </a:p>
          <a:p>
            <a:pPr marL="0" indent="0">
              <a:buNone/>
            </a:pPr>
            <a:r>
              <a:rPr lang="ru-RU" sz="2800" dirty="0"/>
              <a:t>– Какое знамение Ты мог бы нам показать, чтобы мы поверили Тебе? Что Ты можешь сделать? </a:t>
            </a:r>
            <a:r>
              <a:rPr lang="ru-RU" sz="2800" baseline="30000" dirty="0"/>
              <a:t>31</a:t>
            </a:r>
            <a:r>
              <a:rPr lang="ru-RU" sz="2800" dirty="0"/>
              <a:t> Например, отцы наши ели </a:t>
            </a:r>
            <a:r>
              <a:rPr lang="ru-RU" sz="2800" dirty="0" smtClean="0"/>
              <a:t>манну</a:t>
            </a:r>
            <a:r>
              <a:rPr lang="ru-RU" sz="2800" dirty="0"/>
              <a:t> </a:t>
            </a:r>
            <a:r>
              <a:rPr lang="ru-RU" sz="2800" dirty="0" smtClean="0"/>
              <a:t>в </a:t>
            </a:r>
            <a:r>
              <a:rPr lang="ru-RU" sz="2800" dirty="0"/>
              <a:t>пустыне, как об этом написано: «Он дал им хлеб с небес</a:t>
            </a:r>
            <a:r>
              <a:rPr lang="ru-RU" sz="2800" dirty="0" smtClean="0"/>
              <a:t>».</a:t>
            </a:r>
          </a:p>
          <a:p>
            <a:pPr marL="0" indent="0">
              <a:buNone/>
            </a:pPr>
            <a:r>
              <a:rPr lang="ru-RU" sz="2800" baseline="30000" dirty="0"/>
              <a:t>32</a:t>
            </a:r>
            <a:r>
              <a:rPr lang="ru-RU" sz="2800" dirty="0"/>
              <a:t> Иисус сказал им:</a:t>
            </a:r>
          </a:p>
          <a:p>
            <a:pPr marL="0" indent="0">
              <a:buNone/>
            </a:pPr>
            <a:r>
              <a:rPr lang="ru-RU" sz="2800" dirty="0"/>
              <a:t>– Говорю вам истину, это не Моисей дал вам хлеб с небес, а Мой Отец дает вам истинный хлеб с небес. </a:t>
            </a:r>
            <a:r>
              <a:rPr lang="ru-RU" sz="2800" baseline="30000" dirty="0"/>
              <a:t>33</a:t>
            </a:r>
            <a:r>
              <a:rPr lang="ru-RU" sz="2800" dirty="0"/>
              <a:t> Потому что хлеб Божий – это Тот, Кто приходит с небес и дает миру жизнь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4275691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r>
              <a:rPr lang="ru-RU" dirty="0" smtClean="0"/>
              <a:t>Кто-нибудь бил телевизор или компьютер, когда они плохо работали?</a:t>
            </a:r>
          </a:p>
          <a:p>
            <a:r>
              <a:rPr lang="ru-RU" dirty="0" smtClean="0"/>
              <a:t>Попытки манипулировать Богом всегда начинаются с мысли, что моё определённое поведение вынудит Бога благословить меня</a:t>
            </a:r>
          </a:p>
          <a:p>
            <a:r>
              <a:rPr lang="ru-RU" dirty="0" smtClean="0"/>
              <a:t>Прославление начинается с того, что мы позволяем Богу быть Богом вне зависимости от того, что Он делает в нашей жизни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6809074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r>
              <a:rPr lang="ru-RU" dirty="0" smtClean="0"/>
              <a:t>Христос называет себя «хлебом жизни» для того, чтобы мы перестали пытаться манипулировать Богом и начали Ему поклоняться</a:t>
            </a:r>
          </a:p>
          <a:p>
            <a:r>
              <a:rPr lang="ru-RU" dirty="0" smtClean="0"/>
              <a:t>Питаться Христом значит прославлять всей душой за то, Кто Он есть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033774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6:43</a:t>
            </a:r>
            <a:r>
              <a:rPr lang="ru-RU" sz="2400" dirty="0"/>
              <a:t> Иисус </a:t>
            </a:r>
            <a:r>
              <a:rPr lang="ru-RU" sz="2400" dirty="0" smtClean="0"/>
              <a:t>сказал: «Не </a:t>
            </a:r>
            <a:r>
              <a:rPr lang="ru-RU" sz="2400" dirty="0"/>
              <a:t>возмущайтесь. </a:t>
            </a:r>
            <a:r>
              <a:rPr lang="ru-RU" sz="2400" baseline="30000" dirty="0"/>
              <a:t>44</a:t>
            </a:r>
            <a:r>
              <a:rPr lang="ru-RU" sz="2400" dirty="0"/>
              <a:t> Никто не может прийти ко Мне, если Отец, Который послал Меня, не привлечет его, и Я воскрешу его в последний День. </a:t>
            </a:r>
            <a:r>
              <a:rPr lang="ru-RU" sz="2400" baseline="30000" dirty="0"/>
              <a:t>45</a:t>
            </a:r>
            <a:r>
              <a:rPr lang="ru-RU" sz="2400" dirty="0"/>
              <a:t> У пророков записано: «Они будут все научены Богом</a:t>
            </a:r>
            <a:r>
              <a:rPr lang="ru-RU" sz="2400" dirty="0" smtClean="0"/>
              <a:t>». </a:t>
            </a:r>
            <a:r>
              <a:rPr lang="ru-RU" sz="2400" dirty="0"/>
              <a:t>Каждый, кто слушает Отца и учится у Него, приходит ко Мне. </a:t>
            </a:r>
            <a:r>
              <a:rPr lang="ru-RU" sz="2400" baseline="30000" dirty="0"/>
              <a:t>46</a:t>
            </a:r>
            <a:r>
              <a:rPr lang="ru-RU" sz="2400" dirty="0"/>
              <a:t> Но никто не видел Отца, кроме Пришедшего от Бога, только Он видел Отца. </a:t>
            </a:r>
            <a:r>
              <a:rPr lang="ru-RU" sz="2400" baseline="30000" dirty="0"/>
              <a:t>47</a:t>
            </a:r>
            <a:r>
              <a:rPr lang="ru-RU" sz="2400" dirty="0"/>
              <a:t> Говорю вам истину: тот, кто верит </a:t>
            </a:r>
            <a:r>
              <a:rPr lang="ru-RU" sz="2400" i="1" dirty="0"/>
              <a:t>в Меня</a:t>
            </a:r>
            <a:r>
              <a:rPr lang="ru-RU" sz="2400" dirty="0"/>
              <a:t>, имеет жизнь вечную. </a:t>
            </a:r>
            <a:r>
              <a:rPr lang="ru-RU" sz="2400" baseline="30000" dirty="0"/>
              <a:t>48</a:t>
            </a:r>
            <a:r>
              <a:rPr lang="ru-RU" sz="2400" dirty="0"/>
              <a:t> Я – хлеб жизни. </a:t>
            </a:r>
            <a:r>
              <a:rPr lang="ru-RU" sz="2400" baseline="30000" dirty="0"/>
              <a:t>49</a:t>
            </a:r>
            <a:r>
              <a:rPr lang="ru-RU" sz="2400" dirty="0"/>
              <a:t> Ваши праотцы ели манну в пустыне и все же умерли. </a:t>
            </a:r>
            <a:r>
              <a:rPr lang="ru-RU" sz="2400" baseline="30000" dirty="0"/>
              <a:t>50</a:t>
            </a:r>
            <a:r>
              <a:rPr lang="ru-RU" sz="2400" dirty="0"/>
              <a:t> Но этот хлеб, сходящий с небес, таков, что человек, который ест его, не умрет. </a:t>
            </a:r>
            <a:r>
              <a:rPr lang="ru-RU" sz="2400" baseline="30000" dirty="0"/>
              <a:t>51</a:t>
            </a:r>
            <a:r>
              <a:rPr lang="ru-RU" sz="2400" dirty="0"/>
              <a:t> Я – живой хлеб, пришедший с небес. Кто ест этот хлеб, тот будет жить вечно. Этот хлеб – тело Мое, которое Я отдаю ради жизни </a:t>
            </a:r>
            <a:r>
              <a:rPr lang="ru-RU" sz="2400" dirty="0" smtClean="0"/>
              <a:t>мира».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3373365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432425"/>
          </a:xfrm>
        </p:spPr>
        <p:txBody>
          <a:bodyPr/>
          <a:lstStyle/>
          <a:p>
            <a:pPr marL="0" indent="0">
              <a:buNone/>
            </a:pPr>
            <a:r>
              <a:rPr lang="ru-RU" sz="2400" baseline="30000" dirty="0" smtClean="0"/>
              <a:t>6:52</a:t>
            </a:r>
            <a:r>
              <a:rPr lang="ru-RU" sz="2400" dirty="0"/>
              <a:t> Тогда между иудеями начался </a:t>
            </a:r>
            <a:r>
              <a:rPr lang="ru-RU" sz="2400" dirty="0" smtClean="0"/>
              <a:t>спор: «Как </a:t>
            </a:r>
            <a:r>
              <a:rPr lang="ru-RU" sz="2400" dirty="0"/>
              <a:t>это Он может дать нам Свое тело, чтобы мы его ели?</a:t>
            </a:r>
            <a:r>
              <a:rPr lang="ru-RU" sz="2400" dirty="0" smtClean="0"/>
              <a:t>!»</a:t>
            </a:r>
            <a:r>
              <a:rPr lang="ru-RU" sz="2400" dirty="0"/>
              <a:t> </a:t>
            </a:r>
            <a:r>
              <a:rPr lang="ru-RU" sz="2400" baseline="30000" dirty="0" smtClean="0"/>
              <a:t>53</a:t>
            </a:r>
            <a:r>
              <a:rPr lang="ru-RU" sz="2400" dirty="0"/>
              <a:t> Иисус сказал </a:t>
            </a:r>
            <a:r>
              <a:rPr lang="ru-RU" sz="2400" dirty="0" smtClean="0"/>
              <a:t>им: «Говорю </a:t>
            </a:r>
            <a:r>
              <a:rPr lang="ru-RU" sz="2400" dirty="0"/>
              <a:t>вам истину: если вы не будете есть тела Сына Человеческого и не будете пить Его крови, то в вас не будет и жизни. </a:t>
            </a:r>
            <a:r>
              <a:rPr lang="ru-RU" sz="2400" baseline="30000" dirty="0"/>
              <a:t>54</a:t>
            </a:r>
            <a:r>
              <a:rPr lang="ru-RU" sz="2400" dirty="0"/>
              <a:t> Каждый, кто ест тело Мое и пьет кровь Мою, имеет жизнь вечную, и Я воскрешу его в последний День, </a:t>
            </a:r>
            <a:r>
              <a:rPr lang="ru-RU" sz="2400" baseline="30000" dirty="0"/>
              <a:t>55</a:t>
            </a:r>
            <a:r>
              <a:rPr lang="ru-RU" sz="2400" dirty="0"/>
              <a:t> потому что тело Мое – это истинная пища, и кровь Моя – это истинное питье. </a:t>
            </a:r>
            <a:r>
              <a:rPr lang="ru-RU" sz="2400" baseline="30000" dirty="0"/>
              <a:t>56</a:t>
            </a:r>
            <a:r>
              <a:rPr lang="ru-RU" sz="2400" dirty="0"/>
              <a:t> Тот, кто ест тело Мое и кто пьет кровь Мою, тот находится во Мне, и Я в нем. </a:t>
            </a:r>
            <a:r>
              <a:rPr lang="ru-RU" sz="2400" baseline="30000" dirty="0"/>
              <a:t>57</a:t>
            </a:r>
            <a:r>
              <a:rPr lang="ru-RU" sz="2400" dirty="0"/>
              <a:t> Как живой Отец послал Меня и как Я живу благодаря Отцу, так и тот, кто питается Мной, будет жить благодаря Мне. </a:t>
            </a:r>
            <a:r>
              <a:rPr lang="ru-RU" sz="2400" baseline="30000" dirty="0"/>
              <a:t>58</a:t>
            </a:r>
            <a:r>
              <a:rPr lang="ru-RU" sz="2400" dirty="0"/>
              <a:t> Хлеб этот пришел с небес, и он не таков, как тот, который ели ваши праотцы, которые умерли. Но тот, кто питается этим хлебом, будет жить </a:t>
            </a:r>
            <a:r>
              <a:rPr lang="ru-RU" sz="2400" dirty="0" smtClean="0"/>
              <a:t>вечно».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7868220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ТРЁХСЛОЖНАЯ ФОРМУЛА ЧЕЛОВЕЧЕСКОЙ ЖИЗНИ: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3886200" cy="4320381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ru-RU" sz="2400" dirty="0" smtClean="0"/>
              <a:t>Невозвратность </a:t>
            </a:r>
            <a:r>
              <a:rPr lang="ru-RU" sz="2400" dirty="0"/>
              <a:t>прошлого, 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400" dirty="0"/>
              <a:t>Ненасытность настоящего и 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400" dirty="0"/>
              <a:t>Непредсказуемость будущего.</a:t>
            </a:r>
          </a:p>
          <a:p>
            <a:pPr marL="0" indent="0" algn="r">
              <a:buNone/>
            </a:pPr>
            <a:endParaRPr lang="ru-RU" sz="2400" dirty="0" smtClean="0"/>
          </a:p>
          <a:p>
            <a:pPr marL="0" indent="0" algn="r">
              <a:buNone/>
            </a:pPr>
            <a:r>
              <a:rPr lang="ru-RU" sz="2400" dirty="0" smtClean="0"/>
              <a:t>(</a:t>
            </a:r>
            <a:r>
              <a:rPr lang="ru-RU" sz="2400" i="1" dirty="0"/>
              <a:t>Владимир Набоков</a:t>
            </a:r>
            <a:r>
              <a:rPr lang="ru-RU" sz="2400" dirty="0" smtClean="0"/>
              <a:t>)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419600" y="1412875"/>
            <a:ext cx="4495800" cy="4320381"/>
          </a:xfrm>
        </p:spPr>
        <p:txBody>
          <a:bodyPr/>
          <a:lstStyle/>
          <a:p>
            <a:endParaRPr lang="ru-RU" sz="2400" dirty="0" smtClean="0"/>
          </a:p>
          <a:p>
            <a:r>
              <a:rPr lang="ru-RU" sz="2400" dirty="0"/>
              <a:t>Верующий в Него не будет судим. Кто же не верит, тот уже </a:t>
            </a:r>
            <a:r>
              <a:rPr lang="ru-RU" sz="2400" dirty="0" smtClean="0"/>
              <a:t>осужден (Ин. 3:18)</a:t>
            </a:r>
          </a:p>
          <a:p>
            <a:r>
              <a:rPr lang="ru-RU" sz="2400" dirty="0" smtClean="0"/>
              <a:t>Кто </a:t>
            </a:r>
            <a:r>
              <a:rPr lang="ru-RU" sz="2400" dirty="0"/>
              <a:t>приходит ко Мне, тот никогда не останется </a:t>
            </a:r>
            <a:r>
              <a:rPr lang="ru-RU" sz="2400" dirty="0" smtClean="0"/>
              <a:t>голодным </a:t>
            </a:r>
            <a:r>
              <a:rPr lang="ru-RU" sz="2400" dirty="0"/>
              <a:t>, и кто верит Мне, тот не будет испытывать жажды.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(Ин. 6:35)</a:t>
            </a:r>
          </a:p>
          <a:p>
            <a:r>
              <a:rPr lang="ru-RU" sz="2400" dirty="0"/>
              <a:t>К</a:t>
            </a:r>
            <a:r>
              <a:rPr lang="ru-RU" sz="2400" dirty="0" smtClean="0"/>
              <a:t>то </a:t>
            </a:r>
            <a:r>
              <a:rPr lang="ru-RU" sz="2400" dirty="0"/>
              <a:t>верит </a:t>
            </a:r>
            <a:r>
              <a:rPr lang="ru-RU" sz="2400" i="1" dirty="0"/>
              <a:t>в Меня</a:t>
            </a:r>
            <a:r>
              <a:rPr lang="ru-RU" sz="2400" dirty="0"/>
              <a:t>, имеет жизнь </a:t>
            </a:r>
            <a:r>
              <a:rPr lang="ru-RU" sz="2400" dirty="0" smtClean="0"/>
              <a:t>вечную (Ин. 6:47)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1716886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r>
              <a:rPr lang="ru-RU" dirty="0" smtClean="0"/>
              <a:t>Вечная жизнь начинается не после смерти, а в момент покаяния</a:t>
            </a:r>
          </a:p>
          <a:p>
            <a:r>
              <a:rPr lang="ru-RU" dirty="0" smtClean="0"/>
              <a:t>Только от нас </a:t>
            </a:r>
            <a:r>
              <a:rPr lang="ru-RU" dirty="0" smtClean="0"/>
              <a:t>зависит, </a:t>
            </a:r>
            <a:r>
              <a:rPr lang="ru-RU" dirty="0" smtClean="0"/>
              <a:t>будем ли мы питаться вечной пищей или предпочтём сомнительную диету быстрого питания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EF7FB2-06EF-7B43-8D7B-F64321D33B3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4103040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ХОЧЕШЬ ЖИТЬ? </a:t>
            </a:r>
            <a:br>
              <a:rPr lang="ru-RU" dirty="0" smtClean="0"/>
            </a:br>
            <a:r>
              <a:rPr lang="ru-RU" dirty="0" smtClean="0"/>
              <a:t>СЪЕШЬ ИИСУСА!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24815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Питаться </a:t>
            </a:r>
            <a:r>
              <a:rPr lang="ru-RU" sz="2800" dirty="0" smtClean="0"/>
              <a:t>Христом </a:t>
            </a:r>
            <a:r>
              <a:rPr lang="ru-RU" sz="2800" dirty="0" smtClean="0"/>
              <a:t>– значит </a:t>
            </a:r>
            <a:r>
              <a:rPr lang="ru-RU" sz="2800" dirty="0"/>
              <a:t>доверять Ему абсолютно во всех сферах нашей жизни. Подобное доверие возвращает остроту ощущений и позволяет вновь наслаждаться жизнью. Тогда мы увидим:</a:t>
            </a:r>
          </a:p>
          <a:p>
            <a:r>
              <a:rPr lang="ru-RU" sz="2800" dirty="0"/>
              <a:t>Значение знамений</a:t>
            </a:r>
          </a:p>
          <a:p>
            <a:r>
              <a:rPr lang="ru-RU" sz="2800" dirty="0"/>
              <a:t>Смысл послушания</a:t>
            </a:r>
          </a:p>
          <a:p>
            <a:r>
              <a:rPr lang="ru-RU" sz="2800" dirty="0"/>
              <a:t>Откровение поклонения</a:t>
            </a:r>
          </a:p>
          <a:p>
            <a:r>
              <a:rPr lang="ru-RU" sz="2800" dirty="0"/>
              <a:t>Секрет вечной </a:t>
            </a:r>
            <a:r>
              <a:rPr lang="ru-RU" sz="2800" dirty="0" smtClean="0"/>
              <a:t>жизни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67548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СЛЕДУЮЩИЙ РАЗ: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Христос называет себя «вратами». Какой мир </a:t>
            </a:r>
            <a:r>
              <a:rPr lang="ru-RU" dirty="0" smtClean="0"/>
              <a:t>открывается </a:t>
            </a:r>
            <a:r>
              <a:rPr lang="ru-RU" dirty="0" smtClean="0"/>
              <a:t>тем, кто осмелится пройти чрез эти врата?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4621726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Чем вы питаетесь сегодня?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EF7FB2-06EF-7B43-8D7B-F64321D33B3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7650695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Где предел вашей веры? В жизни каждого из нас есть просьбы, на которые Господь ещё не ответил</a:t>
            </a:r>
          </a:p>
          <a:p>
            <a:r>
              <a:rPr lang="ru-RU" dirty="0" smtClean="0"/>
              <a:t>Не прекращайте молиться и просить, зная, что Он даст вам именно тот ответ, что вам нужнее всего</a:t>
            </a:r>
          </a:p>
          <a:p>
            <a:r>
              <a:rPr lang="ru-RU" dirty="0" smtClean="0"/>
              <a:t>Даже если Он почти и опоздает с этим ответом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170671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У каждого из нас есть области в жизни, в которых нам труднее всего доверять </a:t>
            </a:r>
            <a:r>
              <a:rPr lang="ru-RU" sz="2400" dirty="0" smtClean="0"/>
              <a:t>Богу</a:t>
            </a:r>
          </a:p>
          <a:p>
            <a:r>
              <a:rPr lang="ru-RU" sz="2400" dirty="0" smtClean="0"/>
              <a:t>Это та часть нашей жизни, которую так </a:t>
            </a:r>
            <a:r>
              <a:rPr lang="ru-RU" sz="2400" dirty="0"/>
              <a:t>не хочется выпускать из своих </a:t>
            </a:r>
            <a:r>
              <a:rPr lang="ru-RU" sz="2400" dirty="0" smtClean="0"/>
              <a:t>рук</a:t>
            </a:r>
          </a:p>
          <a:p>
            <a:r>
              <a:rPr lang="ru-RU" sz="2400" dirty="0" smtClean="0"/>
              <a:t>Определите</a:t>
            </a:r>
            <a:r>
              <a:rPr lang="ru-RU" sz="2400" dirty="0"/>
              <a:t>, в чем именно вам труднее всего доверять Богу, и постепенно начните молиться именно об этой сфере, говоря Творцу: «</a:t>
            </a:r>
            <a:r>
              <a:rPr lang="ru-RU" sz="2400" i="1" dirty="0"/>
              <a:t>Мне сложно отдать тебе эту часть моей жизни, но я верю, что ты позаботишься о ней лучше, чем смогу это сделать я</a:t>
            </a:r>
            <a:r>
              <a:rPr lang="ru-RU" sz="2400" dirty="0"/>
              <a:t>».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7808387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356225"/>
          </a:xfrm>
        </p:spPr>
        <p:txBody>
          <a:bodyPr/>
          <a:lstStyle/>
          <a:p>
            <a:pPr marL="0" indent="0" algn="ctr">
              <a:buNone/>
            </a:pPr>
            <a:r>
              <a:rPr lang="uk-UA" sz="2400" i="1" dirty="0"/>
              <a:t>Христос со мною,</a:t>
            </a:r>
          </a:p>
          <a:p>
            <a:pPr marL="0" indent="0" algn="ctr">
              <a:buNone/>
            </a:pPr>
            <a:r>
              <a:rPr lang="uk-UA" sz="2400" i="1" dirty="0"/>
              <a:t>Христос предо мною, Христос за мною,</a:t>
            </a:r>
          </a:p>
          <a:p>
            <a:pPr marL="0" indent="0" algn="ctr">
              <a:buNone/>
            </a:pPr>
            <a:r>
              <a:rPr lang="uk-UA" sz="2400" i="1" dirty="0"/>
              <a:t>Христос во мне,</a:t>
            </a:r>
          </a:p>
          <a:p>
            <a:pPr marL="0" indent="0" algn="ctr">
              <a:buNone/>
            </a:pPr>
            <a:r>
              <a:rPr lang="uk-UA" sz="2400" i="1" dirty="0"/>
              <a:t>Христос подо мною, Христос надо мною,</a:t>
            </a:r>
          </a:p>
          <a:p>
            <a:pPr marL="0" indent="0" algn="ctr">
              <a:buNone/>
            </a:pPr>
            <a:r>
              <a:rPr lang="uk-UA" sz="2400" i="1" dirty="0"/>
              <a:t>Христос справа меня, Христос слева меня,</a:t>
            </a:r>
          </a:p>
          <a:p>
            <a:pPr marL="0" indent="0" algn="ctr">
              <a:buNone/>
            </a:pPr>
            <a:r>
              <a:rPr lang="ru-RU" sz="2400" i="1" dirty="0"/>
              <a:t>Христос где я лежу, Христос где я сижу,</a:t>
            </a:r>
          </a:p>
          <a:p>
            <a:pPr marL="0" indent="0" algn="ctr">
              <a:buNone/>
            </a:pPr>
            <a:r>
              <a:rPr lang="ru-RU" sz="2400" i="1" dirty="0"/>
              <a:t>Христос где я стою,</a:t>
            </a:r>
          </a:p>
          <a:p>
            <a:pPr marL="0" indent="0" algn="ctr">
              <a:buNone/>
            </a:pPr>
            <a:r>
              <a:rPr lang="ru-RU" sz="2400" i="1" dirty="0"/>
              <a:t>Христос в сердцах, помышляющих о мне,</a:t>
            </a:r>
          </a:p>
          <a:p>
            <a:pPr marL="0" indent="0" algn="ctr">
              <a:buNone/>
            </a:pPr>
            <a:r>
              <a:rPr lang="ru-RU" sz="2400" i="1" dirty="0"/>
              <a:t>Христос в устах, говорящих о мне,</a:t>
            </a:r>
          </a:p>
          <a:p>
            <a:pPr marL="0" indent="0" algn="ctr">
              <a:buNone/>
            </a:pPr>
            <a:r>
              <a:rPr lang="ru-RU" sz="2400" i="1" dirty="0"/>
              <a:t>Христос в очах, видящих меня,</a:t>
            </a:r>
          </a:p>
          <a:p>
            <a:pPr marL="0" indent="0" algn="ctr">
              <a:buNone/>
            </a:pPr>
            <a:r>
              <a:rPr lang="ru-RU" sz="2400" i="1" dirty="0"/>
              <a:t>Христос в ушах, внимающих мне.</a:t>
            </a:r>
            <a:r>
              <a:rPr lang="ru-RU" sz="2400" dirty="0"/>
              <a:t>	</a:t>
            </a:r>
          </a:p>
          <a:p>
            <a:pPr marL="0" indent="0" algn="ctr">
              <a:buNone/>
            </a:pPr>
            <a:r>
              <a:rPr lang="ru-RU" sz="2400" dirty="0" smtClean="0"/>
              <a:t>(Молитва «Святого Патрика»)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E4DD3-E0BC-5B4D-B74C-D37A8F40E7F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104303"/>
      </p:ext>
    </p:extLst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304856" cy="93595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ea typeface="+mj-ea"/>
                <a:cs typeface="+mj-cs"/>
              </a:rPr>
              <a:t>КАРТОЧКИ ОТЗЫВОВ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>
                <a:latin typeface="Arial" charset="0"/>
              </a:rPr>
              <a:t>Если вы еще не сделали этого, пожалуйста, заполните сейчас карточки отзывов, отметив ваше решение, оставив контактную информацию или поделившись молитвенными просьбами с общиной</a:t>
            </a:r>
          </a:p>
          <a:p>
            <a:r>
              <a:rPr lang="ru-RU">
                <a:latin typeface="Arial" charset="0"/>
              </a:rPr>
              <a:t>Опустите карточки в суму во время сбора пожертвований</a:t>
            </a:r>
            <a:endParaRPr lang="en-US">
              <a:latin typeface="Arial" charset="0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4CA6033D-23D4-F14B-8F50-C7556C88C6D0}" type="slidenum">
              <a:rPr lang="ru-RU" sz="2000">
                <a:solidFill>
                  <a:srgbClr val="003366"/>
                </a:solidFill>
                <a:latin typeface="Century Gothic" charset="0"/>
              </a:rPr>
              <a:pPr eaLnBrk="1" hangingPunct="1"/>
              <a:t>32</a:t>
            </a:fld>
            <a:endParaRPr lang="ru-RU" sz="2000" dirty="0">
              <a:solidFill>
                <a:srgbClr val="003366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304856" cy="93595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ea typeface="+mj-ea"/>
                <a:cs typeface="+mj-cs"/>
              </a:rPr>
              <a:t>СБОР ПОЖЕРТВОВАНИЙ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>
                <a:latin typeface="Arial" charset="0"/>
              </a:rPr>
              <a:t>Если вы пришли в нашу церковь в первый раз, пожалуйста, пропустите суму во время сбора пожертвований, передав ее следующему человеку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3591630D-4A82-3648-A5A3-6CD323892CB8}" type="slidenum">
              <a:rPr lang="ru-RU" sz="2000">
                <a:solidFill>
                  <a:srgbClr val="003366"/>
                </a:solidFill>
                <a:latin typeface="Century Gothic" charset="0"/>
              </a:rPr>
              <a:pPr eaLnBrk="1" hangingPunct="1"/>
              <a:t>33</a:t>
            </a:fld>
            <a:endParaRPr lang="ru-RU" sz="2000" dirty="0">
              <a:solidFill>
                <a:srgbClr val="003366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304856" cy="93595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ea typeface="+mj-ea"/>
                <a:cs typeface="+mj-cs"/>
              </a:rPr>
              <a:t>ПОКЛОНЯЯСЬ ХРИСТУ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>
                <a:latin typeface="Arial" charset="0"/>
              </a:rPr>
              <a:t>Отдавая Господу лишь часть наших финансов, мы прославляем Творца.</a:t>
            </a:r>
          </a:p>
          <a:p>
            <a:r>
              <a:rPr lang="ru-RU">
                <a:latin typeface="Arial" charset="0"/>
              </a:rPr>
              <a:t>Вокруг нас еще много свободных мест, в наших жизнях еще много людей, которым очень важно услышать о любви и милости Христа. Именно поэтому мы и собираем пожертвования.</a:t>
            </a:r>
            <a:endParaRPr lang="en-US">
              <a:latin typeface="Arial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fld id="{4A0D24E8-6BE2-CE4C-9CFC-C0751676C841}" type="slidenum">
              <a:rPr lang="ru-RU" sz="2000">
                <a:solidFill>
                  <a:srgbClr val="003366"/>
                </a:solidFill>
                <a:latin typeface="Century Gothic" charset="0"/>
              </a:rPr>
              <a:pPr eaLnBrk="1" hangingPunct="1"/>
              <a:t>34</a:t>
            </a:fld>
            <a:endParaRPr lang="ru-RU" sz="2000" dirty="0">
              <a:solidFill>
                <a:srgbClr val="003366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Holy Sinners 07 PETER TEMPLATE.potx</Template>
  <TotalTime>20219</TotalTime>
  <Pages>0</Pages>
  <Words>867</Words>
  <Characters>0</Characters>
  <Application>Microsoft Office PowerPoint</Application>
  <PresentationFormat>Экран (4:3)</PresentationFormat>
  <Lines>0</Lines>
  <Paragraphs>151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ХОЧЕШЬ ЖИТЬ?  СЪЕШЬ ИИСУСА!</vt:lpstr>
      <vt:lpstr>В ПРОШЛЫЙ РАЗ:</vt:lpstr>
      <vt:lpstr>Слайд 11</vt:lpstr>
      <vt:lpstr>Слайд 12</vt:lpstr>
      <vt:lpstr>Слайд 13</vt:lpstr>
      <vt:lpstr>ЗНАЧЕНИЕ ЗНАМЕНИЙ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ТРЁХСЛОЖНАЯ ФОРМУЛА ЧЕЛОВЕЧЕСКОЙ ЖИЗНИ: </vt:lpstr>
      <vt:lpstr>Слайд 25</vt:lpstr>
      <vt:lpstr>ХОЧЕШЬ ЖИТЬ?  СЪЕШЬ ИИСУСА!</vt:lpstr>
      <vt:lpstr>В СЛЕДУЮЩИЙ РАЗ:</vt:lpstr>
      <vt:lpstr>ПРИМЕНЕНИЕ:</vt:lpstr>
      <vt:lpstr>ПРИМЕНЕНИЕ:</vt:lpstr>
      <vt:lpstr>ПРИМЕНЕНИЕ:</vt:lpstr>
      <vt:lpstr>Слайд 31</vt:lpstr>
      <vt:lpstr>КАРТОЧКИ ОТЗЫВОВ</vt:lpstr>
      <vt:lpstr>СБОР ПОЖЕРТВОВАНИЙ</vt:lpstr>
      <vt:lpstr>ПОКЛОНЯЯСЬ ХРИСТУ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Authentic Greatness</dc:title>
  <dc:subject/>
  <dc:creator>Amanda Bruney</dc:creator>
  <cp:keywords/>
  <dc:description/>
  <cp:lastModifiedBy>User</cp:lastModifiedBy>
  <cp:revision>177</cp:revision>
  <dcterms:modified xsi:type="dcterms:W3CDTF">2014-04-23T18:07:05Z</dcterms:modified>
</cp:coreProperties>
</file>