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1774" r:id="rId5"/>
    <p:sldId id="1561" r:id="rId6"/>
    <p:sldId id="1581" r:id="rId7"/>
    <p:sldId id="1524" r:id="rId8"/>
    <p:sldId id="1751" r:id="rId9"/>
    <p:sldId id="792" r:id="rId10"/>
    <p:sldId id="1752" r:id="rId11"/>
    <p:sldId id="1753" r:id="rId12"/>
    <p:sldId id="1756" r:id="rId13"/>
    <p:sldId id="1754" r:id="rId14"/>
    <p:sldId id="1761" r:id="rId15"/>
    <p:sldId id="1758" r:id="rId16"/>
    <p:sldId id="1757" r:id="rId17"/>
    <p:sldId id="1755" r:id="rId18"/>
    <p:sldId id="1759" r:id="rId19"/>
    <p:sldId id="1763" r:id="rId20"/>
    <p:sldId id="1764" r:id="rId21"/>
    <p:sldId id="1765" r:id="rId22"/>
    <p:sldId id="1760" r:id="rId23"/>
    <p:sldId id="1773" r:id="rId24"/>
    <p:sldId id="1766" r:id="rId25"/>
    <p:sldId id="1768" r:id="rId26"/>
    <p:sldId id="1770" r:id="rId27"/>
    <p:sldId id="1767" r:id="rId28"/>
    <p:sldId id="1769" r:id="rId29"/>
    <p:sldId id="1771" r:id="rId30"/>
    <p:sldId id="1772" r:id="rId31"/>
    <p:sldId id="1762" r:id="rId32"/>
    <p:sldId id="1568" r:id="rId33"/>
    <p:sldId id="1750" r:id="rId34"/>
    <p:sldId id="1686" r:id="rId35"/>
    <p:sldId id="134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 userDrawn="1">
          <p15:clr>
            <a:srgbClr val="A4A3A4"/>
          </p15:clr>
        </p15:guide>
        <p15:guide id="4" orient="horz" pos="3725" userDrawn="1">
          <p15:clr>
            <a:srgbClr val="A4A3A4"/>
          </p15:clr>
        </p15:guide>
        <p15:guide id="5" orient="horz" pos="4042" userDrawn="1">
          <p15:clr>
            <a:srgbClr val="A4A3A4"/>
          </p15:clr>
        </p15:guide>
        <p15:guide id="6" pos="7287" userDrawn="1">
          <p15:clr>
            <a:srgbClr val="A4A3A4"/>
          </p15:clr>
        </p15:guide>
        <p15:guide id="7" orient="horz" pos="278" userDrawn="1">
          <p15:clr>
            <a:srgbClr val="A4A3A4"/>
          </p15:clr>
        </p15:guide>
        <p15:guide id="8" orient="horz" pos="34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a:srgbClr val="FAF3DC"/>
    <a:srgbClr val="A08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15" autoAdjust="0"/>
    <p:restoredTop sz="96327"/>
  </p:normalViewPr>
  <p:slideViewPr>
    <p:cSldViewPr snapToGrid="0" snapToObjects="1">
      <p:cViewPr varScale="1">
        <p:scale>
          <a:sx n="105" d="100"/>
          <a:sy n="105" d="100"/>
        </p:scale>
        <p:origin x="1384" y="488"/>
      </p:cViewPr>
      <p:guideLst>
        <p:guide orient="horz" pos="2160"/>
        <p:guide pos="3840"/>
        <p:guide pos="393"/>
        <p:guide orient="horz" pos="3725"/>
        <p:guide orient="horz" pos="4042"/>
        <p:guide pos="7287"/>
        <p:guide orient="horz" pos="278"/>
        <p:guide orient="horz" pos="3453"/>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F2BAA-8641-A675-F94E-5FB08B34E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a:extLst>
              <a:ext uri="{FF2B5EF4-FFF2-40B4-BE49-F238E27FC236}">
                <a16:creationId xmlns:a16="http://schemas.microsoft.com/office/drawing/2014/main" id="{E6A27EF0-1BED-3B03-B5EB-0823DE8B8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FB1C9-76AB-C449-8045-361449949862}" type="datetimeFigureOut">
              <a:rPr lang="en-RU" smtClean="0"/>
              <a:t>16.07.2025</a:t>
            </a:fld>
            <a:endParaRPr lang="en-RU"/>
          </a:p>
        </p:txBody>
      </p:sp>
      <p:sp>
        <p:nvSpPr>
          <p:cNvPr id="4" name="Footer Placeholder 3">
            <a:extLst>
              <a:ext uri="{FF2B5EF4-FFF2-40B4-BE49-F238E27FC236}">
                <a16:creationId xmlns:a16="http://schemas.microsoft.com/office/drawing/2014/main" id="{48FCB05C-91E3-49F2-738F-69EFE818BA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5" name="Slide Number Placeholder 4">
            <a:extLst>
              <a:ext uri="{FF2B5EF4-FFF2-40B4-BE49-F238E27FC236}">
                <a16:creationId xmlns:a16="http://schemas.microsoft.com/office/drawing/2014/main" id="{4C296C0E-F132-7407-C42E-A8FDE01B07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6FB5AD-6CAF-744A-BCD1-2839521B78CD}" type="slidenum">
              <a:rPr lang="en-RU" smtClean="0"/>
              <a:t>‹#›</a:t>
            </a:fld>
            <a:endParaRPr lang="en-RU"/>
          </a:p>
        </p:txBody>
      </p:sp>
    </p:spTree>
    <p:extLst>
      <p:ext uri="{BB962C8B-B14F-4D97-AF65-F5344CB8AC3E}">
        <p14:creationId xmlns:p14="http://schemas.microsoft.com/office/powerpoint/2010/main" val="38721843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D9057-650A-DA45-BBFC-E4A38716EBFB}" type="datetimeFigureOut">
              <a:rPr lang="en-RU" smtClean="0"/>
              <a:t>16.07.2025</a:t>
            </a:fld>
            <a:endParaRPr lang="en-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BFED6-21E3-5342-AFB2-1D9FF8750C08}" type="slidenum">
              <a:rPr lang="en-RU" smtClean="0"/>
              <a:t>‹#›</a:t>
            </a:fld>
            <a:endParaRPr lang="en-RU"/>
          </a:p>
        </p:txBody>
      </p:sp>
    </p:spTree>
    <p:extLst>
      <p:ext uri="{BB962C8B-B14F-4D97-AF65-F5344CB8AC3E}">
        <p14:creationId xmlns:p14="http://schemas.microsoft.com/office/powerpoint/2010/main" val="175529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92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екст без заголовка">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21FBFA-627B-D8B4-E8BE-A6888F7305DE}"/>
              </a:ext>
            </a:extLst>
          </p:cNvPr>
          <p:cNvSpPr>
            <a:spLocks noGrp="1"/>
          </p:cNvSpPr>
          <p:nvPr>
            <p:ph idx="1"/>
          </p:nvPr>
        </p:nvSpPr>
        <p:spPr>
          <a:xfrm>
            <a:off x="623887" y="441326"/>
            <a:ext cx="10944226" cy="5040312"/>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62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1 строка и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532069"/>
          </a:xfrm>
        </p:spPr>
        <p:txBody>
          <a:bodyPr anchor="ctr">
            <a:noAutofit/>
          </a:bodyPr>
          <a:lstStyle/>
          <a:p>
            <a:r>
              <a:rPr lang="en-GB" dirty="0"/>
              <a:t>CLICK TO EDIT MASTER </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1401098"/>
            <a:ext cx="10944226" cy="4080538"/>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543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2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180998"/>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020528"/>
            <a:ext cx="10944226" cy="3461107"/>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1107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3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861004"/>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698955"/>
            <a:ext cx="10944226" cy="2782681"/>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Заголовок 2 строки и  2 текс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hasCustomPrompt="1"/>
          </p:nvPr>
        </p:nvSpPr>
        <p:spPr>
          <a:xfrm>
            <a:off x="623888" y="441325"/>
            <a:ext cx="10944225" cy="1384300"/>
          </a:xfrm>
        </p:spPr>
        <p:txBody>
          <a:bodyPr>
            <a:noAutofit/>
          </a:bodyPr>
          <a:lstStyle/>
          <a:p>
            <a:r>
              <a:rPr lang="en-GB" dirty="0"/>
              <a:t>CLICK TO EDIT </a:t>
            </a:r>
            <a:br>
              <a:rPr lang="ru-RU" dirty="0"/>
            </a:br>
            <a:r>
              <a:rPr lang="en-GB" dirty="0"/>
              <a:t>MASTER TITLE STYLE</a:t>
            </a:r>
            <a:endParaRPr lang="en-US" dirty="0"/>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23888" y="1947553"/>
            <a:ext cx="5179035" cy="3534084"/>
          </a:xfrm>
        </p:spPr>
        <p:txBody>
          <a:bodyPr lIns="0" tIns="0" rIns="0" bIns="0" anchor="ctr">
            <a:noAutofit/>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096000" y="1947553"/>
            <a:ext cx="5472113" cy="3534084"/>
          </a:xfrm>
        </p:spPr>
        <p:txBody>
          <a:bodyPr lIns="0" tIns="0" rIns="0" bIns="0" anchor="ctr">
            <a:noAutofit/>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89954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A8D8F-CAEC-599E-1B4E-8A0AD1697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D772D996-E51C-1A6D-4961-4BC1ABEF4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3946A746-B6C9-599C-4FAA-9425440E5413}"/>
              </a:ext>
            </a:extLst>
          </p:cNvPr>
          <p:cNvSpPr>
            <a:spLocks noGrp="1"/>
          </p:cNvSpPr>
          <p:nvPr>
            <p:ph type="dt" sz="half" idx="10"/>
          </p:nvPr>
        </p:nvSpPr>
        <p:spPr/>
        <p:txBody>
          <a:bodyPr/>
          <a:lstStyle/>
          <a:p>
            <a:fld id="{A48801D0-6EA3-42E2-BE7C-1A5364F44C24}" type="datetimeFigureOut">
              <a:rPr lang="ru-RU" smtClean="0"/>
              <a:t>16.07.2025</a:t>
            </a:fld>
            <a:endParaRPr lang="ru-RU"/>
          </a:p>
        </p:txBody>
      </p:sp>
      <p:sp>
        <p:nvSpPr>
          <p:cNvPr id="5" name="Footer Placeholder 4">
            <a:extLst>
              <a:ext uri="{FF2B5EF4-FFF2-40B4-BE49-F238E27FC236}">
                <a16:creationId xmlns:a16="http://schemas.microsoft.com/office/drawing/2014/main" id="{6C73AE1F-537B-0D1A-00F0-2309E79ADB0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8060A9C2-4099-ADC5-ED82-438088417C03}"/>
              </a:ext>
            </a:extLst>
          </p:cNvPr>
          <p:cNvSpPr>
            <a:spLocks noGrp="1"/>
          </p:cNvSpPr>
          <p:nvPr>
            <p:ph type="sldNum" sz="quarter" idx="12"/>
          </p:nvPr>
        </p:nvSpPr>
        <p:spPr/>
        <p:txBody>
          <a:bodyPr/>
          <a:lstStyle/>
          <a:p>
            <a:fld id="{BE84C122-F9FF-45D8-B252-8AFC258D2992}" type="slidenum">
              <a:rPr lang="ru-RU" smtClean="0"/>
              <a:t>‹#›</a:t>
            </a:fld>
            <a:endParaRPr lang="ru-RU"/>
          </a:p>
        </p:txBody>
      </p:sp>
    </p:spTree>
    <p:extLst>
      <p:ext uri="{BB962C8B-B14F-4D97-AF65-F5344CB8AC3E}">
        <p14:creationId xmlns:p14="http://schemas.microsoft.com/office/powerpoint/2010/main" val="3959434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23888" y="441325"/>
            <a:ext cx="10944225" cy="561565"/>
          </a:xfrm>
          <a:prstGeom prst="rect">
            <a:avLst/>
          </a:prstGeom>
        </p:spPr>
        <p:txBody>
          <a:bodyPr vert="horz" lIns="0" tIns="0" rIns="0" bIns="0" rtlCol="0" anchor="ctr">
            <a:normAutofit/>
          </a:bodyPr>
          <a:lstStyle/>
          <a:p>
            <a:r>
              <a:rPr lang="en-GB" dirty="0"/>
              <a:t>CLICK TO EDIT MASTER TITLE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23888" y="1445342"/>
            <a:ext cx="10937854" cy="4036296"/>
          </a:xfrm>
          <a:prstGeom prst="rect">
            <a:avLst/>
          </a:prstGeom>
        </p:spPr>
        <p:txBody>
          <a:bodyPr vert="horz" lIns="0" tIns="0" rIns="0" bIns="0" rtlCol="0" anchor="ctr">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97" r:id="rId1"/>
    <p:sldLayoutId id="2147483655" r:id="rId2"/>
    <p:sldLayoutId id="2147483696" r:id="rId3"/>
    <p:sldLayoutId id="2147483695" r:id="rId4"/>
    <p:sldLayoutId id="2147483650" r:id="rId5"/>
    <p:sldLayoutId id="2147483652" r:id="rId6"/>
    <p:sldLayoutId id="2147483698" r:id="rId7"/>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ABD2B"/>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6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00000"/>
        </a:lnSpc>
        <a:spcBef>
          <a:spcPts val="6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orient="horz" pos="3725" userDrawn="1">
          <p15:clr>
            <a:srgbClr val="F26B43"/>
          </p15:clr>
        </p15:guide>
        <p15:guide id="5" orient="horz" pos="4042" userDrawn="1">
          <p15:clr>
            <a:srgbClr val="F26B43"/>
          </p15:clr>
        </p15:guide>
        <p15:guide id="6" pos="7287" userDrawn="1">
          <p15:clr>
            <a:srgbClr val="F26B43"/>
          </p15:clr>
        </p15:guide>
        <p15:guide id="7" orient="horz" pos="3453" userDrawn="1">
          <p15:clr>
            <a:srgbClr val="F26B43"/>
          </p15:clr>
        </p15:guide>
        <p15:guide id="8" orient="horz" pos="2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aggai 16-9">
            <a:hlinkClick r:id="" action="ppaction://media"/>
            <a:extLst>
              <a:ext uri="{FF2B5EF4-FFF2-40B4-BE49-F238E27FC236}">
                <a16:creationId xmlns:a16="http://schemas.microsoft.com/office/drawing/2014/main" id="{330F59BC-0673-95BF-F949-B1614831FDD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0260" cy="6858000"/>
          </a:xfrm>
        </p:spPr>
      </p:pic>
    </p:spTree>
    <p:extLst>
      <p:ext uri="{BB962C8B-B14F-4D97-AF65-F5344CB8AC3E}">
        <p14:creationId xmlns:p14="http://schemas.microsoft.com/office/powerpoint/2010/main" val="47071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7D3C6-1630-02F4-B6ED-585982F986B9}"/>
              </a:ext>
            </a:extLst>
          </p:cNvPr>
          <p:cNvSpPr>
            <a:spLocks noGrp="1"/>
          </p:cNvSpPr>
          <p:nvPr>
            <p:ph idx="1"/>
          </p:nvPr>
        </p:nvSpPr>
        <p:spPr>
          <a:xfrm>
            <a:off x="623887" y="703385"/>
            <a:ext cx="10944226" cy="4778251"/>
          </a:xfrm>
          <a:noFill/>
        </p:spPr>
        <p:txBody>
          <a:bodyPr/>
          <a:lstStyle/>
          <a:p>
            <a:pPr marL="457200" indent="-457200">
              <a:buFont typeface="Arial" panose="020B0604020202020204" pitchFamily="34" charset="0"/>
              <a:buChar char="•"/>
            </a:pPr>
            <a:r>
              <a:rPr lang="ru-RU" i="1" dirty="0"/>
              <a:t>Что дарит вашей жизни смысл? Что наполняет её значимостью?</a:t>
            </a:r>
          </a:p>
          <a:p>
            <a:pPr marL="457200" indent="-457200">
              <a:buFont typeface="Arial" panose="020B0604020202020204" pitchFamily="34" charset="0"/>
              <a:buChar char="•"/>
            </a:pPr>
            <a:r>
              <a:rPr lang="ru-RU" dirty="0"/>
              <a:t>Запишите сейчас ответ в ваши бюллетени</a:t>
            </a:r>
            <a:endParaRPr lang="en-RU" dirty="0"/>
          </a:p>
        </p:txBody>
      </p:sp>
    </p:spTree>
    <p:extLst>
      <p:ext uri="{BB962C8B-B14F-4D97-AF65-F5344CB8AC3E}">
        <p14:creationId xmlns:p14="http://schemas.microsoft.com/office/powerpoint/2010/main" val="3234201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walking on a sidewalk&#10;&#10;AI-generated content may be incorrect.">
            <a:extLst>
              <a:ext uri="{FF2B5EF4-FFF2-40B4-BE49-F238E27FC236}">
                <a16:creationId xmlns:a16="http://schemas.microsoft.com/office/drawing/2014/main" id="{F27190AE-9377-A226-A053-A6F7D12BE03A}"/>
              </a:ext>
            </a:extLst>
          </p:cNvPr>
          <p:cNvPicPr>
            <a:picLocks noGrp="1" noChangeAspect="1"/>
          </p:cNvPicPr>
          <p:nvPr>
            <p:ph idx="1"/>
          </p:nvPr>
        </p:nvPicPr>
        <p:blipFill>
          <a:blip r:embed="rId2"/>
          <a:stretch>
            <a:fillRect/>
          </a:stretch>
        </p:blipFill>
        <p:spPr>
          <a:xfrm>
            <a:off x="-1470" y="0"/>
            <a:ext cx="12193470" cy="6858000"/>
          </a:xfrm>
        </p:spPr>
      </p:pic>
    </p:spTree>
    <p:extLst>
      <p:ext uri="{BB962C8B-B14F-4D97-AF65-F5344CB8AC3E}">
        <p14:creationId xmlns:p14="http://schemas.microsoft.com/office/powerpoint/2010/main" val="162025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67E790-0505-A1F7-4986-4651325DBE20}"/>
              </a:ext>
            </a:extLst>
          </p:cNvPr>
          <p:cNvSpPr>
            <a:spLocks noGrp="1"/>
          </p:cNvSpPr>
          <p:nvPr>
            <p:ph idx="1"/>
          </p:nvPr>
        </p:nvSpPr>
        <p:spPr>
          <a:xfrm>
            <a:off x="623887" y="602429"/>
            <a:ext cx="11007282" cy="4879208"/>
          </a:xfrm>
        </p:spPr>
        <p:txBody>
          <a:bodyPr/>
          <a:lstStyle/>
          <a:p>
            <a:r>
              <a:rPr lang="ru-RU" baseline="30000" dirty="0"/>
              <a:t>1:1</a:t>
            </a:r>
            <a:r>
              <a:rPr lang="ru-RU" dirty="0"/>
              <a:t> На втором году правления царя Дария</a:t>
            </a:r>
            <a:r>
              <a:rPr lang="en-GB" dirty="0"/>
              <a:t>, </a:t>
            </a:r>
            <a:r>
              <a:rPr lang="ru-RU" dirty="0"/>
              <a:t>в первый день шестого месяца</a:t>
            </a:r>
            <a:r>
              <a:rPr lang="en-GB" dirty="0"/>
              <a:t>, </a:t>
            </a:r>
            <a:r>
              <a:rPr lang="ru-RU" dirty="0" err="1"/>
              <a:t>Зоровавелю</a:t>
            </a:r>
            <a:r>
              <a:rPr lang="ru-RU" dirty="0"/>
              <a:t>, сыну </a:t>
            </a:r>
            <a:r>
              <a:rPr lang="ru-RU" dirty="0" err="1"/>
              <a:t>Шеалтиила</a:t>
            </a:r>
            <a:r>
              <a:rPr lang="ru-RU" dirty="0"/>
              <a:t>, наместнику Иудеи, и Иисусу, сыну </a:t>
            </a:r>
            <a:r>
              <a:rPr lang="ru-RU" dirty="0" err="1"/>
              <a:t>Иоседека</a:t>
            </a:r>
            <a:r>
              <a:rPr lang="ru-RU" dirty="0"/>
              <a:t>, первосвященнику, было слово Господа через пророка Аггея:</a:t>
            </a:r>
            <a:r>
              <a:rPr lang="en-US" dirty="0"/>
              <a:t> </a:t>
            </a:r>
            <a:r>
              <a:rPr lang="ru-RU" baseline="30000" dirty="0"/>
              <a:t>2 </a:t>
            </a:r>
            <a:r>
              <a:rPr lang="ru-RU" dirty="0"/>
              <a:t>«</a:t>
            </a:r>
            <a:r>
              <a:rPr lang="ru-RU" i="1" dirty="0"/>
              <a:t>Так говорит Господь Сил: </a:t>
            </a:r>
            <a:r>
              <a:rPr lang="en-US" i="1" dirty="0"/>
              <a:t>“</a:t>
            </a:r>
            <a:r>
              <a:rPr lang="ru-RU" i="1" dirty="0"/>
              <a:t>Этот народ говорит: </a:t>
            </a:r>
            <a:r>
              <a:rPr lang="en-US" i="1" dirty="0"/>
              <a:t>‘</a:t>
            </a:r>
            <a:r>
              <a:rPr lang="ru-RU" i="1" dirty="0"/>
              <a:t>Еще не настало время строить дом Господа</a:t>
            </a:r>
            <a:r>
              <a:rPr lang="en-US" i="1" dirty="0"/>
              <a:t>’”</a:t>
            </a:r>
            <a:r>
              <a:rPr lang="ru-RU" dirty="0"/>
              <a:t>».</a:t>
            </a:r>
          </a:p>
          <a:p>
            <a:pPr algn="r"/>
            <a:r>
              <a:rPr lang="ru-RU" dirty="0"/>
              <a:t>(Книга пророка Аггея 1:1-2)</a:t>
            </a:r>
          </a:p>
        </p:txBody>
      </p:sp>
    </p:spTree>
    <p:extLst>
      <p:ext uri="{BB962C8B-B14F-4D97-AF65-F5344CB8AC3E}">
        <p14:creationId xmlns:p14="http://schemas.microsoft.com/office/powerpoint/2010/main" val="17133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B4DE8-165B-5A7F-D69B-9CD98C47CF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26434A-35C3-1198-3531-8A6955C9B14A}"/>
              </a:ext>
            </a:extLst>
          </p:cNvPr>
          <p:cNvSpPr>
            <a:spLocks noGrp="1"/>
          </p:cNvSpPr>
          <p:nvPr>
            <p:ph idx="1"/>
          </p:nvPr>
        </p:nvSpPr>
        <p:spPr>
          <a:xfrm>
            <a:off x="623887" y="602429"/>
            <a:ext cx="11007282" cy="4879208"/>
          </a:xfrm>
        </p:spPr>
        <p:txBody>
          <a:bodyPr/>
          <a:lstStyle/>
          <a:p>
            <a:r>
              <a:rPr lang="ru-RU" baseline="30000" dirty="0"/>
              <a:t>1:3 </a:t>
            </a:r>
            <a:r>
              <a:rPr lang="ru-RU" dirty="0"/>
              <a:t>И было слово Господа через пророка Аггея: </a:t>
            </a:r>
            <a:r>
              <a:rPr lang="ru-RU" baseline="30000" dirty="0"/>
              <a:t>4 </a:t>
            </a:r>
            <a:r>
              <a:rPr lang="ru-RU" dirty="0"/>
              <a:t>«</a:t>
            </a:r>
            <a:r>
              <a:rPr lang="ru-RU" i="1" dirty="0"/>
              <a:t>А вам разве время жить в хороших домах, когда этот дом лежит в развалинах?</a:t>
            </a:r>
            <a:r>
              <a:rPr lang="ru-RU" dirty="0"/>
              <a:t>» </a:t>
            </a:r>
            <a:r>
              <a:rPr lang="ru-RU" baseline="30000" dirty="0"/>
              <a:t>5 </a:t>
            </a:r>
            <a:r>
              <a:rPr lang="ru-RU" dirty="0"/>
              <a:t>Поэтому так говорит Господь Сил: «</a:t>
            </a:r>
            <a:r>
              <a:rPr lang="ru-RU" i="1" dirty="0"/>
              <a:t>Подумайте о своих путях.</a:t>
            </a:r>
            <a:r>
              <a:rPr lang="ru-RU" dirty="0"/>
              <a:t> </a:t>
            </a:r>
            <a:r>
              <a:rPr lang="ru-RU" baseline="30000" dirty="0"/>
              <a:t>6 </a:t>
            </a:r>
            <a:r>
              <a:rPr lang="ru-RU" i="1" dirty="0"/>
              <a:t>Вы посеяли много, а собрали мало. Вы едите, но не наедаетесь. Вы пьете, но не напиваетесь. Вы одеваетесь, но не в силах согреться. Вы трудитесь лишь для того, чтобы положить заработанное в дырявый кошелек</a:t>
            </a:r>
            <a:r>
              <a:rPr lang="ru-RU" dirty="0"/>
              <a:t>».</a:t>
            </a:r>
          </a:p>
          <a:p>
            <a:pPr algn="r"/>
            <a:r>
              <a:rPr lang="ru-RU" dirty="0"/>
              <a:t>(Книга пророка Аггея 1:3-6)</a:t>
            </a:r>
          </a:p>
        </p:txBody>
      </p:sp>
    </p:spTree>
    <p:extLst>
      <p:ext uri="{BB962C8B-B14F-4D97-AF65-F5344CB8AC3E}">
        <p14:creationId xmlns:p14="http://schemas.microsoft.com/office/powerpoint/2010/main" val="1555411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24CF46-CE33-EC49-8026-3293EB3540E7}"/>
              </a:ext>
            </a:extLst>
          </p:cNvPr>
          <p:cNvSpPr>
            <a:spLocks noGrp="1"/>
          </p:cNvSpPr>
          <p:nvPr>
            <p:ph idx="1"/>
          </p:nvPr>
        </p:nvSpPr>
        <p:spPr>
          <a:xfrm>
            <a:off x="623887" y="633984"/>
            <a:ext cx="10944226" cy="4847651"/>
          </a:xfrm>
        </p:spPr>
        <p:txBody>
          <a:bodyPr/>
          <a:lstStyle/>
          <a:p>
            <a:pPr marL="457200" indent="-457200">
              <a:buFont typeface="Arial" panose="020B0604020202020204" pitchFamily="34" charset="0"/>
              <a:buChar char="•"/>
            </a:pPr>
            <a:r>
              <a:rPr lang="ru-RU" dirty="0">
                <a:solidFill>
                  <a:schemeClr val="bg2">
                    <a:lumMod val="90000"/>
                  </a:schemeClr>
                </a:solidFill>
              </a:rPr>
              <a:t>В 597 году до РХ Вавилонский царь Навуходоносор захватил Иерусалим. </a:t>
            </a:r>
          </a:p>
          <a:p>
            <a:pPr marL="457200" indent="-457200">
              <a:buFont typeface="Arial" panose="020B0604020202020204" pitchFamily="34" charset="0"/>
              <a:buChar char="•"/>
            </a:pPr>
            <a:r>
              <a:rPr lang="ru-RU" dirty="0">
                <a:solidFill>
                  <a:schemeClr val="bg2">
                    <a:lumMod val="90000"/>
                  </a:schemeClr>
                </a:solidFill>
              </a:rPr>
              <a:t>В 587 году до РХ после неудачного восстания иудеев Навуходоносор сжигает Иерусалим дотла и сгоняет элиту местного населения, знать и ремесленников, в рабство в Вавилон.</a:t>
            </a:r>
          </a:p>
          <a:p>
            <a:pPr marL="457200" indent="-457200">
              <a:buFont typeface="Arial" panose="020B0604020202020204" pitchFamily="34" charset="0"/>
              <a:buChar char="•"/>
            </a:pPr>
            <a:r>
              <a:rPr lang="ru-RU" b="1" dirty="0"/>
              <a:t>В 586 году до РХ уничтожен храм.</a:t>
            </a:r>
          </a:p>
          <a:p>
            <a:pPr marL="457200" indent="-457200">
              <a:buFont typeface="Arial" panose="020B0604020202020204" pitchFamily="34" charset="0"/>
              <a:buChar char="•"/>
            </a:pPr>
            <a:r>
              <a:rPr lang="ru-RU" dirty="0">
                <a:solidFill>
                  <a:schemeClr val="bg2">
                    <a:lumMod val="90000"/>
                  </a:schemeClr>
                </a:solidFill>
              </a:rPr>
              <a:t>В 539 году до РХ Вавилон захватывают персы, а в 538 году до РХ царь персов Кир разрешает пленникам вернуться домой.</a:t>
            </a:r>
            <a:endParaRPr lang="en-US" dirty="0">
              <a:solidFill>
                <a:schemeClr val="bg2">
                  <a:lumMod val="90000"/>
                </a:schemeClr>
              </a:solidFill>
            </a:endParaRPr>
          </a:p>
          <a:p>
            <a:pPr marL="457200" indent="-457200">
              <a:buFont typeface="Arial" panose="020B0604020202020204" pitchFamily="34" charset="0"/>
              <a:buChar char="•"/>
            </a:pPr>
            <a:r>
              <a:rPr lang="ru-RU" b="1" dirty="0"/>
              <a:t>В 520 году до РХ Аггей призывает восстановить храм.</a:t>
            </a:r>
          </a:p>
          <a:p>
            <a:pPr marL="457200" indent="-457200">
              <a:buFont typeface="Arial" panose="020B0604020202020204" pitchFamily="34" charset="0"/>
              <a:buChar char="•"/>
            </a:pPr>
            <a:r>
              <a:rPr lang="ru-RU" b="1" dirty="0"/>
              <a:t>В 515 году до РХ восстановлен храм.</a:t>
            </a:r>
          </a:p>
        </p:txBody>
      </p:sp>
    </p:spTree>
    <p:extLst>
      <p:ext uri="{BB962C8B-B14F-4D97-AF65-F5344CB8AC3E}">
        <p14:creationId xmlns:p14="http://schemas.microsoft.com/office/powerpoint/2010/main" val="2244947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3DC85-A6DF-A95F-DB12-B43578EDE59C}"/>
              </a:ext>
            </a:extLst>
          </p:cNvPr>
          <p:cNvSpPr>
            <a:spLocks noGrp="1"/>
          </p:cNvSpPr>
          <p:nvPr>
            <p:ph type="title"/>
          </p:nvPr>
        </p:nvSpPr>
        <p:spPr/>
        <p:txBody>
          <a:bodyPr/>
          <a:lstStyle/>
          <a:p>
            <a:r>
              <a:rPr lang="ru-RU" dirty="0"/>
              <a:t>КНИГА ПРОРОКА АГГЕЯ</a:t>
            </a:r>
            <a:endParaRPr lang="en-RU" dirty="0"/>
          </a:p>
        </p:txBody>
      </p:sp>
      <p:sp>
        <p:nvSpPr>
          <p:cNvPr id="3" name="Content Placeholder 2">
            <a:extLst>
              <a:ext uri="{FF2B5EF4-FFF2-40B4-BE49-F238E27FC236}">
                <a16:creationId xmlns:a16="http://schemas.microsoft.com/office/drawing/2014/main" id="{D6780414-99BB-D118-FCD5-9A26C4B2810D}"/>
              </a:ext>
            </a:extLst>
          </p:cNvPr>
          <p:cNvSpPr>
            <a:spLocks noGrp="1"/>
          </p:cNvSpPr>
          <p:nvPr>
            <p:ph idx="1"/>
          </p:nvPr>
        </p:nvSpPr>
        <p:spPr/>
        <p:txBody>
          <a:bodyPr/>
          <a:lstStyle/>
          <a:p>
            <a:pPr marL="457200" indent="-457200">
              <a:buFont typeface="Arial" panose="020B0604020202020204" pitchFamily="34" charset="0"/>
              <a:buChar char="•"/>
            </a:pPr>
            <a:r>
              <a:rPr lang="ru-RU" b="1" dirty="0"/>
              <a:t>Книга пророка Аггея – это одна из самых маленьких пророческих книг, которая тем не менее отражает необычайно успешное служение пророка</a:t>
            </a:r>
            <a:r>
              <a:rPr lang="ru-RU" dirty="0"/>
              <a:t>. </a:t>
            </a:r>
          </a:p>
          <a:p>
            <a:pPr marL="457200" indent="-457200">
              <a:buFont typeface="Arial" panose="020B0604020202020204" pitchFamily="34" charset="0"/>
              <a:buChar char="•"/>
            </a:pPr>
            <a:r>
              <a:rPr lang="ru-RU" dirty="0">
                <a:solidFill>
                  <a:srgbClr val="EEEAD2"/>
                </a:solidFill>
              </a:rPr>
              <a:t>Она повествует о событиях всего лишь четырёх месяцев, в течение которых </a:t>
            </a:r>
            <a:r>
              <a:rPr lang="ru-RU" b="1" dirty="0"/>
              <a:t>Аггею удалось убедить вернувшихся израильтян поменять приоритеты в жизни</a:t>
            </a:r>
            <a:r>
              <a:rPr lang="ru-RU" dirty="0"/>
              <a:t> </a:t>
            </a:r>
            <a:r>
              <a:rPr lang="ru-RU" dirty="0">
                <a:solidFill>
                  <a:srgbClr val="EEEAD2"/>
                </a:solidFill>
              </a:rPr>
              <a:t>и приступить к строительству храма.</a:t>
            </a:r>
            <a:endParaRPr lang="en-RU" dirty="0">
              <a:solidFill>
                <a:srgbClr val="EEEAD2"/>
              </a:solidFill>
            </a:endParaRPr>
          </a:p>
        </p:txBody>
      </p:sp>
    </p:spTree>
    <p:extLst>
      <p:ext uri="{BB962C8B-B14F-4D97-AF65-F5344CB8AC3E}">
        <p14:creationId xmlns:p14="http://schemas.microsoft.com/office/powerpoint/2010/main" val="550835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AE0CC-E762-59C0-D523-E25F19BD804D}"/>
              </a:ext>
            </a:extLst>
          </p:cNvPr>
          <p:cNvSpPr>
            <a:spLocks noGrp="1"/>
          </p:cNvSpPr>
          <p:nvPr>
            <p:ph type="title"/>
          </p:nvPr>
        </p:nvSpPr>
        <p:spPr/>
        <p:txBody>
          <a:bodyPr/>
          <a:lstStyle/>
          <a:p>
            <a:r>
              <a:rPr lang="ru-RU" dirty="0"/>
              <a:t>СТРУКТУРА КНИГИ АГГЕЯ</a:t>
            </a:r>
            <a:endParaRPr lang="en-RU" dirty="0"/>
          </a:p>
        </p:txBody>
      </p:sp>
      <p:sp>
        <p:nvSpPr>
          <p:cNvPr id="3" name="Content Placeholder 2">
            <a:extLst>
              <a:ext uri="{FF2B5EF4-FFF2-40B4-BE49-F238E27FC236}">
                <a16:creationId xmlns:a16="http://schemas.microsoft.com/office/drawing/2014/main" id="{E7D7DFAE-D577-31B9-5A84-2D2CD82F5625}"/>
              </a:ext>
            </a:extLst>
          </p:cNvPr>
          <p:cNvSpPr>
            <a:spLocks noGrp="1"/>
          </p:cNvSpPr>
          <p:nvPr>
            <p:ph idx="1"/>
          </p:nvPr>
        </p:nvSpPr>
        <p:spPr/>
        <p:txBody>
          <a:bodyPr/>
          <a:lstStyle/>
          <a:p>
            <a:pPr marL="457200" lvl="0" indent="-457200">
              <a:buFont typeface="Arial" panose="020B0604020202020204" pitchFamily="34" charset="0"/>
              <a:buChar char="•"/>
            </a:pPr>
            <a:r>
              <a:rPr lang="en-RU" dirty="0"/>
              <a:t>Обличение (</a:t>
            </a:r>
            <a:r>
              <a:rPr lang="ru-RU" dirty="0"/>
              <a:t>Аггей </a:t>
            </a:r>
            <a:r>
              <a:rPr lang="en-RU" dirty="0"/>
              <a:t>1:1-15</a:t>
            </a:r>
            <a:r>
              <a:rPr lang="ru-RU" dirty="0"/>
              <a:t>, </a:t>
            </a:r>
            <a:r>
              <a:rPr lang="en-RU" dirty="0"/>
              <a:t>август 520 года до РХ)</a:t>
            </a:r>
          </a:p>
          <a:p>
            <a:pPr marL="457200" lvl="0" indent="-457200">
              <a:buFont typeface="Arial" panose="020B0604020202020204" pitchFamily="34" charset="0"/>
              <a:buChar char="•"/>
            </a:pPr>
            <a:r>
              <a:rPr lang="en-RU" dirty="0"/>
              <a:t>Ободрение (</a:t>
            </a:r>
            <a:r>
              <a:rPr lang="ru-RU" dirty="0"/>
              <a:t>Аггей </a:t>
            </a:r>
            <a:r>
              <a:rPr lang="en-RU" dirty="0"/>
              <a:t>2:1-9</a:t>
            </a:r>
            <a:r>
              <a:rPr lang="ru-RU" dirty="0"/>
              <a:t>, </a:t>
            </a:r>
            <a:r>
              <a:rPr lang="en-RU" dirty="0"/>
              <a:t>сентябрь 520 года до РХ)</a:t>
            </a:r>
          </a:p>
          <a:p>
            <a:pPr marL="457200" lvl="0" indent="-457200">
              <a:buFont typeface="Arial" panose="020B0604020202020204" pitchFamily="34" charset="0"/>
              <a:buChar char="•"/>
            </a:pPr>
            <a:r>
              <a:rPr lang="en-RU" dirty="0"/>
              <a:t>Обращение (</a:t>
            </a:r>
            <a:r>
              <a:rPr lang="ru-RU" dirty="0"/>
              <a:t>Аггей </a:t>
            </a:r>
            <a:r>
              <a:rPr lang="en-RU" dirty="0"/>
              <a:t>2:10-19</a:t>
            </a:r>
            <a:r>
              <a:rPr lang="ru-RU" dirty="0"/>
              <a:t>, </a:t>
            </a:r>
            <a:r>
              <a:rPr lang="en-RU" dirty="0"/>
              <a:t>ноябрь 520 года до РХ)</a:t>
            </a:r>
          </a:p>
          <a:p>
            <a:pPr marL="457200" lvl="0" indent="-457200">
              <a:buFont typeface="Arial" panose="020B0604020202020204" pitchFamily="34" charset="0"/>
              <a:buChar char="•"/>
            </a:pPr>
            <a:r>
              <a:rPr lang="en-RU" dirty="0"/>
              <a:t>Ожидание (</a:t>
            </a:r>
            <a:r>
              <a:rPr lang="ru-RU" dirty="0"/>
              <a:t>Аггей </a:t>
            </a:r>
            <a:r>
              <a:rPr lang="en-RU" dirty="0"/>
              <a:t>2:20-23</a:t>
            </a:r>
            <a:r>
              <a:rPr lang="ru-RU" dirty="0"/>
              <a:t>, </a:t>
            </a:r>
            <a:r>
              <a:rPr lang="en-RU" dirty="0"/>
              <a:t>ноябрь 520 года до РХ, тот же день)</a:t>
            </a:r>
          </a:p>
        </p:txBody>
      </p:sp>
    </p:spTree>
    <p:extLst>
      <p:ext uri="{BB962C8B-B14F-4D97-AF65-F5344CB8AC3E}">
        <p14:creationId xmlns:p14="http://schemas.microsoft.com/office/powerpoint/2010/main" val="251285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9C255-441D-7B61-AFF8-A57694600A75}"/>
              </a:ext>
            </a:extLst>
          </p:cNvPr>
          <p:cNvSpPr>
            <a:spLocks noGrp="1"/>
          </p:cNvSpPr>
          <p:nvPr>
            <p:ph type="title"/>
          </p:nvPr>
        </p:nvSpPr>
        <p:spPr/>
        <p:txBody>
          <a:bodyPr/>
          <a:lstStyle/>
          <a:p>
            <a:r>
              <a:rPr lang="ru-RU" dirty="0"/>
              <a:t>СТРУКТУРА ОБЛИЧЕНИЯ АГГЕЯ</a:t>
            </a:r>
            <a:endParaRPr lang="en-RU" dirty="0"/>
          </a:p>
        </p:txBody>
      </p:sp>
      <p:sp>
        <p:nvSpPr>
          <p:cNvPr id="3" name="Content Placeholder 2">
            <a:extLst>
              <a:ext uri="{FF2B5EF4-FFF2-40B4-BE49-F238E27FC236}">
                <a16:creationId xmlns:a16="http://schemas.microsoft.com/office/drawing/2014/main" id="{5FB63193-DBD5-88AE-91F5-65C2EF050073}"/>
              </a:ext>
            </a:extLst>
          </p:cNvPr>
          <p:cNvSpPr>
            <a:spLocks noGrp="1"/>
          </p:cNvSpPr>
          <p:nvPr>
            <p:ph idx="1"/>
          </p:nvPr>
        </p:nvSpPr>
        <p:spPr>
          <a:xfrm>
            <a:off x="623887" y="1622323"/>
            <a:ext cx="10944226" cy="3859312"/>
          </a:xfrm>
        </p:spPr>
        <p:txBody>
          <a:bodyPr/>
          <a:lstStyle/>
          <a:p>
            <a:pPr marL="457200" indent="-457200">
              <a:buFont typeface="Arial" panose="020B0604020202020204" pitchFamily="34" charset="0"/>
              <a:buChar char="•"/>
            </a:pPr>
            <a:r>
              <a:rPr lang="ru-RU" dirty="0">
                <a:solidFill>
                  <a:srgbClr val="EEEAD2"/>
                </a:solidFill>
              </a:rPr>
              <a:t>Присмотритесь к тому, </a:t>
            </a:r>
            <a:r>
              <a:rPr lang="ru-RU" b="1" u="sng" dirty="0">
                <a:solidFill>
                  <a:srgbClr val="FABD2B"/>
                </a:solidFill>
              </a:rPr>
              <a:t>как</a:t>
            </a:r>
            <a:r>
              <a:rPr lang="ru-RU" dirty="0"/>
              <a:t> </a:t>
            </a:r>
            <a:r>
              <a:rPr lang="ru-RU" dirty="0">
                <a:solidFill>
                  <a:srgbClr val="EEEAD2"/>
                </a:solidFill>
              </a:rPr>
              <a:t>вы живёте: </a:t>
            </a:r>
            <a:br>
              <a:rPr lang="ru-RU" dirty="0"/>
            </a:br>
            <a:r>
              <a:rPr lang="ru-RU" baseline="30000" dirty="0">
                <a:solidFill>
                  <a:srgbClr val="EEEAD2"/>
                </a:solidFill>
              </a:rPr>
              <a:t>1:5 </a:t>
            </a:r>
            <a:r>
              <a:rPr lang="ru-RU" dirty="0">
                <a:solidFill>
                  <a:srgbClr val="EEEAD2"/>
                </a:solidFill>
              </a:rPr>
              <a:t>Поэтому так говорит Господь Сил: </a:t>
            </a:r>
            <a:r>
              <a:rPr lang="ru-RU" dirty="0"/>
              <a:t>«</a:t>
            </a:r>
            <a:r>
              <a:rPr lang="ru-RU" b="1" dirty="0"/>
              <a:t>Подумайте о своих путях…</a:t>
            </a:r>
            <a:r>
              <a:rPr lang="ru-RU" dirty="0"/>
              <a:t>» </a:t>
            </a:r>
            <a:r>
              <a:rPr lang="ru-RU" dirty="0">
                <a:solidFill>
                  <a:srgbClr val="EEEAD2"/>
                </a:solidFill>
              </a:rPr>
              <a:t>(Книга пророка Аггея 1:5)</a:t>
            </a:r>
          </a:p>
          <a:p>
            <a:pPr marL="457200" indent="-457200">
              <a:buFont typeface="Arial" panose="020B0604020202020204" pitchFamily="34" charset="0"/>
              <a:buChar char="•"/>
            </a:pPr>
            <a:r>
              <a:rPr lang="ru-RU" dirty="0">
                <a:solidFill>
                  <a:srgbClr val="EEEAD2"/>
                </a:solidFill>
              </a:rPr>
              <a:t>Подумайте о том, </a:t>
            </a:r>
            <a:r>
              <a:rPr lang="ru-RU" b="1" u="sng" dirty="0">
                <a:solidFill>
                  <a:srgbClr val="FABD2B"/>
                </a:solidFill>
              </a:rPr>
              <a:t>к каким результатам</a:t>
            </a:r>
            <a:r>
              <a:rPr lang="ru-RU" dirty="0"/>
              <a:t> </a:t>
            </a:r>
            <a:r>
              <a:rPr lang="ru-RU" dirty="0">
                <a:solidFill>
                  <a:srgbClr val="EEEAD2"/>
                </a:solidFill>
              </a:rPr>
              <a:t>приводит ваша жизнь:</a:t>
            </a:r>
            <a:br>
              <a:rPr lang="ru-RU" dirty="0">
                <a:solidFill>
                  <a:srgbClr val="EEEAD2"/>
                </a:solidFill>
              </a:rPr>
            </a:br>
            <a:r>
              <a:rPr lang="ru-RU" baseline="30000" dirty="0">
                <a:solidFill>
                  <a:srgbClr val="EEEAD2"/>
                </a:solidFill>
              </a:rPr>
              <a:t>1:7 </a:t>
            </a:r>
            <a:r>
              <a:rPr lang="ru-RU" dirty="0">
                <a:solidFill>
                  <a:srgbClr val="EEEAD2"/>
                </a:solidFill>
              </a:rPr>
              <a:t>Так говорит Господь Сил:</a:t>
            </a:r>
            <a:r>
              <a:rPr lang="ru-RU" dirty="0"/>
              <a:t> «</a:t>
            </a:r>
            <a:r>
              <a:rPr lang="ru-RU" b="1" dirty="0"/>
              <a:t>Подумайте о своих путях…</a:t>
            </a:r>
            <a:r>
              <a:rPr lang="ru-RU" dirty="0"/>
              <a:t>» </a:t>
            </a:r>
            <a:r>
              <a:rPr lang="ru-RU" dirty="0">
                <a:solidFill>
                  <a:srgbClr val="EEEAD2"/>
                </a:solidFill>
              </a:rPr>
              <a:t>(Книга пророка Аггея 1:7)</a:t>
            </a:r>
          </a:p>
          <a:p>
            <a:pPr marL="457200" indent="-457200">
              <a:buFont typeface="Arial" panose="020B0604020202020204" pitchFamily="34" charset="0"/>
              <a:buChar char="•"/>
            </a:pPr>
            <a:r>
              <a:rPr lang="ru-RU" dirty="0">
                <a:solidFill>
                  <a:srgbClr val="EEEAD2"/>
                </a:solidFill>
              </a:rPr>
              <a:t>Посмотрите, </a:t>
            </a:r>
            <a:r>
              <a:rPr lang="ru-RU" b="1" u="sng" dirty="0">
                <a:solidFill>
                  <a:srgbClr val="FABD2B"/>
                </a:solidFill>
              </a:rPr>
              <a:t>как всё меняется</a:t>
            </a:r>
            <a:r>
              <a:rPr lang="ru-RU" dirty="0"/>
              <a:t>, </a:t>
            </a:r>
            <a:r>
              <a:rPr lang="ru-RU" dirty="0">
                <a:solidFill>
                  <a:srgbClr val="EEEAD2"/>
                </a:solidFill>
              </a:rPr>
              <a:t>когда мы слушаем Бога:</a:t>
            </a:r>
            <a:br>
              <a:rPr lang="ru-RU" dirty="0">
                <a:solidFill>
                  <a:srgbClr val="EEEAD2"/>
                </a:solidFill>
              </a:rPr>
            </a:br>
            <a:r>
              <a:rPr lang="ru-RU" baseline="30000" dirty="0">
                <a:solidFill>
                  <a:srgbClr val="EEEAD2"/>
                </a:solidFill>
              </a:rPr>
              <a:t>1:</a:t>
            </a:r>
            <a:r>
              <a:rPr lang="ru-RU" b="1" baseline="30000" dirty="0">
                <a:solidFill>
                  <a:srgbClr val="EEEAD2"/>
                </a:solidFill>
              </a:rPr>
              <a:t>12 </a:t>
            </a:r>
            <a:r>
              <a:rPr lang="ru-RU" dirty="0">
                <a:solidFill>
                  <a:srgbClr val="EEEAD2"/>
                </a:solidFill>
              </a:rPr>
              <a:t>со всем остальным народом </a:t>
            </a:r>
            <a:r>
              <a:rPr lang="ru-RU" b="1" dirty="0"/>
              <a:t>послушались голоса Господа</a:t>
            </a:r>
            <a:r>
              <a:rPr lang="ru-RU" dirty="0"/>
              <a:t>, </a:t>
            </a:r>
            <a:r>
              <a:rPr lang="ru-RU" dirty="0">
                <a:solidFill>
                  <a:srgbClr val="EEEAD2"/>
                </a:solidFill>
              </a:rPr>
              <a:t>их Бога… (Книга пророка Аггея 1:12)</a:t>
            </a:r>
          </a:p>
        </p:txBody>
      </p:sp>
    </p:spTree>
    <p:extLst>
      <p:ext uri="{BB962C8B-B14F-4D97-AF65-F5344CB8AC3E}">
        <p14:creationId xmlns:p14="http://schemas.microsoft.com/office/powerpoint/2010/main" val="3413094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CBC09-352C-78F9-C2F6-D1735F11780A}"/>
              </a:ext>
            </a:extLst>
          </p:cNvPr>
          <p:cNvSpPr>
            <a:spLocks noGrp="1"/>
          </p:cNvSpPr>
          <p:nvPr>
            <p:ph idx="1"/>
          </p:nvPr>
        </p:nvSpPr>
        <p:spPr>
          <a:xfrm>
            <a:off x="623887" y="499872"/>
            <a:ext cx="10944226" cy="4981763"/>
          </a:xfrm>
        </p:spPr>
        <p:txBody>
          <a:bodyPr/>
          <a:lstStyle/>
          <a:p>
            <a:r>
              <a:rPr lang="ru-RU" b="1" dirty="0"/>
              <a:t>Когда Бог на Своём месте, всё остальное в жизни тоже встаёт по своим местам</a:t>
            </a:r>
            <a:r>
              <a:rPr lang="ru-RU" dirty="0"/>
              <a:t>. Мы возвращаем Бога на первое место в жизни, когда мы помним, что:</a:t>
            </a:r>
            <a:endParaRPr lang="en-RU" dirty="0"/>
          </a:p>
          <a:p>
            <a:pPr marL="457200" lvl="0" indent="-457200">
              <a:buFont typeface="Arial" panose="020B0604020202020204" pitchFamily="34" charset="0"/>
              <a:buChar char="•"/>
            </a:pPr>
            <a:r>
              <a:rPr lang="en-RU" dirty="0"/>
              <a:t>Бог дарит </a:t>
            </a:r>
            <a:r>
              <a:rPr lang="en-RU" b="1" u="sng" dirty="0">
                <a:solidFill>
                  <a:srgbClr val="FABD2B"/>
                </a:solidFill>
              </a:rPr>
              <a:t>смысл</a:t>
            </a:r>
            <a:r>
              <a:rPr lang="en-RU" dirty="0"/>
              <a:t> жизни</a:t>
            </a:r>
            <a:r>
              <a:rPr lang="ru-RU" dirty="0"/>
              <a:t> (Аггей </a:t>
            </a:r>
            <a:r>
              <a:rPr lang="en-RU" dirty="0"/>
              <a:t>1:1-6</a:t>
            </a:r>
            <a:r>
              <a:rPr lang="ru-RU" dirty="0"/>
              <a:t>)</a:t>
            </a:r>
            <a:r>
              <a:rPr lang="en-RU" dirty="0"/>
              <a:t>;</a:t>
            </a:r>
          </a:p>
          <a:p>
            <a:pPr marL="457200" lvl="0" indent="-457200">
              <a:buFont typeface="Arial" panose="020B0604020202020204" pitchFamily="34" charset="0"/>
              <a:buChar char="•"/>
            </a:pPr>
            <a:r>
              <a:rPr lang="en-RU" dirty="0"/>
              <a:t>Бог дарит </a:t>
            </a:r>
            <a:r>
              <a:rPr lang="en-RU" b="1" u="sng" dirty="0">
                <a:solidFill>
                  <a:srgbClr val="FABD2B"/>
                </a:solidFill>
              </a:rPr>
              <a:t>успех</a:t>
            </a:r>
            <a:r>
              <a:rPr lang="en-RU" dirty="0"/>
              <a:t> в жизни</a:t>
            </a:r>
            <a:r>
              <a:rPr lang="ru-RU" dirty="0"/>
              <a:t> (Аггей </a:t>
            </a:r>
            <a:r>
              <a:rPr lang="en-RU" dirty="0"/>
              <a:t>1:7-11</a:t>
            </a:r>
            <a:r>
              <a:rPr lang="ru-RU" dirty="0"/>
              <a:t>)</a:t>
            </a:r>
            <a:r>
              <a:rPr lang="en-RU" dirty="0"/>
              <a:t>;</a:t>
            </a:r>
          </a:p>
          <a:p>
            <a:pPr marL="457200" lvl="0" indent="-457200">
              <a:buFont typeface="Arial" panose="020B0604020202020204" pitchFamily="34" charset="0"/>
              <a:buChar char="•"/>
            </a:pPr>
            <a:r>
              <a:rPr lang="en-RU" dirty="0"/>
              <a:t>Бог дарит </a:t>
            </a:r>
            <a:r>
              <a:rPr lang="en-RU" b="1" u="sng" dirty="0">
                <a:solidFill>
                  <a:srgbClr val="FABD2B"/>
                </a:solidFill>
              </a:rPr>
              <a:t>второй шанс</a:t>
            </a:r>
            <a:r>
              <a:rPr lang="en-RU" dirty="0"/>
              <a:t> в жизни</a:t>
            </a:r>
            <a:r>
              <a:rPr lang="ru-RU" dirty="0"/>
              <a:t> (Аггей </a:t>
            </a:r>
            <a:r>
              <a:rPr lang="en-RU" dirty="0"/>
              <a:t>1:12-15</a:t>
            </a:r>
            <a:r>
              <a:rPr lang="ru-RU" dirty="0"/>
              <a:t>)</a:t>
            </a:r>
            <a:r>
              <a:rPr lang="en-RU" dirty="0"/>
              <a:t>;</a:t>
            </a:r>
          </a:p>
          <a:p>
            <a:pPr marL="457200" lvl="0" indent="-457200">
              <a:buFont typeface="Arial" panose="020B0604020202020204" pitchFamily="34" charset="0"/>
              <a:buChar char="•"/>
            </a:pPr>
            <a:r>
              <a:rPr lang="en-RU" dirty="0"/>
              <a:t>Бог </a:t>
            </a:r>
            <a:r>
              <a:rPr lang="en-RU" b="1" u="sng" dirty="0">
                <a:solidFill>
                  <a:srgbClr val="FABD2B"/>
                </a:solidFill>
              </a:rPr>
              <a:t>с нами</a:t>
            </a:r>
            <a:r>
              <a:rPr lang="ru-RU" dirty="0"/>
              <a:t> (Аггей </a:t>
            </a:r>
            <a:r>
              <a:rPr lang="en-RU" dirty="0"/>
              <a:t>2:1-9</a:t>
            </a:r>
            <a:r>
              <a:rPr lang="ru-RU" dirty="0"/>
              <a:t>)</a:t>
            </a:r>
            <a:r>
              <a:rPr lang="en-RU" dirty="0"/>
              <a:t>;</a:t>
            </a:r>
          </a:p>
          <a:p>
            <a:pPr marL="457200" lvl="0" indent="-457200">
              <a:buFont typeface="Arial" panose="020B0604020202020204" pitchFamily="34" charset="0"/>
              <a:buChar char="•"/>
            </a:pPr>
            <a:r>
              <a:rPr lang="en-RU" dirty="0"/>
              <a:t>Бог </a:t>
            </a:r>
            <a:r>
              <a:rPr lang="en-RU" b="1" u="sng" dirty="0">
                <a:solidFill>
                  <a:srgbClr val="FABD2B"/>
                </a:solidFill>
              </a:rPr>
              <a:t>очищает</a:t>
            </a:r>
            <a:r>
              <a:rPr lang="ru-RU" dirty="0"/>
              <a:t> (Аггей </a:t>
            </a:r>
            <a:r>
              <a:rPr lang="en-RU" dirty="0"/>
              <a:t>2:10-14</a:t>
            </a:r>
            <a:r>
              <a:rPr lang="ru-RU" dirty="0"/>
              <a:t>)</a:t>
            </a:r>
            <a:r>
              <a:rPr lang="en-RU" dirty="0"/>
              <a:t>;</a:t>
            </a:r>
          </a:p>
          <a:p>
            <a:pPr marL="457200" lvl="0" indent="-457200">
              <a:buFont typeface="Arial" panose="020B0604020202020204" pitchFamily="34" charset="0"/>
              <a:buChar char="•"/>
            </a:pPr>
            <a:r>
              <a:rPr lang="en-RU" dirty="0"/>
              <a:t>Бог </a:t>
            </a:r>
            <a:r>
              <a:rPr lang="en-RU" b="1" u="sng" dirty="0">
                <a:solidFill>
                  <a:srgbClr val="FABD2B"/>
                </a:solidFill>
              </a:rPr>
              <a:t>обогащает</a:t>
            </a:r>
            <a:r>
              <a:rPr lang="ru-RU" dirty="0"/>
              <a:t> (Аггей </a:t>
            </a:r>
            <a:r>
              <a:rPr lang="en-RU" dirty="0"/>
              <a:t>2:1</a:t>
            </a:r>
            <a:r>
              <a:rPr lang="ru-RU" dirty="0"/>
              <a:t>5-19)</a:t>
            </a:r>
            <a:r>
              <a:rPr lang="en-RU" dirty="0"/>
              <a:t>;</a:t>
            </a:r>
          </a:p>
          <a:p>
            <a:pPr marL="457200" lvl="0" indent="-457200">
              <a:buFont typeface="Arial" panose="020B0604020202020204" pitchFamily="34" charset="0"/>
              <a:buChar char="•"/>
            </a:pPr>
            <a:r>
              <a:rPr lang="en-RU" dirty="0"/>
              <a:t>Бог </a:t>
            </a:r>
            <a:r>
              <a:rPr lang="en-RU" b="1" u="sng" dirty="0">
                <a:solidFill>
                  <a:srgbClr val="FABD2B"/>
                </a:solidFill>
              </a:rPr>
              <a:t>окрыляет</a:t>
            </a:r>
            <a:r>
              <a:rPr lang="ru-RU" dirty="0"/>
              <a:t> (Аггей </a:t>
            </a:r>
            <a:r>
              <a:rPr lang="en-RU" dirty="0"/>
              <a:t>2:20-23</a:t>
            </a:r>
            <a:r>
              <a:rPr lang="ru-RU" dirty="0"/>
              <a:t>)</a:t>
            </a:r>
            <a:r>
              <a:rPr lang="en-RU" dirty="0"/>
              <a:t>.</a:t>
            </a:r>
          </a:p>
        </p:txBody>
      </p:sp>
    </p:spTree>
    <p:extLst>
      <p:ext uri="{BB962C8B-B14F-4D97-AF65-F5344CB8AC3E}">
        <p14:creationId xmlns:p14="http://schemas.microsoft.com/office/powerpoint/2010/main" val="2945903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DDD6A-1F39-8AD4-626B-F98190D750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4D8D43-9743-461E-4160-5997C869979F}"/>
              </a:ext>
            </a:extLst>
          </p:cNvPr>
          <p:cNvSpPr>
            <a:spLocks noGrp="1"/>
          </p:cNvSpPr>
          <p:nvPr>
            <p:ph idx="1"/>
          </p:nvPr>
        </p:nvSpPr>
        <p:spPr>
          <a:xfrm>
            <a:off x="623887" y="602429"/>
            <a:ext cx="11007282" cy="4879208"/>
          </a:xfrm>
        </p:spPr>
        <p:txBody>
          <a:bodyPr/>
          <a:lstStyle/>
          <a:p>
            <a:r>
              <a:rPr lang="ru-RU" baseline="30000" dirty="0">
                <a:solidFill>
                  <a:srgbClr val="EEEAD2"/>
                </a:solidFill>
              </a:rPr>
              <a:t>1:1</a:t>
            </a:r>
            <a:r>
              <a:rPr lang="ru-RU" dirty="0">
                <a:solidFill>
                  <a:srgbClr val="EEEAD2"/>
                </a:solidFill>
              </a:rPr>
              <a:t> На втором году правления царя Дария</a:t>
            </a:r>
            <a:r>
              <a:rPr lang="en-GB" dirty="0">
                <a:solidFill>
                  <a:srgbClr val="EEEAD2"/>
                </a:solidFill>
              </a:rPr>
              <a:t>, </a:t>
            </a:r>
            <a:r>
              <a:rPr lang="ru-RU" dirty="0">
                <a:solidFill>
                  <a:srgbClr val="EEEAD2"/>
                </a:solidFill>
              </a:rPr>
              <a:t>в первый день шестого месяца</a:t>
            </a:r>
            <a:r>
              <a:rPr lang="en-GB" dirty="0">
                <a:solidFill>
                  <a:srgbClr val="EEEAD2"/>
                </a:solidFill>
              </a:rPr>
              <a:t>, </a:t>
            </a:r>
            <a:r>
              <a:rPr lang="ru-RU" dirty="0" err="1">
                <a:solidFill>
                  <a:srgbClr val="EEEAD2"/>
                </a:solidFill>
              </a:rPr>
              <a:t>Зоровавелю</a:t>
            </a:r>
            <a:r>
              <a:rPr lang="ru-RU" dirty="0">
                <a:solidFill>
                  <a:srgbClr val="EEEAD2"/>
                </a:solidFill>
              </a:rPr>
              <a:t>, сыну </a:t>
            </a:r>
            <a:r>
              <a:rPr lang="ru-RU" dirty="0" err="1">
                <a:solidFill>
                  <a:srgbClr val="EEEAD2"/>
                </a:solidFill>
              </a:rPr>
              <a:t>Шеалтиила</a:t>
            </a:r>
            <a:r>
              <a:rPr lang="ru-RU" dirty="0">
                <a:solidFill>
                  <a:srgbClr val="EEEAD2"/>
                </a:solidFill>
              </a:rPr>
              <a:t>, наместнику Иудеи, и Иисусу, сыну </a:t>
            </a:r>
            <a:r>
              <a:rPr lang="ru-RU" dirty="0" err="1">
                <a:solidFill>
                  <a:srgbClr val="EEEAD2"/>
                </a:solidFill>
              </a:rPr>
              <a:t>Иоседека</a:t>
            </a:r>
            <a:r>
              <a:rPr lang="ru-RU" dirty="0">
                <a:solidFill>
                  <a:srgbClr val="EEEAD2"/>
                </a:solidFill>
              </a:rPr>
              <a:t>, первосвященнику, было слово Господа через пророка Аггея:</a:t>
            </a:r>
            <a:r>
              <a:rPr lang="en-US" dirty="0">
                <a:solidFill>
                  <a:srgbClr val="EEEAD2"/>
                </a:solidFill>
              </a:rPr>
              <a:t> </a:t>
            </a:r>
            <a:r>
              <a:rPr lang="ru-RU" baseline="30000" dirty="0">
                <a:solidFill>
                  <a:srgbClr val="EEEAD2"/>
                </a:solidFill>
              </a:rPr>
              <a:t>2 </a:t>
            </a:r>
            <a:r>
              <a:rPr lang="ru-RU" dirty="0">
                <a:solidFill>
                  <a:srgbClr val="EEEAD2"/>
                </a:solidFill>
              </a:rPr>
              <a:t>«</a:t>
            </a:r>
            <a:r>
              <a:rPr lang="ru-RU" i="1" dirty="0">
                <a:solidFill>
                  <a:srgbClr val="EEEAD2"/>
                </a:solidFill>
              </a:rPr>
              <a:t>Так говорит Господь Сил: </a:t>
            </a:r>
            <a:r>
              <a:rPr lang="en-US" i="1" dirty="0">
                <a:solidFill>
                  <a:srgbClr val="EEEAD2"/>
                </a:solidFill>
              </a:rPr>
              <a:t>“</a:t>
            </a:r>
            <a:r>
              <a:rPr lang="ru-RU" i="1" dirty="0">
                <a:solidFill>
                  <a:srgbClr val="EEEAD2"/>
                </a:solidFill>
              </a:rPr>
              <a:t>Этот народ говорит: </a:t>
            </a:r>
            <a:r>
              <a:rPr lang="en-US" i="1" dirty="0"/>
              <a:t>‘</a:t>
            </a:r>
            <a:r>
              <a:rPr lang="ru-RU" b="1" i="1" dirty="0"/>
              <a:t>Ещё не настало время строить дом Господа</a:t>
            </a:r>
            <a:r>
              <a:rPr lang="en-US" i="1" dirty="0"/>
              <a:t>’”</a:t>
            </a:r>
            <a:r>
              <a:rPr lang="ru-RU" dirty="0"/>
              <a:t>».</a:t>
            </a:r>
          </a:p>
          <a:p>
            <a:pPr algn="r"/>
            <a:r>
              <a:rPr lang="ru-RU" dirty="0">
                <a:solidFill>
                  <a:srgbClr val="EEEAD2"/>
                </a:solidFill>
              </a:rPr>
              <a:t>(Книга пророка Аггея 1:1-2)</a:t>
            </a:r>
          </a:p>
        </p:txBody>
      </p:sp>
    </p:spTree>
    <p:extLst>
      <p:ext uri="{BB962C8B-B14F-4D97-AF65-F5344CB8AC3E}">
        <p14:creationId xmlns:p14="http://schemas.microsoft.com/office/powerpoint/2010/main" val="270485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FE25-830F-95A4-290B-66E519DA0D77}"/>
              </a:ext>
            </a:extLst>
          </p:cNvPr>
          <p:cNvSpPr>
            <a:spLocks noGrp="1"/>
          </p:cNvSpPr>
          <p:nvPr>
            <p:ph type="title"/>
          </p:nvPr>
        </p:nvSpPr>
        <p:spPr/>
        <p:txBody>
          <a:bodyPr/>
          <a:lstStyle/>
          <a:p>
            <a:r>
              <a:rPr lang="ru-RU" dirty="0"/>
              <a:t>МЕСТО ХРАМА В ЖИЗНИ ЕВРЕЕВ</a:t>
            </a:r>
            <a:endParaRPr lang="en-RU" dirty="0"/>
          </a:p>
        </p:txBody>
      </p:sp>
      <p:sp>
        <p:nvSpPr>
          <p:cNvPr id="3" name="Content Placeholder 2">
            <a:extLst>
              <a:ext uri="{FF2B5EF4-FFF2-40B4-BE49-F238E27FC236}">
                <a16:creationId xmlns:a16="http://schemas.microsoft.com/office/drawing/2014/main" id="{60489A45-7333-BCBD-BEF5-213E4705217F}"/>
              </a:ext>
            </a:extLst>
          </p:cNvPr>
          <p:cNvSpPr>
            <a:spLocks noGrp="1"/>
          </p:cNvSpPr>
          <p:nvPr>
            <p:ph idx="1"/>
          </p:nvPr>
        </p:nvSpPr>
        <p:spPr>
          <a:xfrm>
            <a:off x="623887" y="1622324"/>
            <a:ext cx="10944226" cy="3859312"/>
          </a:xfrm>
        </p:spPr>
        <p:txBody>
          <a:bodyPr/>
          <a:lstStyle/>
          <a:p>
            <a:pPr marL="457200" indent="-457200">
              <a:buFont typeface="Arial" panose="020B0604020202020204" pitchFamily="34" charset="0"/>
              <a:buChar char="•"/>
            </a:pPr>
            <a:r>
              <a:rPr lang="ru-RU" dirty="0">
                <a:solidFill>
                  <a:srgbClr val="EEEAD2"/>
                </a:solidFill>
              </a:rPr>
              <a:t>Храм был не просто религиозным центром притяжения. Это был </a:t>
            </a:r>
            <a:r>
              <a:rPr lang="ru-RU" b="1" dirty="0"/>
              <a:t>духовный центр всей страны и местом встречи с Богом</a:t>
            </a:r>
            <a:r>
              <a:rPr lang="ru-RU" dirty="0"/>
              <a:t>. </a:t>
            </a:r>
            <a:r>
              <a:rPr lang="ru-RU" dirty="0">
                <a:solidFill>
                  <a:srgbClr val="EEEAD2"/>
                </a:solidFill>
              </a:rPr>
              <a:t>Вот почему во времена Аггея строительство храма было столь важным. Задолго до появления храма Бог обещал:</a:t>
            </a:r>
          </a:p>
          <a:p>
            <a:pPr marL="457200" indent="-457200">
              <a:buFont typeface="Arial" panose="020B0604020202020204" pitchFamily="34" charset="0"/>
              <a:buChar char="•"/>
            </a:pPr>
            <a:r>
              <a:rPr lang="ru-RU" baseline="30000" dirty="0"/>
              <a:t>12:5 </a:t>
            </a:r>
            <a:r>
              <a:rPr lang="ru-RU" b="1" dirty="0"/>
              <a:t>Вы должны искать Господа</a:t>
            </a:r>
            <a:r>
              <a:rPr lang="ru-RU" dirty="0"/>
              <a:t>, </a:t>
            </a:r>
            <a:r>
              <a:rPr lang="ru-RU" dirty="0">
                <a:solidFill>
                  <a:srgbClr val="EEEAD2"/>
                </a:solidFill>
              </a:rPr>
              <a:t>вашего Бога лишь на том месте, которое Он выберет среди всех ваших родов для Своего имени. </a:t>
            </a:r>
            <a:r>
              <a:rPr lang="ru-RU" b="1" dirty="0"/>
              <a:t>Туда вы и должны приходить</a:t>
            </a:r>
            <a:r>
              <a:rPr lang="ru-RU" dirty="0"/>
              <a:t>…</a:t>
            </a:r>
          </a:p>
          <a:p>
            <a:pPr algn="r"/>
            <a:r>
              <a:rPr lang="ru-RU" dirty="0">
                <a:solidFill>
                  <a:srgbClr val="EEEAD2"/>
                </a:solidFill>
              </a:rPr>
              <a:t>(Книга Второзаконие 12:5)</a:t>
            </a:r>
          </a:p>
        </p:txBody>
      </p:sp>
    </p:spTree>
    <p:extLst>
      <p:ext uri="{BB962C8B-B14F-4D97-AF65-F5344CB8AC3E}">
        <p14:creationId xmlns:p14="http://schemas.microsoft.com/office/powerpoint/2010/main" val="4286289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970D8-3C25-6320-0007-8A0C0025D1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8913C2-9FE9-BC06-AF24-219A43C628FC}"/>
              </a:ext>
            </a:extLst>
          </p:cNvPr>
          <p:cNvSpPr>
            <a:spLocks noGrp="1"/>
          </p:cNvSpPr>
          <p:nvPr>
            <p:ph idx="1"/>
          </p:nvPr>
        </p:nvSpPr>
        <p:spPr>
          <a:xfrm>
            <a:off x="623887" y="602429"/>
            <a:ext cx="11007282" cy="4879208"/>
          </a:xfrm>
        </p:spPr>
        <p:txBody>
          <a:bodyPr/>
          <a:lstStyle/>
          <a:p>
            <a:r>
              <a:rPr lang="ru-RU" dirty="0"/>
              <a:t>Без Бога мы погружаемся в:</a:t>
            </a:r>
          </a:p>
          <a:p>
            <a:pPr marL="457200" indent="-457200">
              <a:buFont typeface="Arial" panose="020B0604020202020204" pitchFamily="34" charset="0"/>
              <a:buChar char="•"/>
            </a:pPr>
            <a:r>
              <a:rPr lang="ru-RU" dirty="0"/>
              <a:t>Бессмысленный </a:t>
            </a:r>
            <a:r>
              <a:rPr lang="ru-RU" b="1" u="sng" dirty="0">
                <a:solidFill>
                  <a:srgbClr val="FABD2B"/>
                </a:solidFill>
              </a:rPr>
              <a:t>труд</a:t>
            </a:r>
            <a:r>
              <a:rPr lang="ru-RU" dirty="0"/>
              <a:t>:</a:t>
            </a:r>
            <a:br>
              <a:rPr lang="ru-RU" dirty="0"/>
            </a:br>
            <a:r>
              <a:rPr lang="ru-RU" baseline="30000" dirty="0"/>
              <a:t>1:6 </a:t>
            </a:r>
            <a:r>
              <a:rPr lang="ru-RU" dirty="0"/>
              <a:t>Вы посеяли много, а собрали мало... (Аггей 1:6) </a:t>
            </a:r>
          </a:p>
          <a:p>
            <a:pPr marL="457200" indent="-457200">
              <a:buFont typeface="Arial" panose="020B0604020202020204" pitchFamily="34" charset="0"/>
              <a:buChar char="•"/>
            </a:pPr>
            <a:r>
              <a:rPr lang="ru-RU" dirty="0"/>
              <a:t>Бессмысленный </a:t>
            </a:r>
            <a:r>
              <a:rPr lang="ru-RU" b="1" u="sng" dirty="0">
                <a:solidFill>
                  <a:srgbClr val="FABD2B"/>
                </a:solidFill>
              </a:rPr>
              <a:t>отдых</a:t>
            </a:r>
            <a:r>
              <a:rPr lang="ru-RU" dirty="0"/>
              <a:t>:</a:t>
            </a:r>
            <a:br>
              <a:rPr lang="ru-RU" dirty="0"/>
            </a:br>
            <a:r>
              <a:rPr lang="ru-RU" baseline="30000" dirty="0"/>
              <a:t>1:6 </a:t>
            </a:r>
            <a:r>
              <a:rPr lang="ru-RU" dirty="0"/>
              <a:t>Вы едите, но не наедаетесь. Вы пьете, но не напиваетесь. (Аггей 1:6) </a:t>
            </a:r>
          </a:p>
          <a:p>
            <a:pPr marL="457200" indent="-457200">
              <a:buFont typeface="Arial" panose="020B0604020202020204" pitchFamily="34" charset="0"/>
              <a:buChar char="•"/>
            </a:pPr>
            <a:r>
              <a:rPr lang="ru-RU" dirty="0"/>
              <a:t>Бессмысленное </a:t>
            </a:r>
            <a:r>
              <a:rPr lang="ru-RU" b="1" u="sng" dirty="0">
                <a:solidFill>
                  <a:srgbClr val="FABD2B"/>
                </a:solidFill>
              </a:rPr>
              <a:t>потребление</a:t>
            </a:r>
            <a:r>
              <a:rPr lang="ru-RU" dirty="0"/>
              <a:t>:</a:t>
            </a:r>
            <a:br>
              <a:rPr lang="ru-RU" dirty="0"/>
            </a:br>
            <a:r>
              <a:rPr lang="ru-RU" baseline="30000" dirty="0"/>
              <a:t>1:6 </a:t>
            </a:r>
            <a:r>
              <a:rPr lang="ru-RU" dirty="0"/>
              <a:t>Вы одеваетесь, но не в силах согреться. (Аггей 1:6)</a:t>
            </a:r>
          </a:p>
          <a:p>
            <a:r>
              <a:rPr lang="ru-RU" dirty="0"/>
              <a:t>Всё это ведёт к бессмысленной </a:t>
            </a:r>
            <a:r>
              <a:rPr lang="ru-RU" b="1" u="sng" dirty="0">
                <a:solidFill>
                  <a:srgbClr val="FABD2B"/>
                </a:solidFill>
              </a:rPr>
              <a:t>жизни</a:t>
            </a:r>
            <a:r>
              <a:rPr lang="ru-RU" dirty="0"/>
              <a:t>:</a:t>
            </a:r>
            <a:br>
              <a:rPr lang="ru-RU" dirty="0"/>
            </a:br>
            <a:r>
              <a:rPr lang="ru-RU" baseline="30000" dirty="0"/>
              <a:t>1:6 </a:t>
            </a:r>
            <a:r>
              <a:rPr lang="ru-RU" dirty="0"/>
              <a:t>Вы трудитесь лишь для того, чтобы положить заработанное в </a:t>
            </a:r>
            <a:r>
              <a:rPr lang="ru-RU"/>
              <a:t>дырявый кошелек. </a:t>
            </a:r>
            <a:r>
              <a:rPr lang="ru-RU" dirty="0"/>
              <a:t>(Аггей 1:6)</a:t>
            </a:r>
          </a:p>
        </p:txBody>
      </p:sp>
    </p:spTree>
    <p:extLst>
      <p:ext uri="{BB962C8B-B14F-4D97-AF65-F5344CB8AC3E}">
        <p14:creationId xmlns:p14="http://schemas.microsoft.com/office/powerpoint/2010/main" val="2638827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1F73-2286-630F-459B-245DD61EB9E8}"/>
              </a:ext>
            </a:extLst>
          </p:cNvPr>
          <p:cNvSpPr>
            <a:spLocks noGrp="1"/>
          </p:cNvSpPr>
          <p:nvPr>
            <p:ph type="title"/>
          </p:nvPr>
        </p:nvSpPr>
        <p:spPr/>
        <p:txBody>
          <a:bodyPr/>
          <a:lstStyle/>
          <a:p>
            <a:r>
              <a:rPr lang="ru-RU" dirty="0"/>
              <a:t>БОГ ДАРИТ СМЫСЛ ЖИЗНИ</a:t>
            </a:r>
            <a:endParaRPr lang="en-RU" dirty="0"/>
          </a:p>
        </p:txBody>
      </p:sp>
      <p:sp>
        <p:nvSpPr>
          <p:cNvPr id="3" name="Content Placeholder 2">
            <a:extLst>
              <a:ext uri="{FF2B5EF4-FFF2-40B4-BE49-F238E27FC236}">
                <a16:creationId xmlns:a16="http://schemas.microsoft.com/office/drawing/2014/main" id="{D8AE4364-144B-409E-F981-7B6945447C27}"/>
              </a:ext>
            </a:extLst>
          </p:cNvPr>
          <p:cNvSpPr>
            <a:spLocks noGrp="1"/>
          </p:cNvSpPr>
          <p:nvPr>
            <p:ph idx="1"/>
          </p:nvPr>
        </p:nvSpPr>
        <p:spPr>
          <a:xfrm>
            <a:off x="623887" y="1622324"/>
            <a:ext cx="10944226" cy="3859312"/>
          </a:xfrm>
        </p:spPr>
        <p:txBody>
          <a:bodyPr/>
          <a:lstStyle/>
          <a:p>
            <a:r>
              <a:rPr lang="ru-RU" dirty="0"/>
              <a:t>Мы возвращаем Бога на первое место в жизни, </a:t>
            </a:r>
            <a:r>
              <a:rPr lang="ru-RU"/>
              <a:t>когда помним </a:t>
            </a:r>
            <a:r>
              <a:rPr lang="ru-RU" dirty="0"/>
              <a:t>о том, что именно Бог наполняет смыслом все аспекты нашей жизни, преображая:</a:t>
            </a:r>
          </a:p>
          <a:p>
            <a:pPr marL="457200" indent="-457200">
              <a:buFont typeface="Arial" panose="020B0604020202020204" pitchFamily="34" charset="0"/>
              <a:buChar char="•"/>
            </a:pPr>
            <a:r>
              <a:rPr lang="ru-RU" dirty="0"/>
              <a:t>Нашу </a:t>
            </a:r>
            <a:r>
              <a:rPr lang="ru-RU" b="1" u="sng" dirty="0">
                <a:solidFill>
                  <a:srgbClr val="FABD2B"/>
                </a:solidFill>
              </a:rPr>
              <a:t>работу</a:t>
            </a:r>
            <a:r>
              <a:rPr lang="ru-RU" dirty="0"/>
              <a:t>;</a:t>
            </a:r>
          </a:p>
          <a:p>
            <a:pPr marL="457200" indent="-457200">
              <a:buFont typeface="Arial" panose="020B0604020202020204" pitchFamily="34" charset="0"/>
              <a:buChar char="•"/>
            </a:pPr>
            <a:r>
              <a:rPr lang="ru-RU" dirty="0"/>
              <a:t>Наши </a:t>
            </a:r>
            <a:r>
              <a:rPr lang="ru-RU" b="1" u="sng" dirty="0">
                <a:solidFill>
                  <a:srgbClr val="FABD2B"/>
                </a:solidFill>
              </a:rPr>
              <a:t>развлечения</a:t>
            </a:r>
            <a:r>
              <a:rPr lang="ru-RU" dirty="0"/>
              <a:t>;</a:t>
            </a:r>
          </a:p>
          <a:p>
            <a:pPr marL="457200" indent="-457200">
              <a:buFont typeface="Arial" panose="020B0604020202020204" pitchFamily="34" charset="0"/>
              <a:buChar char="•"/>
            </a:pPr>
            <a:r>
              <a:rPr lang="ru-RU" dirty="0"/>
              <a:t>Наше </a:t>
            </a:r>
            <a:r>
              <a:rPr lang="ru-RU" b="1" u="sng" dirty="0">
                <a:solidFill>
                  <a:srgbClr val="FABD2B"/>
                </a:solidFill>
              </a:rPr>
              <a:t>потребление</a:t>
            </a:r>
            <a:r>
              <a:rPr lang="ru-RU" dirty="0"/>
              <a:t>;</a:t>
            </a:r>
          </a:p>
          <a:p>
            <a:pPr marL="457200" indent="-457200">
              <a:buFont typeface="Arial" panose="020B0604020202020204" pitchFamily="34" charset="0"/>
              <a:buChar char="•"/>
            </a:pPr>
            <a:r>
              <a:rPr lang="ru-RU" dirty="0"/>
              <a:t>Наше </a:t>
            </a:r>
            <a:r>
              <a:rPr lang="ru-RU" b="1" u="sng" dirty="0">
                <a:solidFill>
                  <a:srgbClr val="FABD2B"/>
                </a:solidFill>
              </a:rPr>
              <a:t>восприятие</a:t>
            </a:r>
            <a:r>
              <a:rPr lang="ru-RU" dirty="0"/>
              <a:t> жизни.</a:t>
            </a:r>
            <a:endParaRPr lang="en-RU" dirty="0"/>
          </a:p>
        </p:txBody>
      </p:sp>
    </p:spTree>
    <p:extLst>
      <p:ext uri="{BB962C8B-B14F-4D97-AF65-F5344CB8AC3E}">
        <p14:creationId xmlns:p14="http://schemas.microsoft.com/office/powerpoint/2010/main" val="2711175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5F02946-3013-DFD0-7C14-A2EAEE1D48B6}"/>
              </a:ext>
            </a:extLst>
          </p:cNvPr>
          <p:cNvSpPr>
            <a:spLocks noGrp="1"/>
          </p:cNvSpPr>
          <p:nvPr>
            <p:ph sz="half" idx="1"/>
          </p:nvPr>
        </p:nvSpPr>
        <p:spPr>
          <a:xfrm>
            <a:off x="623888" y="499872"/>
            <a:ext cx="5179035" cy="4981765"/>
          </a:xfrm>
        </p:spPr>
        <p:txBody>
          <a:bodyPr/>
          <a:lstStyle/>
          <a:p>
            <a:r>
              <a:rPr lang="ru-RU" b="1" dirty="0"/>
              <a:t>ПРОКЛЯТЫЙ ТРУД:</a:t>
            </a:r>
            <a:endParaRPr lang="en-US" b="1" dirty="0"/>
          </a:p>
          <a:p>
            <a:r>
              <a:rPr lang="ru-RU" baseline="30000" dirty="0"/>
              <a:t>3:17</a:t>
            </a:r>
            <a:r>
              <a:rPr lang="ru-RU" dirty="0"/>
              <a:t> …</a:t>
            </a:r>
            <a:r>
              <a:rPr lang="ru-RU" b="1" dirty="0"/>
              <a:t>проклята из-за тебя земля: в тяжком труде </a:t>
            </a:r>
            <a:r>
              <a:rPr lang="ru-RU" dirty="0">
                <a:solidFill>
                  <a:srgbClr val="EEEAD2"/>
                </a:solidFill>
              </a:rPr>
              <a:t>ты будешь питаться от нее</a:t>
            </a:r>
            <a:r>
              <a:rPr lang="en-US" dirty="0">
                <a:solidFill>
                  <a:srgbClr val="EEEAD2"/>
                </a:solidFill>
              </a:rPr>
              <a:t> </a:t>
            </a:r>
            <a:r>
              <a:rPr lang="ru-RU" dirty="0">
                <a:solidFill>
                  <a:srgbClr val="EEEAD2"/>
                </a:solidFill>
              </a:rPr>
              <a:t>во все дни твоей жизни.</a:t>
            </a:r>
            <a:r>
              <a:rPr lang="en-US" dirty="0">
                <a:solidFill>
                  <a:srgbClr val="EEEAD2"/>
                </a:solidFill>
              </a:rPr>
              <a:t> </a:t>
            </a:r>
            <a:r>
              <a:rPr lang="ru-RU" b="1" baseline="30000" dirty="0">
                <a:solidFill>
                  <a:srgbClr val="EEEAD2"/>
                </a:solidFill>
              </a:rPr>
              <a:t>18 </a:t>
            </a:r>
            <a:r>
              <a:rPr lang="ru-RU" dirty="0">
                <a:solidFill>
                  <a:srgbClr val="EEEAD2"/>
                </a:solidFill>
              </a:rPr>
              <a:t>Она произрастит тебе колючки и сорняки,</a:t>
            </a:r>
            <a:r>
              <a:rPr lang="en-US" dirty="0">
                <a:solidFill>
                  <a:srgbClr val="EEEAD2"/>
                </a:solidFill>
              </a:rPr>
              <a:t> </a:t>
            </a:r>
            <a:r>
              <a:rPr lang="ru-RU" dirty="0">
                <a:solidFill>
                  <a:srgbClr val="EEEAD2"/>
                </a:solidFill>
              </a:rPr>
              <a:t>ты будешь питаться полевыми злаками.</a:t>
            </a:r>
            <a:r>
              <a:rPr lang="en-US" dirty="0">
                <a:solidFill>
                  <a:srgbClr val="EEEAD2"/>
                </a:solidFill>
              </a:rPr>
              <a:t> </a:t>
            </a:r>
            <a:r>
              <a:rPr lang="ru-RU" b="1" baseline="30000" dirty="0">
                <a:solidFill>
                  <a:srgbClr val="EEEAD2"/>
                </a:solidFill>
              </a:rPr>
              <a:t>19 </a:t>
            </a:r>
            <a:r>
              <a:rPr lang="ru-RU" dirty="0">
                <a:solidFill>
                  <a:srgbClr val="EEEAD2"/>
                </a:solidFill>
              </a:rPr>
              <a:t>В поте лица своего ты будешь есть свой хлеб</a:t>
            </a:r>
            <a:r>
              <a:rPr lang="en-US" dirty="0">
                <a:solidFill>
                  <a:srgbClr val="EEEAD2"/>
                </a:solidFill>
              </a:rPr>
              <a:t>…</a:t>
            </a:r>
          </a:p>
          <a:p>
            <a:pPr algn="r"/>
            <a:r>
              <a:rPr lang="ru-RU" dirty="0">
                <a:solidFill>
                  <a:srgbClr val="EEEAD2"/>
                </a:solidFill>
              </a:rPr>
              <a:t>(Бытие 3:17-19)</a:t>
            </a:r>
            <a:endParaRPr lang="en-RU" dirty="0">
              <a:solidFill>
                <a:srgbClr val="EEEAD2"/>
              </a:solidFill>
            </a:endParaRPr>
          </a:p>
        </p:txBody>
      </p:sp>
      <p:sp>
        <p:nvSpPr>
          <p:cNvPr id="5" name="Content Placeholder 4">
            <a:extLst>
              <a:ext uri="{FF2B5EF4-FFF2-40B4-BE49-F238E27FC236}">
                <a16:creationId xmlns:a16="http://schemas.microsoft.com/office/drawing/2014/main" id="{71054A75-0806-7C16-FA62-4CD737BD3F93}"/>
              </a:ext>
            </a:extLst>
          </p:cNvPr>
          <p:cNvSpPr>
            <a:spLocks noGrp="1"/>
          </p:cNvSpPr>
          <p:nvPr>
            <p:ph sz="half" idx="2"/>
          </p:nvPr>
        </p:nvSpPr>
        <p:spPr>
          <a:xfrm>
            <a:off x="6096000" y="499872"/>
            <a:ext cx="5620512" cy="4981765"/>
          </a:xfrm>
        </p:spPr>
        <p:txBody>
          <a:bodyPr/>
          <a:lstStyle/>
          <a:p>
            <a:r>
              <a:rPr lang="ru-RU" b="1" dirty="0"/>
              <a:t>ПРЕОБРАЖЁННЫЙ ТРУД:</a:t>
            </a:r>
          </a:p>
          <a:p>
            <a:r>
              <a:rPr lang="ru-RU" b="1" dirty="0"/>
              <a:t>Когда Бог занимает первое место в нашей жизни</a:t>
            </a:r>
            <a:r>
              <a:rPr lang="ru-RU" dirty="0"/>
              <a:t>, </a:t>
            </a:r>
            <a:r>
              <a:rPr lang="ru-RU" dirty="0">
                <a:solidFill>
                  <a:srgbClr val="EEEAD2"/>
                </a:solidFill>
              </a:rPr>
              <a:t>меняется наше отношение к работе.  Теперь мы понимаем:</a:t>
            </a:r>
          </a:p>
          <a:p>
            <a:pPr marL="457200" indent="-457200">
              <a:buFont typeface="Arial" panose="020B0604020202020204" pitchFamily="34" charset="0"/>
              <a:buChar char="•"/>
            </a:pPr>
            <a:r>
              <a:rPr lang="ru-RU" b="1" u="sng" dirty="0">
                <a:solidFill>
                  <a:srgbClr val="FABD2B"/>
                </a:solidFill>
              </a:rPr>
              <a:t>Сущность</a:t>
            </a:r>
            <a:r>
              <a:rPr lang="ru-RU" dirty="0"/>
              <a:t> труда;</a:t>
            </a:r>
          </a:p>
          <a:p>
            <a:pPr marL="457200" indent="-457200">
              <a:buFont typeface="Arial" panose="020B0604020202020204" pitchFamily="34" charset="0"/>
              <a:buChar char="•"/>
            </a:pPr>
            <a:r>
              <a:rPr lang="ru-RU" b="1" u="sng" dirty="0">
                <a:solidFill>
                  <a:srgbClr val="FABD2B"/>
                </a:solidFill>
              </a:rPr>
              <a:t>Смысл</a:t>
            </a:r>
            <a:r>
              <a:rPr lang="ru-RU" dirty="0"/>
              <a:t> труда;</a:t>
            </a:r>
          </a:p>
          <a:p>
            <a:pPr marL="457200" indent="-457200">
              <a:buFont typeface="Arial" panose="020B0604020202020204" pitchFamily="34" charset="0"/>
              <a:buChar char="•"/>
            </a:pPr>
            <a:r>
              <a:rPr lang="ru-RU" b="1" u="sng" dirty="0">
                <a:solidFill>
                  <a:srgbClr val="FABD2B"/>
                </a:solidFill>
              </a:rPr>
              <a:t>Счастье</a:t>
            </a:r>
            <a:r>
              <a:rPr lang="ru-RU" dirty="0"/>
              <a:t> труда.</a:t>
            </a:r>
          </a:p>
        </p:txBody>
      </p:sp>
    </p:spTree>
    <p:extLst>
      <p:ext uri="{BB962C8B-B14F-4D97-AF65-F5344CB8AC3E}">
        <p14:creationId xmlns:p14="http://schemas.microsoft.com/office/powerpoint/2010/main" val="3218514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745A-65E2-02FB-F86C-E679027D1BE1}"/>
              </a:ext>
            </a:extLst>
          </p:cNvPr>
          <p:cNvSpPr>
            <a:spLocks noGrp="1"/>
          </p:cNvSpPr>
          <p:nvPr>
            <p:ph type="title"/>
          </p:nvPr>
        </p:nvSpPr>
        <p:spPr/>
        <p:txBody>
          <a:bodyPr/>
          <a:lstStyle/>
          <a:p>
            <a:r>
              <a:rPr lang="ru-RU" dirty="0"/>
              <a:t>ПРАКТИЧЕСКИЙ ПОДХОД К ТРУДУ</a:t>
            </a:r>
            <a:endParaRPr lang="en-RU" dirty="0"/>
          </a:p>
        </p:txBody>
      </p:sp>
      <p:sp>
        <p:nvSpPr>
          <p:cNvPr id="3" name="Content Placeholder 2">
            <a:extLst>
              <a:ext uri="{FF2B5EF4-FFF2-40B4-BE49-F238E27FC236}">
                <a16:creationId xmlns:a16="http://schemas.microsoft.com/office/drawing/2014/main" id="{DB328CD6-2F6B-C566-4E87-28AD518E6425}"/>
              </a:ext>
            </a:extLst>
          </p:cNvPr>
          <p:cNvSpPr>
            <a:spLocks noGrp="1"/>
          </p:cNvSpPr>
          <p:nvPr>
            <p:ph idx="1"/>
          </p:nvPr>
        </p:nvSpPr>
        <p:spPr>
          <a:xfrm>
            <a:off x="623887" y="1622324"/>
            <a:ext cx="10944226" cy="3859312"/>
          </a:xfrm>
        </p:spPr>
        <p:txBody>
          <a:bodyPr/>
          <a:lstStyle/>
          <a:p>
            <a:r>
              <a:rPr lang="ru-RU" dirty="0">
                <a:solidFill>
                  <a:srgbClr val="EEEAD2"/>
                </a:solidFill>
              </a:rPr>
              <a:t>Нам </a:t>
            </a:r>
            <a:r>
              <a:rPr lang="ru-RU" b="1" dirty="0"/>
              <a:t>стоит оставаться на</a:t>
            </a:r>
            <a:r>
              <a:rPr lang="ru-RU" dirty="0"/>
              <a:t> </a:t>
            </a:r>
            <a:r>
              <a:rPr lang="ru-RU" dirty="0">
                <a:solidFill>
                  <a:srgbClr val="EEEAD2"/>
                </a:solidFill>
              </a:rPr>
              <a:t>той или иной </a:t>
            </a:r>
            <a:r>
              <a:rPr lang="ru-RU" b="1" dirty="0"/>
              <a:t>работе тогда, когда мы</a:t>
            </a:r>
            <a:r>
              <a:rPr lang="ru-RU" dirty="0"/>
              <a:t>:</a:t>
            </a:r>
            <a:endParaRPr lang="en-US" dirty="0"/>
          </a:p>
          <a:p>
            <a:pPr marL="457200" indent="-457200">
              <a:buFont typeface="Arial" panose="020B0604020202020204" pitchFamily="34" charset="0"/>
              <a:buChar char="•"/>
            </a:pPr>
            <a:r>
              <a:rPr lang="ru-RU" dirty="0"/>
              <a:t>Получаем </a:t>
            </a:r>
            <a:r>
              <a:rPr lang="ru-RU" b="1" u="sng" dirty="0">
                <a:solidFill>
                  <a:srgbClr val="FABD2B"/>
                </a:solidFill>
              </a:rPr>
              <a:t>хорошие деньги</a:t>
            </a:r>
            <a:r>
              <a:rPr lang="ru-RU" dirty="0"/>
              <a:t> за свой труд;</a:t>
            </a:r>
          </a:p>
          <a:p>
            <a:pPr marL="457200" indent="-457200">
              <a:buFont typeface="Arial" panose="020B0604020202020204" pitchFamily="34" charset="0"/>
              <a:buChar char="•"/>
            </a:pPr>
            <a:r>
              <a:rPr lang="ru-RU" dirty="0"/>
              <a:t>Приобретаем драгоценный </a:t>
            </a:r>
            <a:r>
              <a:rPr lang="ru-RU" b="1" u="sng" dirty="0">
                <a:solidFill>
                  <a:srgbClr val="FABD2B"/>
                </a:solidFill>
              </a:rPr>
              <a:t>опыт</a:t>
            </a:r>
            <a:r>
              <a:rPr lang="ru-RU" dirty="0"/>
              <a:t> и </a:t>
            </a:r>
            <a:r>
              <a:rPr lang="ru-RU" b="1" u="sng" dirty="0">
                <a:solidFill>
                  <a:srgbClr val="FABD2B"/>
                </a:solidFill>
              </a:rPr>
              <a:t>навыки</a:t>
            </a:r>
            <a:r>
              <a:rPr lang="ru-RU" dirty="0"/>
              <a:t> в труде;</a:t>
            </a:r>
          </a:p>
          <a:p>
            <a:pPr marL="457200" indent="-457200">
              <a:buFont typeface="Arial" panose="020B0604020202020204" pitchFamily="34" charset="0"/>
              <a:buChar char="•"/>
            </a:pPr>
            <a:r>
              <a:rPr lang="ru-RU" dirty="0"/>
              <a:t>Посвящаем себя </a:t>
            </a:r>
            <a:r>
              <a:rPr lang="ru-RU" b="1" u="sng" dirty="0">
                <a:solidFill>
                  <a:srgbClr val="FABD2B"/>
                </a:solidFill>
              </a:rPr>
              <a:t>служению Господу</a:t>
            </a:r>
            <a:r>
              <a:rPr lang="ru-RU" dirty="0"/>
              <a:t> на работе.</a:t>
            </a:r>
          </a:p>
          <a:p>
            <a:r>
              <a:rPr lang="ru-RU" dirty="0">
                <a:solidFill>
                  <a:srgbClr val="EEEAD2"/>
                </a:solidFill>
              </a:rPr>
              <a:t>В идеале мы должны стремиться ко всем трём пунктам в жизни. Если мы можем достичь хотя бы одного, это уже достаточное условие, чтобы оставаться на работе. Но </a:t>
            </a:r>
            <a:r>
              <a:rPr lang="ru-RU" b="1" dirty="0"/>
              <a:t>Христианин должен уметь вплести служение в понимание любой работы</a:t>
            </a:r>
            <a:r>
              <a:rPr lang="ru-RU" dirty="0"/>
              <a:t>.</a:t>
            </a:r>
            <a:endParaRPr lang="en-RU" dirty="0"/>
          </a:p>
        </p:txBody>
      </p:sp>
    </p:spTree>
    <p:extLst>
      <p:ext uri="{BB962C8B-B14F-4D97-AF65-F5344CB8AC3E}">
        <p14:creationId xmlns:p14="http://schemas.microsoft.com/office/powerpoint/2010/main" val="2018809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D4727F-FE54-165B-C68D-27C9ED6A6390}"/>
              </a:ext>
            </a:extLst>
          </p:cNvPr>
          <p:cNvSpPr>
            <a:spLocks noGrp="1"/>
          </p:cNvSpPr>
          <p:nvPr>
            <p:ph idx="1"/>
          </p:nvPr>
        </p:nvSpPr>
        <p:spPr>
          <a:xfrm>
            <a:off x="623887" y="451104"/>
            <a:ext cx="10944226" cy="5030531"/>
          </a:xfrm>
        </p:spPr>
        <p:txBody>
          <a:bodyPr/>
          <a:lstStyle/>
          <a:p>
            <a:pPr marL="457200" indent="-457200">
              <a:buFont typeface="Arial" panose="020B0604020202020204" pitchFamily="34" charset="0"/>
              <a:buChar char="•"/>
            </a:pPr>
            <a:r>
              <a:rPr lang="ru-RU" i="1" dirty="0">
                <a:solidFill>
                  <a:srgbClr val="EEEAD2"/>
                </a:solidFill>
              </a:rPr>
              <a:t>Влияет ли наша вера на наше понимание труда сегодня? Как именно мои близкие отношения с Богом помогают мне не только постичь суть и смысл того, что я делаю, но и служить своей работой людям вокруг меня?</a:t>
            </a:r>
          </a:p>
          <a:p>
            <a:pPr marL="457200" indent="-457200">
              <a:buFont typeface="Arial" panose="020B0604020202020204" pitchFamily="34" charset="0"/>
              <a:buChar char="•"/>
            </a:pPr>
            <a:r>
              <a:rPr lang="ru-RU" i="1" dirty="0">
                <a:solidFill>
                  <a:srgbClr val="EEEAD2"/>
                </a:solidFill>
              </a:rPr>
              <a:t>«Чтобы ситуация действительно изменилась… [необходимо] заново открыть представление о призвании и по-новому вернуться к идее о том, что </a:t>
            </a:r>
            <a:r>
              <a:rPr lang="ru-RU" b="1" i="1" dirty="0"/>
              <a:t>работа есть служение для общего блага, а не просто средство для улучшения жизни отдельного человека</a:t>
            </a:r>
            <a:r>
              <a:rPr lang="ru-RU" dirty="0"/>
              <a:t>».</a:t>
            </a:r>
            <a:endParaRPr lang="en-RU" dirty="0"/>
          </a:p>
          <a:p>
            <a:pPr algn="r"/>
            <a:r>
              <a:rPr lang="ru-RU" dirty="0">
                <a:solidFill>
                  <a:srgbClr val="EEEAD2"/>
                </a:solidFill>
              </a:rPr>
              <a:t>(Роберт Белла «</a:t>
            </a:r>
            <a:r>
              <a:rPr lang="ru-RU" i="1" dirty="0">
                <a:solidFill>
                  <a:srgbClr val="EEEAD2"/>
                </a:solidFill>
              </a:rPr>
              <a:t>Привычки сердца</a:t>
            </a:r>
            <a:r>
              <a:rPr lang="ru-RU" dirty="0">
                <a:solidFill>
                  <a:srgbClr val="EEEAD2"/>
                </a:solidFill>
              </a:rPr>
              <a:t>»)</a:t>
            </a:r>
          </a:p>
          <a:p>
            <a:pPr marL="457200" indent="-457200">
              <a:buFont typeface="Arial" panose="020B0604020202020204" pitchFamily="34" charset="0"/>
              <a:buChar char="•"/>
            </a:pPr>
            <a:r>
              <a:rPr lang="ru-RU" b="1" dirty="0"/>
              <a:t>Бог дарит смысл жизни</a:t>
            </a:r>
            <a:endParaRPr lang="en-RU" b="1" dirty="0"/>
          </a:p>
        </p:txBody>
      </p:sp>
    </p:spTree>
    <p:extLst>
      <p:ext uri="{BB962C8B-B14F-4D97-AF65-F5344CB8AC3E}">
        <p14:creationId xmlns:p14="http://schemas.microsoft.com/office/powerpoint/2010/main" val="2161556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43B94-D763-45EB-633F-803C96589D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B93E03-8BE9-B03F-13DE-BBF1279521EC}"/>
              </a:ext>
            </a:extLst>
          </p:cNvPr>
          <p:cNvSpPr>
            <a:spLocks noGrp="1"/>
          </p:cNvSpPr>
          <p:nvPr>
            <p:ph idx="1"/>
          </p:nvPr>
        </p:nvSpPr>
        <p:spPr>
          <a:xfrm>
            <a:off x="623887" y="602429"/>
            <a:ext cx="11007282" cy="4879208"/>
          </a:xfrm>
        </p:spPr>
        <p:txBody>
          <a:bodyPr/>
          <a:lstStyle/>
          <a:p>
            <a:r>
              <a:rPr lang="ru-RU" baseline="30000" dirty="0">
                <a:solidFill>
                  <a:srgbClr val="EEEAD2"/>
                </a:solidFill>
              </a:rPr>
              <a:t>1:3 </a:t>
            </a:r>
            <a:r>
              <a:rPr lang="ru-RU" dirty="0">
                <a:solidFill>
                  <a:srgbClr val="EEEAD2"/>
                </a:solidFill>
              </a:rPr>
              <a:t>И было слово Господа через пророка Аггея: </a:t>
            </a:r>
            <a:r>
              <a:rPr lang="ru-RU" baseline="30000" dirty="0">
                <a:solidFill>
                  <a:srgbClr val="EEEAD2"/>
                </a:solidFill>
              </a:rPr>
              <a:t>4 </a:t>
            </a:r>
            <a:r>
              <a:rPr lang="ru-RU" dirty="0">
                <a:solidFill>
                  <a:srgbClr val="EEEAD2"/>
                </a:solidFill>
              </a:rPr>
              <a:t>«</a:t>
            </a:r>
            <a:r>
              <a:rPr lang="ru-RU" i="1" dirty="0">
                <a:solidFill>
                  <a:srgbClr val="EEEAD2"/>
                </a:solidFill>
              </a:rPr>
              <a:t>А вам разве время жить в хороших домах, когда этот дом лежит в развалинах?</a:t>
            </a:r>
            <a:r>
              <a:rPr lang="ru-RU" dirty="0">
                <a:solidFill>
                  <a:srgbClr val="EEEAD2"/>
                </a:solidFill>
              </a:rPr>
              <a:t>» </a:t>
            </a:r>
            <a:r>
              <a:rPr lang="ru-RU" baseline="30000" dirty="0">
                <a:solidFill>
                  <a:srgbClr val="EEEAD2"/>
                </a:solidFill>
              </a:rPr>
              <a:t>5 </a:t>
            </a:r>
            <a:r>
              <a:rPr lang="ru-RU" dirty="0">
                <a:solidFill>
                  <a:srgbClr val="EEEAD2"/>
                </a:solidFill>
              </a:rPr>
              <a:t>Поэтому так говорит Господь Сил: «</a:t>
            </a:r>
            <a:r>
              <a:rPr lang="ru-RU" i="1" dirty="0">
                <a:solidFill>
                  <a:srgbClr val="EEEAD2"/>
                </a:solidFill>
              </a:rPr>
              <a:t>Подумайте о своих путях.</a:t>
            </a:r>
            <a:r>
              <a:rPr lang="ru-RU" dirty="0">
                <a:solidFill>
                  <a:srgbClr val="EEEAD2"/>
                </a:solidFill>
              </a:rPr>
              <a:t> </a:t>
            </a:r>
            <a:r>
              <a:rPr lang="ru-RU" baseline="30000" dirty="0"/>
              <a:t>6 </a:t>
            </a:r>
            <a:r>
              <a:rPr lang="ru-RU" i="1" dirty="0"/>
              <a:t>…</a:t>
            </a:r>
            <a:r>
              <a:rPr lang="ru-RU" b="1" i="1" dirty="0"/>
              <a:t>Вы едите, но не наедаетесь. Вы пьете, но не напиваетесь</a:t>
            </a:r>
            <a:r>
              <a:rPr lang="ru-RU" i="1" dirty="0"/>
              <a:t>…</a:t>
            </a:r>
            <a:r>
              <a:rPr lang="ru-RU" dirty="0"/>
              <a:t>».</a:t>
            </a:r>
          </a:p>
          <a:p>
            <a:pPr algn="r"/>
            <a:r>
              <a:rPr lang="ru-RU" dirty="0">
                <a:solidFill>
                  <a:srgbClr val="EEEAD2"/>
                </a:solidFill>
              </a:rPr>
              <a:t>(Книга пророка Аггея 1:3-6)</a:t>
            </a:r>
          </a:p>
        </p:txBody>
      </p:sp>
    </p:spTree>
    <p:extLst>
      <p:ext uri="{BB962C8B-B14F-4D97-AF65-F5344CB8AC3E}">
        <p14:creationId xmlns:p14="http://schemas.microsoft.com/office/powerpoint/2010/main" val="2178371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6822-4D52-4838-3B8C-E8F92809AACF}"/>
              </a:ext>
            </a:extLst>
          </p:cNvPr>
          <p:cNvSpPr>
            <a:spLocks noGrp="1"/>
          </p:cNvSpPr>
          <p:nvPr>
            <p:ph type="title"/>
          </p:nvPr>
        </p:nvSpPr>
        <p:spPr/>
        <p:txBody>
          <a:bodyPr/>
          <a:lstStyle/>
          <a:p>
            <a:r>
              <a:rPr lang="ru-RU" dirty="0"/>
              <a:t>ПРЕОБРАЖЁННЫЙ ОТДЫХ</a:t>
            </a:r>
            <a:endParaRPr lang="en-RU" dirty="0"/>
          </a:p>
        </p:txBody>
      </p:sp>
      <p:sp>
        <p:nvSpPr>
          <p:cNvPr id="3" name="Content Placeholder 2">
            <a:extLst>
              <a:ext uri="{FF2B5EF4-FFF2-40B4-BE49-F238E27FC236}">
                <a16:creationId xmlns:a16="http://schemas.microsoft.com/office/drawing/2014/main" id="{DC0BAECD-038B-45C3-EB26-76C604242FAC}"/>
              </a:ext>
            </a:extLst>
          </p:cNvPr>
          <p:cNvSpPr>
            <a:spLocks noGrp="1"/>
          </p:cNvSpPr>
          <p:nvPr>
            <p:ph idx="1"/>
          </p:nvPr>
        </p:nvSpPr>
        <p:spPr>
          <a:xfrm>
            <a:off x="623887" y="1622324"/>
            <a:ext cx="10944226" cy="3859312"/>
          </a:xfrm>
        </p:spPr>
        <p:txBody>
          <a:bodyPr/>
          <a:lstStyle/>
          <a:p>
            <a:r>
              <a:rPr lang="ru-RU" dirty="0"/>
              <a:t>Еда и питьё – это не только образ базовых потребностей, но и элементы праздничного пира, когда мы наслаждаемся плодами наших трудов. В отсутствии верных приоритетов в жизни мы рискуем увидеть, как труд становится ненасытным, а отдых больше не дарит нам восстановление сил. Но когда Бог занимает первое место в нашей жизни, наш отдых становится:</a:t>
            </a:r>
          </a:p>
          <a:p>
            <a:pPr marL="457200" indent="-457200">
              <a:buFont typeface="Arial" panose="020B0604020202020204" pitchFamily="34" charset="0"/>
              <a:buChar char="•"/>
            </a:pPr>
            <a:r>
              <a:rPr lang="ru-RU" b="1" u="sng" dirty="0">
                <a:solidFill>
                  <a:srgbClr val="FABD2B"/>
                </a:solidFill>
              </a:rPr>
              <a:t>Осознанным</a:t>
            </a:r>
            <a:r>
              <a:rPr lang="ru-RU" dirty="0"/>
              <a:t>;</a:t>
            </a:r>
          </a:p>
          <a:p>
            <a:pPr marL="457200" indent="-457200">
              <a:buFont typeface="Arial" panose="020B0604020202020204" pitchFamily="34" charset="0"/>
              <a:buChar char="•"/>
            </a:pPr>
            <a:r>
              <a:rPr lang="ru-RU" b="1" u="sng" dirty="0">
                <a:solidFill>
                  <a:srgbClr val="FABD2B"/>
                </a:solidFill>
              </a:rPr>
              <a:t>Одухотворённым</a:t>
            </a:r>
            <a:r>
              <a:rPr lang="ru-RU" dirty="0"/>
              <a:t>.</a:t>
            </a:r>
            <a:endParaRPr lang="en-RU" dirty="0"/>
          </a:p>
        </p:txBody>
      </p:sp>
    </p:spTree>
    <p:extLst>
      <p:ext uri="{BB962C8B-B14F-4D97-AF65-F5344CB8AC3E}">
        <p14:creationId xmlns:p14="http://schemas.microsoft.com/office/powerpoint/2010/main" val="464960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1B0E90-4315-C005-4F3E-3AD236F7BCAF}"/>
              </a:ext>
            </a:extLst>
          </p:cNvPr>
          <p:cNvSpPr>
            <a:spLocks noGrp="1"/>
          </p:cNvSpPr>
          <p:nvPr>
            <p:ph idx="1"/>
          </p:nvPr>
        </p:nvSpPr>
        <p:spPr>
          <a:xfrm>
            <a:off x="623887" y="731520"/>
            <a:ext cx="10944226" cy="4750115"/>
          </a:xfrm>
        </p:spPr>
        <p:txBody>
          <a:bodyPr/>
          <a:lstStyle/>
          <a:p>
            <a:pPr marL="457200" indent="-457200">
              <a:buFont typeface="Arial" panose="020B0604020202020204" pitchFamily="34" charset="0"/>
              <a:buChar char="•"/>
            </a:pPr>
            <a:r>
              <a:rPr lang="ru-RU" i="1" dirty="0"/>
              <a:t>Как мы отдыхаем сегодня? Является ли Бог Господином нашего отдыха? Наполняет ли Он Собой наш отдых? Остаётся ли Он приоритетом для нас настолько, что даже если мы уезжаем на дачу летом, мы всё равно каждое воскресенье приезжаем в церковь?</a:t>
            </a:r>
          </a:p>
          <a:p>
            <a:pPr marL="457200" indent="-457200">
              <a:buFont typeface="Arial" panose="020B0604020202020204" pitchFamily="34" charset="0"/>
              <a:buChar char="•"/>
            </a:pPr>
            <a:r>
              <a:rPr lang="ru-RU" b="1" dirty="0"/>
              <a:t>Бог дарит смысл жизни</a:t>
            </a:r>
            <a:endParaRPr lang="en-RU" b="1" dirty="0"/>
          </a:p>
        </p:txBody>
      </p:sp>
    </p:spTree>
    <p:extLst>
      <p:ext uri="{BB962C8B-B14F-4D97-AF65-F5344CB8AC3E}">
        <p14:creationId xmlns:p14="http://schemas.microsoft.com/office/powerpoint/2010/main" val="4241192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73647-EDC0-4782-69DD-AD2A32D404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B5B022-BCB3-4208-7E3C-4431463BE5B7}"/>
              </a:ext>
            </a:extLst>
          </p:cNvPr>
          <p:cNvSpPr>
            <a:spLocks noGrp="1"/>
          </p:cNvSpPr>
          <p:nvPr>
            <p:ph idx="1"/>
          </p:nvPr>
        </p:nvSpPr>
        <p:spPr>
          <a:xfrm>
            <a:off x="623887" y="602429"/>
            <a:ext cx="11007282" cy="4879208"/>
          </a:xfrm>
        </p:spPr>
        <p:txBody>
          <a:bodyPr/>
          <a:lstStyle/>
          <a:p>
            <a:r>
              <a:rPr lang="ru-RU" baseline="30000" dirty="0">
                <a:solidFill>
                  <a:srgbClr val="EEEAD2"/>
                </a:solidFill>
              </a:rPr>
              <a:t>1:3 </a:t>
            </a:r>
            <a:r>
              <a:rPr lang="ru-RU" dirty="0">
                <a:solidFill>
                  <a:srgbClr val="EEEAD2"/>
                </a:solidFill>
              </a:rPr>
              <a:t>И было слово Господа через пророка Аггея: </a:t>
            </a:r>
            <a:r>
              <a:rPr lang="ru-RU" baseline="30000" dirty="0">
                <a:solidFill>
                  <a:srgbClr val="EEEAD2"/>
                </a:solidFill>
              </a:rPr>
              <a:t>4 </a:t>
            </a:r>
            <a:r>
              <a:rPr lang="ru-RU" dirty="0">
                <a:solidFill>
                  <a:srgbClr val="EEEAD2"/>
                </a:solidFill>
              </a:rPr>
              <a:t>«</a:t>
            </a:r>
            <a:r>
              <a:rPr lang="ru-RU" i="1" dirty="0">
                <a:solidFill>
                  <a:srgbClr val="EEEAD2"/>
                </a:solidFill>
              </a:rPr>
              <a:t>А вам разве время жить в хороших домах, когда этот дом лежит в развалинах?</a:t>
            </a:r>
            <a:r>
              <a:rPr lang="ru-RU" dirty="0">
                <a:solidFill>
                  <a:srgbClr val="EEEAD2"/>
                </a:solidFill>
              </a:rPr>
              <a:t>» </a:t>
            </a:r>
            <a:r>
              <a:rPr lang="ru-RU" baseline="30000" dirty="0">
                <a:solidFill>
                  <a:srgbClr val="EEEAD2"/>
                </a:solidFill>
              </a:rPr>
              <a:t>5 </a:t>
            </a:r>
            <a:r>
              <a:rPr lang="ru-RU" dirty="0">
                <a:solidFill>
                  <a:srgbClr val="EEEAD2"/>
                </a:solidFill>
              </a:rPr>
              <a:t>Поэтому так говорит Господь Сил: «</a:t>
            </a:r>
            <a:r>
              <a:rPr lang="ru-RU" i="1" dirty="0">
                <a:solidFill>
                  <a:srgbClr val="EEEAD2"/>
                </a:solidFill>
              </a:rPr>
              <a:t>Подумайте о своих путях.</a:t>
            </a:r>
            <a:r>
              <a:rPr lang="ru-RU" dirty="0">
                <a:solidFill>
                  <a:srgbClr val="EEEAD2"/>
                </a:solidFill>
              </a:rPr>
              <a:t> </a:t>
            </a:r>
            <a:r>
              <a:rPr lang="ru-RU" baseline="30000" dirty="0"/>
              <a:t>6 </a:t>
            </a:r>
            <a:r>
              <a:rPr lang="ru-RU" i="1" dirty="0"/>
              <a:t>…</a:t>
            </a:r>
            <a:r>
              <a:rPr lang="ru-RU" b="1" i="1" dirty="0"/>
              <a:t>Вы одеваетесь, но не в силах согреться</a:t>
            </a:r>
            <a:r>
              <a:rPr lang="ru-RU" i="1" dirty="0"/>
              <a:t>…</a:t>
            </a:r>
            <a:r>
              <a:rPr lang="ru-RU" dirty="0"/>
              <a:t>».</a:t>
            </a:r>
          </a:p>
          <a:p>
            <a:pPr algn="r"/>
            <a:r>
              <a:rPr lang="ru-RU" dirty="0">
                <a:solidFill>
                  <a:srgbClr val="EEEAD2"/>
                </a:solidFill>
              </a:rPr>
              <a:t>(Книга пророка Аггея 1:3-6)</a:t>
            </a:r>
          </a:p>
        </p:txBody>
      </p:sp>
    </p:spTree>
    <p:extLst>
      <p:ext uri="{BB962C8B-B14F-4D97-AF65-F5344CB8AC3E}">
        <p14:creationId xmlns:p14="http://schemas.microsoft.com/office/powerpoint/2010/main" val="1744905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6792-C884-1FF2-9879-9FEA98C8B5E7}"/>
              </a:ext>
            </a:extLst>
          </p:cNvPr>
          <p:cNvSpPr>
            <a:spLocks noGrp="1"/>
          </p:cNvSpPr>
          <p:nvPr>
            <p:ph type="title"/>
          </p:nvPr>
        </p:nvSpPr>
        <p:spPr>
          <a:xfrm>
            <a:off x="623888" y="441325"/>
            <a:ext cx="10944225" cy="1131443"/>
          </a:xfrm>
        </p:spPr>
        <p:txBody>
          <a:bodyPr/>
          <a:lstStyle/>
          <a:p>
            <a:r>
              <a:rPr lang="ru-RU" dirty="0"/>
              <a:t>ПРЕОБРАЖЁННОЕ ПОТРЕБЛЕНИЕ</a:t>
            </a:r>
            <a:endParaRPr lang="en-RU" dirty="0"/>
          </a:p>
        </p:txBody>
      </p:sp>
      <p:sp>
        <p:nvSpPr>
          <p:cNvPr id="3" name="Content Placeholder 2">
            <a:extLst>
              <a:ext uri="{FF2B5EF4-FFF2-40B4-BE49-F238E27FC236}">
                <a16:creationId xmlns:a16="http://schemas.microsoft.com/office/drawing/2014/main" id="{F1301DB9-1CC9-A5A5-1582-ACA59080E6B9}"/>
              </a:ext>
            </a:extLst>
          </p:cNvPr>
          <p:cNvSpPr>
            <a:spLocks noGrp="1"/>
          </p:cNvSpPr>
          <p:nvPr>
            <p:ph idx="1"/>
          </p:nvPr>
        </p:nvSpPr>
        <p:spPr>
          <a:xfrm>
            <a:off x="623887" y="1572768"/>
            <a:ext cx="10944226" cy="3908869"/>
          </a:xfrm>
        </p:spPr>
        <p:txBody>
          <a:bodyPr/>
          <a:lstStyle/>
          <a:p>
            <a:r>
              <a:rPr lang="ru-RU" dirty="0">
                <a:solidFill>
                  <a:srgbClr val="EEEAD2"/>
                </a:solidFill>
              </a:rPr>
              <a:t>Мы живём в небывалый век потребления, когда приобретение вещей не носит уже сугубо утилитарный характер, но обладает душевным смыслом. Покупки дарят нам радость, помогают справиться с депрессией. Поэтому мы часто наделяем их практически сакральным смыслом, ожидая, что новая вещь подарит нам счастье. </a:t>
            </a:r>
            <a:r>
              <a:rPr lang="ru-RU" b="1" dirty="0"/>
              <a:t>Возвращая Бога на первое место, мы:</a:t>
            </a:r>
          </a:p>
          <a:p>
            <a:pPr marL="457200" indent="-457200">
              <a:buFont typeface="Arial" panose="020B0604020202020204" pitchFamily="34" charset="0"/>
              <a:buChar char="•"/>
            </a:pPr>
            <a:r>
              <a:rPr lang="ru-RU" dirty="0"/>
              <a:t>Перестаём быть </a:t>
            </a:r>
            <a:r>
              <a:rPr lang="ru-RU" b="1" u="sng" dirty="0">
                <a:solidFill>
                  <a:srgbClr val="FABD2B"/>
                </a:solidFill>
              </a:rPr>
              <a:t>заложниками</a:t>
            </a:r>
            <a:r>
              <a:rPr lang="ru-RU" dirty="0"/>
              <a:t> «брендов»;</a:t>
            </a:r>
          </a:p>
          <a:p>
            <a:pPr marL="457200" indent="-457200">
              <a:buFont typeface="Arial" panose="020B0604020202020204" pitchFamily="34" charset="0"/>
              <a:buChar char="•"/>
            </a:pPr>
            <a:r>
              <a:rPr lang="ru-RU" dirty="0"/>
              <a:t>Прекращаем ожидать от вещей </a:t>
            </a:r>
            <a:r>
              <a:rPr lang="ru-RU" b="1" u="sng" dirty="0">
                <a:solidFill>
                  <a:srgbClr val="FABD2B"/>
                </a:solidFill>
              </a:rPr>
              <a:t>слишком многого</a:t>
            </a:r>
            <a:r>
              <a:rPr lang="ru-RU" dirty="0"/>
              <a:t>.</a:t>
            </a:r>
            <a:endParaRPr lang="en-RU" dirty="0"/>
          </a:p>
        </p:txBody>
      </p:sp>
    </p:spTree>
    <p:extLst>
      <p:ext uri="{BB962C8B-B14F-4D97-AF65-F5344CB8AC3E}">
        <p14:creationId xmlns:p14="http://schemas.microsoft.com/office/powerpoint/2010/main" val="1102391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38224-A779-301B-4CC1-C961C77E0215}"/>
              </a:ext>
            </a:extLst>
          </p:cNvPr>
          <p:cNvSpPr>
            <a:spLocks noGrp="1"/>
          </p:cNvSpPr>
          <p:nvPr>
            <p:ph idx="1"/>
          </p:nvPr>
        </p:nvSpPr>
        <p:spPr>
          <a:xfrm>
            <a:off x="623887" y="414528"/>
            <a:ext cx="10944226" cy="5084064"/>
          </a:xfrm>
        </p:spPr>
        <p:txBody>
          <a:bodyPr/>
          <a:lstStyle/>
          <a:p>
            <a:pPr marL="457200" indent="-457200">
              <a:buFont typeface="Arial" panose="020B0604020202020204" pitchFamily="34" charset="0"/>
              <a:buChar char="•"/>
            </a:pPr>
            <a:r>
              <a:rPr lang="ru-RU" i="1" dirty="0"/>
              <a:t>Насколько мы пропитаны культурой потребления, когда мы прежде всего думаем о том, что мы можем получить, а не о том, что мы можем дать? В семье? В дружбе? В церкви? </a:t>
            </a:r>
          </a:p>
          <a:p>
            <a:pPr marL="457200" indent="-457200">
              <a:buFont typeface="Arial" panose="020B0604020202020204" pitchFamily="34" charset="0"/>
              <a:buChar char="•"/>
            </a:pPr>
            <a:r>
              <a:rPr lang="ru-RU" dirty="0"/>
              <a:t>«</a:t>
            </a:r>
            <a:r>
              <a:rPr lang="ru-RU" i="1" dirty="0"/>
              <a:t>Христианское благовестие есть подлинная история о том, что Бог создал благой мир, который был испорчен грехом и злом, но однажды он снова обновит все творение, упразднит всякое страдание и смерть и восстановит абсолютный мир, справедливость и радость во вселенной навеки</a:t>
            </a:r>
            <a:r>
              <a:rPr lang="ru-RU" dirty="0"/>
              <a:t>».</a:t>
            </a:r>
          </a:p>
          <a:p>
            <a:pPr algn="r"/>
            <a:r>
              <a:rPr lang="ru-RU" dirty="0"/>
              <a:t>(Тимоти Келлер и </a:t>
            </a:r>
            <a:r>
              <a:rPr lang="ru-RU" dirty="0" err="1"/>
              <a:t>Кэтри</a:t>
            </a:r>
            <a:r>
              <a:rPr lang="ru-RU" dirty="0"/>
              <a:t> </a:t>
            </a:r>
            <a:r>
              <a:rPr lang="ru-RU" dirty="0" err="1"/>
              <a:t>Олсдорф</a:t>
            </a:r>
            <a:r>
              <a:rPr lang="ru-RU" dirty="0"/>
              <a:t> «</a:t>
            </a:r>
            <a:r>
              <a:rPr lang="ru-RU" i="1" dirty="0"/>
              <a:t>Зачем работать?</a:t>
            </a:r>
            <a:r>
              <a:rPr lang="ru-RU" dirty="0"/>
              <a:t>»)</a:t>
            </a:r>
          </a:p>
          <a:p>
            <a:pPr marL="457200" indent="-457200">
              <a:buFont typeface="Arial" panose="020B0604020202020204" pitchFamily="34" charset="0"/>
              <a:buChar char="•"/>
            </a:pPr>
            <a:r>
              <a:rPr lang="ru-RU" b="1" dirty="0"/>
              <a:t>Бог дарит смысл жизни</a:t>
            </a:r>
            <a:endParaRPr lang="en-RU" b="1" dirty="0"/>
          </a:p>
        </p:txBody>
      </p:sp>
    </p:spTree>
    <p:extLst>
      <p:ext uri="{BB962C8B-B14F-4D97-AF65-F5344CB8AC3E}">
        <p14:creationId xmlns:p14="http://schemas.microsoft.com/office/powerpoint/2010/main" val="167657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3EFD-7294-0813-62ED-5F290E70F3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81C513-302A-9D3A-45E5-A775787EFD53}"/>
              </a:ext>
            </a:extLst>
          </p:cNvPr>
          <p:cNvSpPr>
            <a:spLocks noGrp="1"/>
          </p:cNvSpPr>
          <p:nvPr>
            <p:ph idx="1"/>
          </p:nvPr>
        </p:nvSpPr>
        <p:spPr>
          <a:xfrm>
            <a:off x="623887" y="602429"/>
            <a:ext cx="11007282" cy="4879208"/>
          </a:xfrm>
        </p:spPr>
        <p:txBody>
          <a:bodyPr/>
          <a:lstStyle/>
          <a:p>
            <a:r>
              <a:rPr lang="ru-RU" baseline="30000" dirty="0">
                <a:solidFill>
                  <a:srgbClr val="EEEAD2"/>
                </a:solidFill>
              </a:rPr>
              <a:t>1:3 </a:t>
            </a:r>
            <a:r>
              <a:rPr lang="ru-RU" dirty="0">
                <a:solidFill>
                  <a:srgbClr val="EEEAD2"/>
                </a:solidFill>
              </a:rPr>
              <a:t>И было слово Господа через пророка Аггея: </a:t>
            </a:r>
            <a:r>
              <a:rPr lang="ru-RU" baseline="30000" dirty="0">
                <a:solidFill>
                  <a:srgbClr val="EEEAD2"/>
                </a:solidFill>
              </a:rPr>
              <a:t>4 </a:t>
            </a:r>
            <a:r>
              <a:rPr lang="ru-RU" dirty="0">
                <a:solidFill>
                  <a:srgbClr val="EEEAD2"/>
                </a:solidFill>
              </a:rPr>
              <a:t>«</a:t>
            </a:r>
            <a:r>
              <a:rPr lang="ru-RU" i="1" dirty="0">
                <a:solidFill>
                  <a:srgbClr val="EEEAD2"/>
                </a:solidFill>
              </a:rPr>
              <a:t>А вам разве время жить в хороших домах, когда этот дом лежит в развалинах?</a:t>
            </a:r>
            <a:r>
              <a:rPr lang="ru-RU" dirty="0">
                <a:solidFill>
                  <a:srgbClr val="EEEAD2"/>
                </a:solidFill>
              </a:rPr>
              <a:t>» </a:t>
            </a:r>
            <a:r>
              <a:rPr lang="ru-RU" baseline="30000" dirty="0">
                <a:solidFill>
                  <a:srgbClr val="EEEAD2"/>
                </a:solidFill>
              </a:rPr>
              <a:t>5 </a:t>
            </a:r>
            <a:r>
              <a:rPr lang="ru-RU" dirty="0">
                <a:solidFill>
                  <a:srgbClr val="EEEAD2"/>
                </a:solidFill>
              </a:rPr>
              <a:t>Поэтому так говорит Господь Сил: «</a:t>
            </a:r>
            <a:r>
              <a:rPr lang="ru-RU" i="1" dirty="0">
                <a:solidFill>
                  <a:srgbClr val="EEEAD2"/>
                </a:solidFill>
              </a:rPr>
              <a:t>Подумайте о своих путях.</a:t>
            </a:r>
            <a:r>
              <a:rPr lang="ru-RU" dirty="0">
                <a:solidFill>
                  <a:srgbClr val="EEEAD2"/>
                </a:solidFill>
              </a:rPr>
              <a:t> </a:t>
            </a:r>
            <a:r>
              <a:rPr lang="ru-RU" baseline="30000" dirty="0"/>
              <a:t>6 </a:t>
            </a:r>
            <a:r>
              <a:rPr lang="ru-RU" i="1" dirty="0"/>
              <a:t>…</a:t>
            </a:r>
            <a:r>
              <a:rPr lang="ru-RU" b="1" i="1" dirty="0"/>
              <a:t>Вы трудитесь лишь для того, чтобы положить заработанное в дырявый кошелек</a:t>
            </a:r>
            <a:r>
              <a:rPr lang="ru-RU" dirty="0"/>
              <a:t>».</a:t>
            </a:r>
          </a:p>
          <a:p>
            <a:pPr algn="r"/>
            <a:r>
              <a:rPr lang="ru-RU" dirty="0">
                <a:solidFill>
                  <a:srgbClr val="EEEAD2"/>
                </a:solidFill>
              </a:rPr>
              <a:t>(Книга пророка Аггея 1:3-6)</a:t>
            </a:r>
          </a:p>
        </p:txBody>
      </p:sp>
    </p:spTree>
    <p:extLst>
      <p:ext uri="{BB962C8B-B14F-4D97-AF65-F5344CB8AC3E}">
        <p14:creationId xmlns:p14="http://schemas.microsoft.com/office/powerpoint/2010/main" val="905555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7487E-909E-18EF-0E50-3F25120E7541}"/>
              </a:ext>
            </a:extLst>
          </p:cNvPr>
          <p:cNvSpPr>
            <a:spLocks noGrp="1"/>
          </p:cNvSpPr>
          <p:nvPr>
            <p:ph type="title"/>
          </p:nvPr>
        </p:nvSpPr>
        <p:spPr>
          <a:xfrm>
            <a:off x="623888" y="441325"/>
            <a:ext cx="10944225" cy="1509395"/>
          </a:xfrm>
        </p:spPr>
        <p:txBody>
          <a:bodyPr/>
          <a:lstStyle/>
          <a:p>
            <a:r>
              <a:rPr lang="ru-RU" dirty="0"/>
              <a:t>ПРЕОБРАЖЁННОЕ </a:t>
            </a:r>
            <a:br>
              <a:rPr lang="ru-RU" dirty="0"/>
            </a:br>
            <a:r>
              <a:rPr lang="ru-RU" dirty="0"/>
              <a:t>ВОСПРИЯТИЕ ЖИЗНИ</a:t>
            </a:r>
            <a:endParaRPr lang="en-RU" dirty="0"/>
          </a:p>
        </p:txBody>
      </p:sp>
      <p:sp>
        <p:nvSpPr>
          <p:cNvPr id="3" name="Content Placeholder 2">
            <a:extLst>
              <a:ext uri="{FF2B5EF4-FFF2-40B4-BE49-F238E27FC236}">
                <a16:creationId xmlns:a16="http://schemas.microsoft.com/office/drawing/2014/main" id="{488AD38B-128C-11AC-35C3-32FB6AA9FF50}"/>
              </a:ext>
            </a:extLst>
          </p:cNvPr>
          <p:cNvSpPr>
            <a:spLocks noGrp="1"/>
          </p:cNvSpPr>
          <p:nvPr>
            <p:ph idx="1"/>
          </p:nvPr>
        </p:nvSpPr>
        <p:spPr>
          <a:xfrm>
            <a:off x="623887" y="2302329"/>
            <a:ext cx="10944226" cy="3179307"/>
          </a:xfrm>
        </p:spPr>
        <p:txBody>
          <a:bodyPr/>
          <a:lstStyle/>
          <a:p>
            <a:r>
              <a:rPr lang="ru-RU" dirty="0"/>
              <a:t>Мы не просто добавляем Бога ко всему остальному, что делаем в жизни, но ставим Его на первое место в жизни. И тогда наше бытие начинает играть новыми красками, обретая:</a:t>
            </a:r>
          </a:p>
          <a:p>
            <a:pPr marL="457200" indent="-457200">
              <a:buFont typeface="Arial" panose="020B0604020202020204" pitchFamily="34" charset="0"/>
              <a:buChar char="•"/>
            </a:pPr>
            <a:r>
              <a:rPr lang="ru-RU" b="1" u="sng" dirty="0">
                <a:solidFill>
                  <a:srgbClr val="FABD2B"/>
                </a:solidFill>
              </a:rPr>
              <a:t>Полноту</a:t>
            </a:r>
            <a:r>
              <a:rPr lang="ru-RU" dirty="0"/>
              <a:t>;</a:t>
            </a:r>
          </a:p>
          <a:p>
            <a:pPr marL="457200" indent="-457200">
              <a:buFont typeface="Arial" panose="020B0604020202020204" pitchFamily="34" charset="0"/>
              <a:buChar char="•"/>
            </a:pPr>
            <a:r>
              <a:rPr lang="ru-RU" b="1" u="sng" dirty="0">
                <a:solidFill>
                  <a:srgbClr val="FABD2B"/>
                </a:solidFill>
              </a:rPr>
              <a:t>Перспективу</a:t>
            </a:r>
            <a:r>
              <a:rPr lang="ru-RU" dirty="0"/>
              <a:t>;</a:t>
            </a:r>
          </a:p>
          <a:p>
            <a:pPr marL="457200" indent="-457200">
              <a:buFont typeface="Arial" panose="020B0604020202020204" pitchFamily="34" charset="0"/>
              <a:buChar char="•"/>
            </a:pPr>
            <a:r>
              <a:rPr lang="ru-RU" dirty="0"/>
              <a:t>Понимание того, что </a:t>
            </a:r>
            <a:r>
              <a:rPr lang="ru-RU" b="1" u="sng" dirty="0">
                <a:solidFill>
                  <a:srgbClr val="FABD2B"/>
                </a:solidFill>
              </a:rPr>
              <a:t>действительно важно</a:t>
            </a:r>
            <a:r>
              <a:rPr lang="ru-RU" dirty="0"/>
              <a:t> в жизни.</a:t>
            </a:r>
            <a:endParaRPr lang="en-RU" dirty="0"/>
          </a:p>
        </p:txBody>
      </p:sp>
    </p:spTree>
    <p:extLst>
      <p:ext uri="{BB962C8B-B14F-4D97-AF65-F5344CB8AC3E}">
        <p14:creationId xmlns:p14="http://schemas.microsoft.com/office/powerpoint/2010/main" val="281792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95FC20-E505-C10E-92E2-D382CBA93E98}"/>
              </a:ext>
            </a:extLst>
          </p:cNvPr>
          <p:cNvSpPr>
            <a:spLocks noGrp="1"/>
          </p:cNvSpPr>
          <p:nvPr>
            <p:ph idx="1"/>
          </p:nvPr>
        </p:nvSpPr>
        <p:spPr>
          <a:xfrm>
            <a:off x="623887" y="707137"/>
            <a:ext cx="10944226" cy="4774500"/>
          </a:xfrm>
        </p:spPr>
        <p:txBody>
          <a:bodyPr/>
          <a:lstStyle/>
          <a:p>
            <a:pPr marL="457200" indent="-457200">
              <a:buFont typeface="Arial" panose="020B0604020202020204" pitchFamily="34" charset="0"/>
              <a:buChar char="•"/>
            </a:pPr>
            <a:r>
              <a:rPr lang="ru-RU" i="1" dirty="0"/>
              <a:t>Является ли наша вера сегодня лишь ещё одним увлечением в череде всех остальных вещей? Или наши близкие отношения с Богом действительно преображают все остальные аспекты нашей жизни? </a:t>
            </a:r>
          </a:p>
          <a:p>
            <a:pPr marL="457200" indent="-457200">
              <a:buFont typeface="Arial" panose="020B0604020202020204" pitchFamily="34" charset="0"/>
              <a:buChar char="•"/>
            </a:pPr>
            <a:r>
              <a:rPr lang="ru-RU" dirty="0"/>
              <a:t>«</a:t>
            </a:r>
            <a:r>
              <a:rPr lang="ru-RU" i="1" dirty="0"/>
              <a:t>У меня так много дел, что мне нужно как минимум часа три провести в молитве</a:t>
            </a:r>
            <a:r>
              <a:rPr lang="ru-RU" dirty="0"/>
              <a:t>».</a:t>
            </a:r>
          </a:p>
          <a:p>
            <a:pPr algn="r"/>
            <a:r>
              <a:rPr lang="ru-RU" dirty="0"/>
              <a:t>(Мартин Лютер)</a:t>
            </a:r>
          </a:p>
          <a:p>
            <a:pPr marL="457200" indent="-457200">
              <a:buFont typeface="Arial" panose="020B0604020202020204" pitchFamily="34" charset="0"/>
              <a:buChar char="•"/>
            </a:pPr>
            <a:r>
              <a:rPr lang="ru-RU" b="1" dirty="0"/>
              <a:t>Бог дарит смысл жизни</a:t>
            </a:r>
            <a:endParaRPr lang="en-RU" b="1" dirty="0"/>
          </a:p>
        </p:txBody>
      </p:sp>
    </p:spTree>
    <p:extLst>
      <p:ext uri="{BB962C8B-B14F-4D97-AF65-F5344CB8AC3E}">
        <p14:creationId xmlns:p14="http://schemas.microsoft.com/office/powerpoint/2010/main" val="2500573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standing under a rock arch&#10;&#10;AI-generated content may be incorrect.">
            <a:extLst>
              <a:ext uri="{FF2B5EF4-FFF2-40B4-BE49-F238E27FC236}">
                <a16:creationId xmlns:a16="http://schemas.microsoft.com/office/drawing/2014/main" id="{8DDAB2CF-8832-69E4-E0BE-703A6E9B5DBB}"/>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1617508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FC1D6-A6D2-85E3-2D21-EC8430D4AC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BC7C2-CD48-FB14-A05B-DAADADF21353}"/>
              </a:ext>
            </a:extLst>
          </p:cNvPr>
          <p:cNvSpPr>
            <a:spLocks noGrp="1"/>
          </p:cNvSpPr>
          <p:nvPr>
            <p:ph type="title"/>
          </p:nvPr>
        </p:nvSpPr>
        <p:spPr/>
        <p:txBody>
          <a:bodyPr/>
          <a:lstStyle/>
          <a:p>
            <a:r>
              <a:rPr lang="ru-RU" dirty="0"/>
              <a:t>БОГ ДАРИТ СМЫСЛ ЖИЗНИ</a:t>
            </a:r>
            <a:endParaRPr lang="en-RU" dirty="0"/>
          </a:p>
        </p:txBody>
      </p:sp>
      <p:sp>
        <p:nvSpPr>
          <p:cNvPr id="3" name="Content Placeholder 2">
            <a:extLst>
              <a:ext uri="{FF2B5EF4-FFF2-40B4-BE49-F238E27FC236}">
                <a16:creationId xmlns:a16="http://schemas.microsoft.com/office/drawing/2014/main" id="{8D0DAB70-1CBA-9FFA-5CFB-3E3173C25B4D}"/>
              </a:ext>
            </a:extLst>
          </p:cNvPr>
          <p:cNvSpPr>
            <a:spLocks noGrp="1"/>
          </p:cNvSpPr>
          <p:nvPr>
            <p:ph idx="1"/>
          </p:nvPr>
        </p:nvSpPr>
        <p:spPr>
          <a:xfrm>
            <a:off x="623887" y="1622324"/>
            <a:ext cx="10944226" cy="3859312"/>
          </a:xfrm>
        </p:spPr>
        <p:txBody>
          <a:bodyPr/>
          <a:lstStyle/>
          <a:p>
            <a:r>
              <a:rPr lang="ru-RU" dirty="0"/>
              <a:t>Мы возвращаем Бога на первое место в жизни, когда помним о том, что именно Бог наполняет смыслом все аспекты нашей жизни, преображая:</a:t>
            </a:r>
          </a:p>
          <a:p>
            <a:pPr marL="457200" indent="-457200">
              <a:buFont typeface="Arial" panose="020B0604020202020204" pitchFamily="34" charset="0"/>
              <a:buChar char="•"/>
            </a:pPr>
            <a:r>
              <a:rPr lang="ru-RU" dirty="0"/>
              <a:t>Нашу </a:t>
            </a:r>
            <a:r>
              <a:rPr lang="ru-RU" b="1" dirty="0"/>
              <a:t>работу</a:t>
            </a:r>
            <a:r>
              <a:rPr lang="ru-RU" dirty="0"/>
              <a:t>;</a:t>
            </a:r>
          </a:p>
          <a:p>
            <a:pPr marL="457200" indent="-457200">
              <a:buFont typeface="Arial" panose="020B0604020202020204" pitchFamily="34" charset="0"/>
              <a:buChar char="•"/>
            </a:pPr>
            <a:r>
              <a:rPr lang="ru-RU" dirty="0"/>
              <a:t>Наши </a:t>
            </a:r>
            <a:r>
              <a:rPr lang="ru-RU" b="1" dirty="0"/>
              <a:t>развлечения</a:t>
            </a:r>
            <a:r>
              <a:rPr lang="ru-RU" dirty="0"/>
              <a:t>;</a:t>
            </a:r>
          </a:p>
          <a:p>
            <a:pPr marL="457200" indent="-457200">
              <a:buFont typeface="Arial" panose="020B0604020202020204" pitchFamily="34" charset="0"/>
              <a:buChar char="•"/>
            </a:pPr>
            <a:r>
              <a:rPr lang="ru-RU" dirty="0"/>
              <a:t>Наше </a:t>
            </a:r>
            <a:r>
              <a:rPr lang="ru-RU" b="1" dirty="0"/>
              <a:t>потребление</a:t>
            </a:r>
            <a:r>
              <a:rPr lang="ru-RU" dirty="0"/>
              <a:t>;</a:t>
            </a:r>
          </a:p>
          <a:p>
            <a:pPr marL="457200" indent="-457200">
              <a:buFont typeface="Arial" panose="020B0604020202020204" pitchFamily="34" charset="0"/>
              <a:buChar char="•"/>
            </a:pPr>
            <a:r>
              <a:rPr lang="ru-RU" dirty="0"/>
              <a:t>Наше </a:t>
            </a:r>
            <a:r>
              <a:rPr lang="ru-RU" b="1" dirty="0"/>
              <a:t>восприятие</a:t>
            </a:r>
            <a:r>
              <a:rPr lang="ru-RU" dirty="0"/>
              <a:t> жизни.</a:t>
            </a:r>
            <a:endParaRPr lang="en-RU" dirty="0"/>
          </a:p>
        </p:txBody>
      </p:sp>
    </p:spTree>
    <p:extLst>
      <p:ext uri="{BB962C8B-B14F-4D97-AF65-F5344CB8AC3E}">
        <p14:creationId xmlns:p14="http://schemas.microsoft.com/office/powerpoint/2010/main" val="1909049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C9B-EE42-E74E-0EBF-E05E90909CDA}"/>
              </a:ext>
            </a:extLst>
          </p:cNvPr>
          <p:cNvSpPr>
            <a:spLocks noGrp="1"/>
          </p:cNvSpPr>
          <p:nvPr>
            <p:ph type="title"/>
          </p:nvPr>
        </p:nvSpPr>
        <p:spPr>
          <a:xfrm>
            <a:off x="623888" y="441324"/>
            <a:ext cx="10944225" cy="1448435"/>
          </a:xfrm>
        </p:spPr>
        <p:txBody>
          <a:bodyPr/>
          <a:lstStyle/>
          <a:p>
            <a:r>
              <a:rPr lang="ru-RU" dirty="0"/>
              <a:t>В СЛЕДУЮЩИЙ РАЗ</a:t>
            </a:r>
            <a:endParaRPr lang="en-RU" dirty="0"/>
          </a:p>
        </p:txBody>
      </p:sp>
      <p:sp>
        <p:nvSpPr>
          <p:cNvPr id="3" name="Content Placeholder 2">
            <a:extLst>
              <a:ext uri="{FF2B5EF4-FFF2-40B4-BE49-F238E27FC236}">
                <a16:creationId xmlns:a16="http://schemas.microsoft.com/office/drawing/2014/main" id="{03C10AF9-6F9E-2175-3209-5EE5FE725EFA}"/>
              </a:ext>
            </a:extLst>
          </p:cNvPr>
          <p:cNvSpPr>
            <a:spLocks noGrp="1"/>
          </p:cNvSpPr>
          <p:nvPr>
            <p:ph idx="1"/>
          </p:nvPr>
        </p:nvSpPr>
        <p:spPr>
          <a:xfrm>
            <a:off x="623887" y="2255520"/>
            <a:ext cx="10944226" cy="3226115"/>
          </a:xfrm>
          <a:noFill/>
        </p:spPr>
        <p:txBody>
          <a:bodyPr/>
          <a:lstStyle/>
          <a:p>
            <a:r>
              <a:rPr lang="ru-RU" dirty="0">
                <a:solidFill>
                  <a:srgbClr val="EEEAD2"/>
                </a:solidFill>
              </a:rPr>
              <a:t>Возвращаясь к изучению книги пророка Аггея, мы поговорим о том, </a:t>
            </a:r>
            <a:r>
              <a:rPr lang="ru-RU" b="1" dirty="0"/>
              <a:t>как достичь успеха в жизни</a:t>
            </a:r>
            <a:r>
              <a:rPr lang="ru-RU" dirty="0"/>
              <a:t>.</a:t>
            </a:r>
            <a:endParaRPr lang="en-RU" dirty="0"/>
          </a:p>
        </p:txBody>
      </p:sp>
    </p:spTree>
    <p:extLst>
      <p:ext uri="{BB962C8B-B14F-4D97-AF65-F5344CB8AC3E}">
        <p14:creationId xmlns:p14="http://schemas.microsoft.com/office/powerpoint/2010/main" val="930716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6415-99BF-B43F-93A1-0CDF7356532C}"/>
              </a:ext>
            </a:extLst>
          </p:cNvPr>
          <p:cNvSpPr>
            <a:spLocks noGrp="1"/>
          </p:cNvSpPr>
          <p:nvPr>
            <p:ph type="title"/>
          </p:nvPr>
        </p:nvSpPr>
        <p:spPr/>
        <p:txBody>
          <a:bodyPr/>
          <a:lstStyle/>
          <a:p>
            <a:r>
              <a:rPr lang="ru-RU" dirty="0"/>
              <a:t>ПРИМЕНЕНИЕ</a:t>
            </a:r>
            <a:endParaRPr lang="en-RU" dirty="0"/>
          </a:p>
        </p:txBody>
      </p:sp>
      <p:sp>
        <p:nvSpPr>
          <p:cNvPr id="3" name="Content Placeholder 2">
            <a:extLst>
              <a:ext uri="{FF2B5EF4-FFF2-40B4-BE49-F238E27FC236}">
                <a16:creationId xmlns:a16="http://schemas.microsoft.com/office/drawing/2014/main" id="{B26435ED-E795-5A8D-6458-49ACD7E5D5B7}"/>
              </a:ext>
            </a:extLst>
          </p:cNvPr>
          <p:cNvSpPr>
            <a:spLocks noGrp="1"/>
          </p:cNvSpPr>
          <p:nvPr>
            <p:ph idx="1"/>
          </p:nvPr>
        </p:nvSpPr>
        <p:spPr>
          <a:xfrm>
            <a:off x="623887" y="1755648"/>
            <a:ext cx="10944226" cy="3725987"/>
          </a:xfrm>
          <a:noFill/>
        </p:spPr>
        <p:txBody>
          <a:bodyPr/>
          <a:lstStyle/>
          <a:p>
            <a:r>
              <a:rPr lang="ru-RU" b="1" dirty="0"/>
              <a:t>Поставьте Бога на первое место в вашей жизни</a:t>
            </a:r>
            <a:r>
              <a:rPr lang="ru-RU" dirty="0">
                <a:solidFill>
                  <a:srgbClr val="EEEAD2"/>
                </a:solidFill>
              </a:rPr>
              <a:t>, сделав воскресное богослужение, чтение Писания и молитву, участие в домашней дискуссионной группе, а также служение неотъемлемыми частями вашей жизни, которые не просто находят место в вашем календаре, но являются обязательными для вас.</a:t>
            </a:r>
            <a:endParaRPr lang="en-RU" dirty="0"/>
          </a:p>
        </p:txBody>
      </p:sp>
    </p:spTree>
    <p:extLst>
      <p:ext uri="{BB962C8B-B14F-4D97-AF65-F5344CB8AC3E}">
        <p14:creationId xmlns:p14="http://schemas.microsoft.com/office/powerpoint/2010/main" val="2239807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7603F2-9ADB-DF17-E7EB-0AFAF820FA92}"/>
              </a:ext>
            </a:extLst>
          </p:cNvPr>
          <p:cNvSpPr>
            <a:spLocks noGrp="1"/>
          </p:cNvSpPr>
          <p:nvPr>
            <p:ph idx="1"/>
          </p:nvPr>
        </p:nvSpPr>
        <p:spPr>
          <a:xfrm>
            <a:off x="623887" y="512064"/>
            <a:ext cx="10944226" cy="4969571"/>
          </a:xfrm>
          <a:noFill/>
        </p:spPr>
        <p:txBody>
          <a:bodyPr/>
          <a:lstStyle/>
          <a:p>
            <a:r>
              <a:rPr lang="ru-RU" i="1" dirty="0"/>
              <a:t>«…</a:t>
            </a:r>
            <a:r>
              <a:rPr lang="en-RU" i="1" dirty="0"/>
              <a:t>те, кто вместо неба ищет землю, тот и ее непременно потеряет; а кто предпочитает небесное земному, тот и тем, и другим насладится с великим избытком</a:t>
            </a:r>
            <a:r>
              <a:rPr lang="ru-RU" i="1" dirty="0"/>
              <a:t>»</a:t>
            </a:r>
          </a:p>
          <a:p>
            <a:pPr algn="r"/>
            <a:r>
              <a:rPr lang="ru-RU" dirty="0"/>
              <a:t>(Св. Иоанн Златоуст «</a:t>
            </a:r>
            <a:r>
              <a:rPr lang="ru-RU" i="1" dirty="0"/>
              <a:t>Беседы на Евангелие от Матфея</a:t>
            </a:r>
            <a:r>
              <a:rPr lang="ru-RU" dirty="0"/>
              <a:t>», </a:t>
            </a:r>
            <a:br>
              <a:rPr lang="ru-RU" dirty="0"/>
            </a:br>
            <a:r>
              <a:rPr lang="ru-RU" dirty="0"/>
              <a:t>беседа 5, 390 год от РХ, Антиохия)</a:t>
            </a:r>
            <a:endParaRPr lang="en-RU" dirty="0"/>
          </a:p>
        </p:txBody>
      </p:sp>
    </p:spTree>
    <p:extLst>
      <p:ext uri="{BB962C8B-B14F-4D97-AF65-F5344CB8AC3E}">
        <p14:creationId xmlns:p14="http://schemas.microsoft.com/office/powerpoint/2010/main" val="3600825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normAutofit fontScale="90000"/>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420F7A-413C-42FF-82BB-84EF9F3BF7E7}">
  <ds:schemaRefs>
    <ds:schemaRef ds:uri="http://schemas.microsoft.com/sharepoint/v3/contenttype/forms"/>
  </ds:schemaRefs>
</ds:datastoreItem>
</file>

<file path=customXml/itemProps2.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AE98BC-D3D4-43A3-A423-022DEC00C7DD}">
  <ds:schemaRefs>
    <ds:schemaRef ds:uri="http://schemas.microsoft.com/office/2006/documentManagement/types"/>
    <ds:schemaRef ds:uri="http://purl.org/dc/dcmitype/"/>
    <ds:schemaRef ds:uri="http://schemas.microsoft.com/office/infopath/2007/PartnerControls"/>
    <ds:schemaRef ds:uri="9d1a634f-6735-4db6-bcd6-aa97ff485f62"/>
    <ds:schemaRef ds:uri="http://purl.org/dc/elements/1.1/"/>
    <ds:schemaRef ds:uri="http://schemas.microsoft.com/office/2006/metadata/properties"/>
    <ds:schemaRef ds:uri="http://purl.org/dc/terms/"/>
    <ds:schemaRef ds:uri="http://schemas.openxmlformats.org/package/2006/metadata/core-properties"/>
    <ds:schemaRef ds:uri="62589e56-49db-468b-8cef-9bc6768a675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140836</TotalTime>
  <Words>1819</Words>
  <Application>Microsoft Macintosh PowerPoint</Application>
  <PresentationFormat>Widescreen</PresentationFormat>
  <Paragraphs>108</Paragraphs>
  <Slides>32</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КНИГА ПРОРОКА АГГЕЯ</vt:lpstr>
      <vt:lpstr>СТРУКТУРА КНИГИ АГГЕЯ</vt:lpstr>
      <vt:lpstr>СТРУКТУРА ОБЛИЧЕНИЯ АГГЕЯ</vt:lpstr>
      <vt:lpstr>PowerPoint Presentation</vt:lpstr>
      <vt:lpstr>PowerPoint Presentation</vt:lpstr>
      <vt:lpstr>МЕСТО ХРАМА В ЖИЗНИ ЕВРЕЕВ</vt:lpstr>
      <vt:lpstr>PowerPoint Presentation</vt:lpstr>
      <vt:lpstr>БОГ ДАРИТ СМЫСЛ ЖИЗНИ</vt:lpstr>
      <vt:lpstr>PowerPoint Presentation</vt:lpstr>
      <vt:lpstr>ПРАКТИЧЕСКИЙ ПОДХОД К ТРУДУ</vt:lpstr>
      <vt:lpstr>PowerPoint Presentation</vt:lpstr>
      <vt:lpstr>PowerPoint Presentation</vt:lpstr>
      <vt:lpstr>ПРЕОБРАЖЁННЫЙ ОТДЫХ</vt:lpstr>
      <vt:lpstr>PowerPoint Presentation</vt:lpstr>
      <vt:lpstr>PowerPoint Presentation</vt:lpstr>
      <vt:lpstr>ПРЕОБРАЖЁННОЕ ПОТРЕБЛЕНИЕ</vt:lpstr>
      <vt:lpstr>PowerPoint Presentation</vt:lpstr>
      <vt:lpstr>PowerPoint Presentation</vt:lpstr>
      <vt:lpstr>ПРЕОБРАЖЁННОЕ  ВОСПРИЯТИЕ ЖИЗНИ</vt:lpstr>
      <vt:lpstr>PowerPoint Presentation</vt:lpstr>
      <vt:lpstr>PowerPoint Presentation</vt:lpstr>
      <vt:lpstr>БОГ ДАРИТ СМЫСЛ ЖИЗНИ</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779</cp:revision>
  <dcterms:created xsi:type="dcterms:W3CDTF">2020-09-24T09:54:03Z</dcterms:created>
  <dcterms:modified xsi:type="dcterms:W3CDTF">2025-07-17T19:25:21Z</dcterms:modified>
</cp:coreProperties>
</file>