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handoutMasterIdLst>
    <p:handoutMasterId r:id="rId36"/>
  </p:handoutMasterIdLst>
  <p:sldIdLst>
    <p:sldId id="1523" r:id="rId5"/>
    <p:sldId id="1561" r:id="rId6"/>
    <p:sldId id="1581" r:id="rId7"/>
    <p:sldId id="1524" r:id="rId8"/>
    <p:sldId id="1583" r:id="rId9"/>
    <p:sldId id="1649" r:id="rId10"/>
    <p:sldId id="1585" r:id="rId11"/>
    <p:sldId id="1625" r:id="rId12"/>
    <p:sldId id="1650" r:id="rId13"/>
    <p:sldId id="1651" r:id="rId14"/>
    <p:sldId id="1655" r:id="rId15"/>
    <p:sldId id="1652" r:id="rId16"/>
    <p:sldId id="1662" r:id="rId17"/>
    <p:sldId id="1663" r:id="rId18"/>
    <p:sldId id="1666" r:id="rId19"/>
    <p:sldId id="1656" r:id="rId20"/>
    <p:sldId id="1658" r:id="rId21"/>
    <p:sldId id="1661" r:id="rId22"/>
    <p:sldId id="1657" r:id="rId23"/>
    <p:sldId id="1659" r:id="rId24"/>
    <p:sldId id="1664" r:id="rId25"/>
    <p:sldId id="1665" r:id="rId26"/>
    <p:sldId id="1660" r:id="rId27"/>
    <p:sldId id="1654" r:id="rId28"/>
    <p:sldId id="1667" r:id="rId29"/>
    <p:sldId id="1653" r:id="rId30"/>
    <p:sldId id="1568" r:id="rId31"/>
    <p:sldId id="1547" r:id="rId32"/>
    <p:sldId id="1611" r:id="rId33"/>
    <p:sldId id="134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 userDrawn="1">
          <p15:clr>
            <a:srgbClr val="A4A3A4"/>
          </p15:clr>
        </p15:guide>
        <p15:guide id="4" orient="horz" pos="3725" userDrawn="1">
          <p15:clr>
            <a:srgbClr val="A4A3A4"/>
          </p15:clr>
        </p15:guide>
        <p15:guide id="5" orient="horz" pos="4042" userDrawn="1">
          <p15:clr>
            <a:srgbClr val="A4A3A4"/>
          </p15:clr>
        </p15:guide>
        <p15:guide id="6" pos="7287" userDrawn="1">
          <p15:clr>
            <a:srgbClr val="A4A3A4"/>
          </p15:clr>
        </p15:guide>
        <p15:guide id="7" orient="horz" pos="278" userDrawn="1">
          <p15:clr>
            <a:srgbClr val="A4A3A4"/>
          </p15:clr>
        </p15:guide>
        <p15:guide id="8" orient="horz" pos="34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a:srgbClr val="A08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15" autoAdjust="0"/>
    <p:restoredTop sz="96327"/>
  </p:normalViewPr>
  <p:slideViewPr>
    <p:cSldViewPr snapToGrid="0" snapToObjects="1">
      <p:cViewPr varScale="1">
        <p:scale>
          <a:sx n="104" d="100"/>
          <a:sy n="104" d="100"/>
        </p:scale>
        <p:origin x="232" y="520"/>
      </p:cViewPr>
      <p:guideLst>
        <p:guide orient="horz" pos="2160"/>
        <p:guide pos="3840"/>
        <p:guide pos="393"/>
        <p:guide orient="horz" pos="3725"/>
        <p:guide orient="horz" pos="4042"/>
        <p:guide pos="7287"/>
        <p:guide orient="horz" pos="278"/>
        <p:guide orient="horz" pos="3453"/>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F2BAA-8641-A675-F94E-5FB08B34E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a:extLst>
              <a:ext uri="{FF2B5EF4-FFF2-40B4-BE49-F238E27FC236}">
                <a16:creationId xmlns:a16="http://schemas.microsoft.com/office/drawing/2014/main" id="{E6A27EF0-1BED-3B03-B5EB-0823DE8B8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FB1C9-76AB-C449-8045-361449949862}" type="datetimeFigureOut">
              <a:rPr lang="en-RU" smtClean="0"/>
              <a:t>24.05.2025</a:t>
            </a:fld>
            <a:endParaRPr lang="en-RU"/>
          </a:p>
        </p:txBody>
      </p:sp>
      <p:sp>
        <p:nvSpPr>
          <p:cNvPr id="4" name="Footer Placeholder 3">
            <a:extLst>
              <a:ext uri="{FF2B5EF4-FFF2-40B4-BE49-F238E27FC236}">
                <a16:creationId xmlns:a16="http://schemas.microsoft.com/office/drawing/2014/main" id="{48FCB05C-91E3-49F2-738F-69EFE818BA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5" name="Slide Number Placeholder 4">
            <a:extLst>
              <a:ext uri="{FF2B5EF4-FFF2-40B4-BE49-F238E27FC236}">
                <a16:creationId xmlns:a16="http://schemas.microsoft.com/office/drawing/2014/main" id="{4C296C0E-F132-7407-C42E-A8FDE01B07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6FB5AD-6CAF-744A-BCD1-2839521B78CD}" type="slidenum">
              <a:rPr lang="en-RU" smtClean="0"/>
              <a:t>‹#›</a:t>
            </a:fld>
            <a:endParaRPr lang="en-RU"/>
          </a:p>
        </p:txBody>
      </p:sp>
    </p:spTree>
    <p:extLst>
      <p:ext uri="{BB962C8B-B14F-4D97-AF65-F5344CB8AC3E}">
        <p14:creationId xmlns:p14="http://schemas.microsoft.com/office/powerpoint/2010/main" val="38721843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D9057-650A-DA45-BBFC-E4A38716EBFB}" type="datetimeFigureOut">
              <a:rPr lang="en-RU" smtClean="0"/>
              <a:t>24.05.2025</a:t>
            </a:fld>
            <a:endParaRPr lang="en-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BFED6-21E3-5342-AFB2-1D9FF8750C08}" type="slidenum">
              <a:rPr lang="en-RU" smtClean="0"/>
              <a:t>‹#›</a:t>
            </a:fld>
            <a:endParaRPr lang="en-RU"/>
          </a:p>
        </p:txBody>
      </p:sp>
    </p:spTree>
    <p:extLst>
      <p:ext uri="{BB962C8B-B14F-4D97-AF65-F5344CB8AC3E}">
        <p14:creationId xmlns:p14="http://schemas.microsoft.com/office/powerpoint/2010/main" val="175529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92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екст без заголовка">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21FBFA-627B-D8B4-E8BE-A6888F7305DE}"/>
              </a:ext>
            </a:extLst>
          </p:cNvPr>
          <p:cNvSpPr>
            <a:spLocks noGrp="1"/>
          </p:cNvSpPr>
          <p:nvPr>
            <p:ph idx="1"/>
          </p:nvPr>
        </p:nvSpPr>
        <p:spPr>
          <a:xfrm>
            <a:off x="623887" y="441326"/>
            <a:ext cx="10944226" cy="5040312"/>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62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1 строка и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532069"/>
          </a:xfrm>
        </p:spPr>
        <p:txBody>
          <a:bodyPr anchor="ctr">
            <a:noAutofit/>
          </a:bodyPr>
          <a:lstStyle/>
          <a:p>
            <a:r>
              <a:rPr lang="en-GB" dirty="0"/>
              <a:t>CLICK TO EDIT MASTER </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1401098"/>
            <a:ext cx="10944226" cy="4080538"/>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543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2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180998"/>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020528"/>
            <a:ext cx="10944226" cy="3461107"/>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1107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3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861004"/>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698955"/>
            <a:ext cx="10944226" cy="2782681"/>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Заголовок 2 строки и  2 текс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hasCustomPrompt="1"/>
          </p:nvPr>
        </p:nvSpPr>
        <p:spPr>
          <a:xfrm>
            <a:off x="623888" y="441325"/>
            <a:ext cx="10944225" cy="1384300"/>
          </a:xfrm>
        </p:spPr>
        <p:txBody>
          <a:bodyPr>
            <a:noAutofit/>
          </a:bodyPr>
          <a:lstStyle/>
          <a:p>
            <a:r>
              <a:rPr lang="en-GB" dirty="0"/>
              <a:t>CLICK TO EDIT </a:t>
            </a:r>
            <a:br>
              <a:rPr lang="ru-RU" dirty="0"/>
            </a:br>
            <a:r>
              <a:rPr lang="en-GB" dirty="0"/>
              <a:t>MASTER TITLE STYLE</a:t>
            </a:r>
            <a:endParaRPr lang="en-US" dirty="0"/>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23888" y="1947553"/>
            <a:ext cx="5179035" cy="3534084"/>
          </a:xfrm>
        </p:spPr>
        <p:txBody>
          <a:bodyPr lIns="0" tIns="0" rIns="0" bIns="0" anchor="ctr">
            <a:noAutofit/>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096000" y="1947553"/>
            <a:ext cx="5472113" cy="3534084"/>
          </a:xfrm>
        </p:spPr>
        <p:txBody>
          <a:bodyPr lIns="0" tIns="0" rIns="0" bIns="0" anchor="ctr">
            <a:noAutofit/>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89954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A8D8F-CAEC-599E-1B4E-8A0AD1697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D772D996-E51C-1A6D-4961-4BC1ABEF4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3946A746-B6C9-599C-4FAA-9425440E5413}"/>
              </a:ext>
            </a:extLst>
          </p:cNvPr>
          <p:cNvSpPr>
            <a:spLocks noGrp="1"/>
          </p:cNvSpPr>
          <p:nvPr>
            <p:ph type="dt" sz="half" idx="10"/>
          </p:nvPr>
        </p:nvSpPr>
        <p:spPr/>
        <p:txBody>
          <a:bodyPr/>
          <a:lstStyle/>
          <a:p>
            <a:fld id="{A48801D0-6EA3-42E2-BE7C-1A5364F44C24}" type="datetimeFigureOut">
              <a:rPr lang="ru-RU" smtClean="0"/>
              <a:t>24.05.2025</a:t>
            </a:fld>
            <a:endParaRPr lang="ru-RU"/>
          </a:p>
        </p:txBody>
      </p:sp>
      <p:sp>
        <p:nvSpPr>
          <p:cNvPr id="5" name="Footer Placeholder 4">
            <a:extLst>
              <a:ext uri="{FF2B5EF4-FFF2-40B4-BE49-F238E27FC236}">
                <a16:creationId xmlns:a16="http://schemas.microsoft.com/office/drawing/2014/main" id="{6C73AE1F-537B-0D1A-00F0-2309E79ADB0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8060A9C2-4099-ADC5-ED82-438088417C03}"/>
              </a:ext>
            </a:extLst>
          </p:cNvPr>
          <p:cNvSpPr>
            <a:spLocks noGrp="1"/>
          </p:cNvSpPr>
          <p:nvPr>
            <p:ph type="sldNum" sz="quarter" idx="12"/>
          </p:nvPr>
        </p:nvSpPr>
        <p:spPr/>
        <p:txBody>
          <a:bodyPr/>
          <a:lstStyle/>
          <a:p>
            <a:fld id="{BE84C122-F9FF-45D8-B252-8AFC258D2992}" type="slidenum">
              <a:rPr lang="ru-RU" smtClean="0"/>
              <a:t>‹#›</a:t>
            </a:fld>
            <a:endParaRPr lang="ru-RU"/>
          </a:p>
        </p:txBody>
      </p:sp>
    </p:spTree>
    <p:extLst>
      <p:ext uri="{BB962C8B-B14F-4D97-AF65-F5344CB8AC3E}">
        <p14:creationId xmlns:p14="http://schemas.microsoft.com/office/powerpoint/2010/main" val="3959434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23888" y="441325"/>
            <a:ext cx="10944225" cy="561565"/>
          </a:xfrm>
          <a:prstGeom prst="rect">
            <a:avLst/>
          </a:prstGeom>
        </p:spPr>
        <p:txBody>
          <a:bodyPr vert="horz" lIns="0" tIns="0" rIns="0" bIns="0" rtlCol="0" anchor="ctr">
            <a:normAutofit/>
          </a:bodyPr>
          <a:lstStyle/>
          <a:p>
            <a:r>
              <a:rPr lang="en-GB" dirty="0"/>
              <a:t>CLICK TO EDIT MASTER TITLE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23888" y="1445342"/>
            <a:ext cx="10937854" cy="4036296"/>
          </a:xfrm>
          <a:prstGeom prst="rect">
            <a:avLst/>
          </a:prstGeom>
        </p:spPr>
        <p:txBody>
          <a:bodyPr vert="horz" lIns="0" tIns="0" rIns="0" bIns="0" rtlCol="0" anchor="ctr">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97" r:id="rId1"/>
    <p:sldLayoutId id="2147483655" r:id="rId2"/>
    <p:sldLayoutId id="2147483696" r:id="rId3"/>
    <p:sldLayoutId id="2147483695" r:id="rId4"/>
    <p:sldLayoutId id="2147483650" r:id="rId5"/>
    <p:sldLayoutId id="2147483652" r:id="rId6"/>
    <p:sldLayoutId id="2147483698" r:id="rId7"/>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ABD2B"/>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6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00000"/>
        </a:lnSpc>
        <a:spcBef>
          <a:spcPts val="6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orient="horz" pos="3725" userDrawn="1">
          <p15:clr>
            <a:srgbClr val="F26B43"/>
          </p15:clr>
        </p15:guide>
        <p15:guide id="5" orient="horz" pos="4042" userDrawn="1">
          <p15:clr>
            <a:srgbClr val="F26B43"/>
          </p15:clr>
        </p15:guide>
        <p15:guide id="6" pos="7287" userDrawn="1">
          <p15:clr>
            <a:srgbClr val="F26B43"/>
          </p15:clr>
        </p15:guide>
        <p15:guide id="7" orient="horz" pos="3453" userDrawn="1">
          <p15:clr>
            <a:srgbClr val="F26B43"/>
          </p15:clr>
        </p15:guide>
        <p15:guide id="8" orient="horz" pos="2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07 The King and His Kingdom HORIZONTAL">
            <a:hlinkClick r:id="" action="ppaction://media"/>
            <a:extLst>
              <a:ext uri="{FF2B5EF4-FFF2-40B4-BE49-F238E27FC236}">
                <a16:creationId xmlns:a16="http://schemas.microsoft.com/office/drawing/2014/main" id="{D3048B33-90A8-AEA8-B5D9-90DFBF113AA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979"/>
          </a:xfrm>
        </p:spPr>
      </p:pic>
    </p:spTree>
    <p:extLst>
      <p:ext uri="{BB962C8B-B14F-4D97-AF65-F5344CB8AC3E}">
        <p14:creationId xmlns:p14="http://schemas.microsoft.com/office/powerpoint/2010/main" val="211489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7D3C6-1630-02F4-B6ED-585982F986B9}"/>
              </a:ext>
            </a:extLst>
          </p:cNvPr>
          <p:cNvSpPr>
            <a:spLocks noGrp="1"/>
          </p:cNvSpPr>
          <p:nvPr>
            <p:ph idx="1"/>
          </p:nvPr>
        </p:nvSpPr>
        <p:spPr>
          <a:xfrm>
            <a:off x="623887" y="703385"/>
            <a:ext cx="10944226" cy="4778251"/>
          </a:xfrm>
          <a:noFill/>
        </p:spPr>
        <p:txBody>
          <a:bodyPr/>
          <a:lstStyle/>
          <a:p>
            <a:pPr marL="457200" indent="-457200">
              <a:buFont typeface="Arial" panose="020B0604020202020204" pitchFamily="34" charset="0"/>
              <a:buChar char="•"/>
            </a:pPr>
            <a:r>
              <a:rPr lang="ru-RU" i="1" dirty="0"/>
              <a:t>Кем вы считаете Христа? Кто Он?</a:t>
            </a:r>
          </a:p>
          <a:p>
            <a:pPr marL="457200" indent="-457200">
              <a:buFont typeface="Arial" panose="020B0604020202020204" pitchFamily="34" charset="0"/>
              <a:buChar char="•"/>
            </a:pPr>
            <a:r>
              <a:rPr lang="ru-RU" dirty="0"/>
              <a:t>Запишите сейчас ответ в ваши бюллетени</a:t>
            </a:r>
            <a:endParaRPr lang="en-RU" dirty="0"/>
          </a:p>
        </p:txBody>
      </p:sp>
    </p:spTree>
    <p:extLst>
      <p:ext uri="{BB962C8B-B14F-4D97-AF65-F5344CB8AC3E}">
        <p14:creationId xmlns:p14="http://schemas.microsoft.com/office/powerpoint/2010/main" val="3234201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person opening a door&#10;&#10;AI-generated content may be incorrect.">
            <a:extLst>
              <a:ext uri="{FF2B5EF4-FFF2-40B4-BE49-F238E27FC236}">
                <a16:creationId xmlns:a16="http://schemas.microsoft.com/office/drawing/2014/main" id="{EA513B86-A8E8-5DBA-DF69-A0106EA7806D}"/>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162025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67E790-0505-A1F7-4986-4651325DBE20}"/>
              </a:ext>
            </a:extLst>
          </p:cNvPr>
          <p:cNvSpPr>
            <a:spLocks noGrp="1"/>
          </p:cNvSpPr>
          <p:nvPr>
            <p:ph idx="1"/>
          </p:nvPr>
        </p:nvSpPr>
        <p:spPr>
          <a:xfrm>
            <a:off x="623887" y="602429"/>
            <a:ext cx="11007282" cy="4879208"/>
          </a:xfrm>
        </p:spPr>
        <p:txBody>
          <a:bodyPr/>
          <a:lstStyle/>
          <a:p>
            <a:r>
              <a:rPr lang="ru-RU" baseline="30000" dirty="0"/>
              <a:t>22:41 </a:t>
            </a:r>
            <a:r>
              <a:rPr lang="ru-RU" dirty="0"/>
              <a:t>Когда фарисеи собрались вместе, Иисус спросил их: </a:t>
            </a:r>
            <a:r>
              <a:rPr lang="ru-RU" baseline="30000" dirty="0"/>
              <a:t>42 </a:t>
            </a:r>
            <a:r>
              <a:rPr lang="ru-RU" dirty="0"/>
              <a:t>«</a:t>
            </a:r>
            <a:r>
              <a:rPr lang="ru-RU" i="1" dirty="0"/>
              <a:t>Что вы думаете о Христе? Чей Он Сын?</a:t>
            </a:r>
            <a:r>
              <a:rPr lang="ru-RU" dirty="0"/>
              <a:t>» «</a:t>
            </a:r>
            <a:r>
              <a:rPr lang="ru-RU" i="1" dirty="0"/>
              <a:t>Сын Давида</a:t>
            </a:r>
            <a:r>
              <a:rPr lang="ru-RU" dirty="0"/>
              <a:t>», – ответили Ему. </a:t>
            </a:r>
            <a:r>
              <a:rPr lang="ru-RU" baseline="30000" dirty="0"/>
              <a:t>43 </a:t>
            </a:r>
            <a:r>
              <a:rPr lang="ru-RU" dirty="0"/>
              <a:t>Иисус говорит им: «</a:t>
            </a:r>
            <a:r>
              <a:rPr lang="ru-RU" i="1" dirty="0"/>
              <a:t>Почему же тогда Давид, вдохновляемый Духом, называет Его Господом? Ведь он говорит: </a:t>
            </a:r>
            <a:r>
              <a:rPr lang="ru-RU" baseline="30000" dirty="0"/>
              <a:t>44 </a:t>
            </a:r>
            <a:r>
              <a:rPr lang="ru-RU" i="1" dirty="0"/>
              <a:t>«Сказал Господь Господу моему: Сядь по правую руку от Меня, пока Я не повергну врагов Твоих к ногам Твоим»</a:t>
            </a:r>
            <a:r>
              <a:rPr lang="en-GB" dirty="0"/>
              <a:t>.</a:t>
            </a:r>
            <a:r>
              <a:rPr lang="ru-RU" dirty="0"/>
              <a:t> </a:t>
            </a:r>
            <a:r>
              <a:rPr lang="en-GB" baseline="30000" dirty="0"/>
              <a:t>45 </a:t>
            </a:r>
            <a:r>
              <a:rPr lang="ru-RU" i="1" dirty="0"/>
              <a:t>Итак, если Давид называет Его Господом, то как же в таком случае Он может быть ему Сыном?</a:t>
            </a:r>
            <a:r>
              <a:rPr lang="ru-RU" dirty="0"/>
              <a:t>» </a:t>
            </a:r>
            <a:r>
              <a:rPr lang="ru-RU" baseline="30000" dirty="0"/>
              <a:t>46 </a:t>
            </a:r>
            <a:r>
              <a:rPr lang="ru-RU" dirty="0"/>
              <a:t>В ответ никто не мог сказать ни слова, и с этого дня они больше не решались задавать Ему вопросы.</a:t>
            </a:r>
          </a:p>
          <a:p>
            <a:pPr algn="r"/>
            <a:r>
              <a:rPr lang="ru-RU" dirty="0"/>
              <a:t>(Евангелие от Матфея 22:41-46)</a:t>
            </a:r>
            <a:endParaRPr lang="en-RU" dirty="0"/>
          </a:p>
        </p:txBody>
      </p:sp>
    </p:spTree>
    <p:extLst>
      <p:ext uri="{BB962C8B-B14F-4D97-AF65-F5344CB8AC3E}">
        <p14:creationId xmlns:p14="http://schemas.microsoft.com/office/powerpoint/2010/main" val="17133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4952-380F-7F29-2E9A-6D34C4A949DB}"/>
              </a:ext>
            </a:extLst>
          </p:cNvPr>
          <p:cNvSpPr>
            <a:spLocks noGrp="1"/>
          </p:cNvSpPr>
          <p:nvPr>
            <p:ph type="title"/>
          </p:nvPr>
        </p:nvSpPr>
        <p:spPr>
          <a:xfrm>
            <a:off x="623888" y="441325"/>
            <a:ext cx="10944225" cy="1155827"/>
          </a:xfrm>
        </p:spPr>
        <p:txBody>
          <a:bodyPr/>
          <a:lstStyle/>
          <a:p>
            <a:r>
              <a:rPr lang="ru-RU" dirty="0"/>
              <a:t>ВРЕМЯ ВОПРОСОВ</a:t>
            </a:r>
            <a:endParaRPr lang="en-RU" dirty="0"/>
          </a:p>
        </p:txBody>
      </p:sp>
      <p:sp>
        <p:nvSpPr>
          <p:cNvPr id="3" name="Content Placeholder 2">
            <a:extLst>
              <a:ext uri="{FF2B5EF4-FFF2-40B4-BE49-F238E27FC236}">
                <a16:creationId xmlns:a16="http://schemas.microsoft.com/office/drawing/2014/main" id="{1BCF910A-90D3-3663-3F14-A4C0CD5DDF23}"/>
              </a:ext>
            </a:extLst>
          </p:cNvPr>
          <p:cNvSpPr>
            <a:spLocks noGrp="1"/>
          </p:cNvSpPr>
          <p:nvPr>
            <p:ph idx="1"/>
          </p:nvPr>
        </p:nvSpPr>
        <p:spPr>
          <a:xfrm>
            <a:off x="623887" y="1731264"/>
            <a:ext cx="10944226" cy="3828288"/>
          </a:xfrm>
        </p:spPr>
        <p:txBody>
          <a:bodyPr/>
          <a:lstStyle/>
          <a:p>
            <a:r>
              <a:rPr lang="ru-RU" baseline="30000" dirty="0">
                <a:solidFill>
                  <a:srgbClr val="EEEAD2"/>
                </a:solidFill>
              </a:rPr>
              <a:t>21:23 </a:t>
            </a:r>
            <a:r>
              <a:rPr lang="ru-RU" dirty="0">
                <a:solidFill>
                  <a:srgbClr val="EEEAD2"/>
                </a:solidFill>
              </a:rPr>
              <a:t>Когда Иисус вошел в храм и стал учить народ, к Нему подошли первосвященники и старейшины народа с вопросом: </a:t>
            </a:r>
            <a:r>
              <a:rPr lang="ru-RU" dirty="0"/>
              <a:t>«</a:t>
            </a:r>
            <a:r>
              <a:rPr lang="ru-RU" b="1" i="1" dirty="0"/>
              <a:t>Чьей властью Ты все это делаешь, и кто дал Тебе эту власть?</a:t>
            </a:r>
            <a:r>
              <a:rPr lang="ru-RU" dirty="0"/>
              <a:t>»</a:t>
            </a:r>
          </a:p>
          <a:p>
            <a:pPr algn="r"/>
            <a:r>
              <a:rPr lang="ru-RU" dirty="0">
                <a:solidFill>
                  <a:srgbClr val="EEEAD2"/>
                </a:solidFill>
              </a:rPr>
              <a:t>(Евангелие от Матфея 21:23)</a:t>
            </a:r>
          </a:p>
          <a:p>
            <a:r>
              <a:rPr lang="ru-RU" dirty="0">
                <a:solidFill>
                  <a:srgbClr val="EEEAD2"/>
                </a:solidFill>
              </a:rPr>
              <a:t>Ответом на этот вопрос становятся:</a:t>
            </a:r>
          </a:p>
          <a:p>
            <a:pPr marL="457200" indent="-457200">
              <a:buFont typeface="Arial" panose="020B0604020202020204" pitchFamily="34" charset="0"/>
              <a:buChar char="•"/>
            </a:pPr>
            <a:r>
              <a:rPr lang="ru-RU" dirty="0">
                <a:solidFill>
                  <a:srgbClr val="EEEAD2"/>
                </a:solidFill>
              </a:rPr>
              <a:t>Истории;</a:t>
            </a:r>
          </a:p>
          <a:p>
            <a:pPr marL="457200" indent="-457200">
              <a:buFont typeface="Arial" panose="020B0604020202020204" pitchFamily="34" charset="0"/>
              <a:buChar char="•"/>
            </a:pPr>
            <a:r>
              <a:rPr lang="ru-RU" dirty="0">
                <a:solidFill>
                  <a:srgbClr val="EEEAD2"/>
                </a:solidFill>
              </a:rPr>
              <a:t>Иллюстрации</a:t>
            </a:r>
            <a:r>
              <a:rPr lang="ru-RU" dirty="0"/>
              <a:t>.</a:t>
            </a:r>
          </a:p>
        </p:txBody>
      </p:sp>
    </p:spTree>
    <p:extLst>
      <p:ext uri="{BB962C8B-B14F-4D97-AF65-F5344CB8AC3E}">
        <p14:creationId xmlns:p14="http://schemas.microsoft.com/office/powerpoint/2010/main" val="1117844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4E7A2-BCA2-5022-CB8D-A92F27456582}"/>
              </a:ext>
            </a:extLst>
          </p:cNvPr>
          <p:cNvSpPr>
            <a:spLocks noGrp="1"/>
          </p:cNvSpPr>
          <p:nvPr>
            <p:ph type="title"/>
          </p:nvPr>
        </p:nvSpPr>
        <p:spPr/>
        <p:txBody>
          <a:bodyPr/>
          <a:lstStyle/>
          <a:p>
            <a:r>
              <a:rPr lang="ru-RU" dirty="0"/>
              <a:t>ВРЕМЯ ВЫЗОВОВ</a:t>
            </a:r>
            <a:endParaRPr lang="en-RU" dirty="0"/>
          </a:p>
        </p:txBody>
      </p:sp>
      <p:sp>
        <p:nvSpPr>
          <p:cNvPr id="3" name="Content Placeholder 2">
            <a:extLst>
              <a:ext uri="{FF2B5EF4-FFF2-40B4-BE49-F238E27FC236}">
                <a16:creationId xmlns:a16="http://schemas.microsoft.com/office/drawing/2014/main" id="{55D20B7D-606C-D52C-717B-843841A5F000}"/>
              </a:ext>
            </a:extLst>
          </p:cNvPr>
          <p:cNvSpPr>
            <a:spLocks noGrp="1"/>
          </p:cNvSpPr>
          <p:nvPr>
            <p:ph idx="1"/>
          </p:nvPr>
        </p:nvSpPr>
        <p:spPr>
          <a:xfrm>
            <a:off x="623887" y="1536192"/>
            <a:ext cx="10944226" cy="4096512"/>
          </a:xfrm>
        </p:spPr>
        <p:txBody>
          <a:bodyPr/>
          <a:lstStyle/>
          <a:p>
            <a:r>
              <a:rPr lang="ru-RU" baseline="30000" dirty="0">
                <a:solidFill>
                  <a:srgbClr val="EEEAD2"/>
                </a:solidFill>
              </a:rPr>
              <a:t>22:15 </a:t>
            </a:r>
            <a:r>
              <a:rPr lang="ru-RU" dirty="0">
                <a:solidFill>
                  <a:srgbClr val="EEEAD2"/>
                </a:solidFill>
              </a:rPr>
              <a:t>После этого фарисеи стали советоваться, </a:t>
            </a:r>
            <a:r>
              <a:rPr lang="ru-RU" b="1" dirty="0"/>
              <a:t>как бы им поймать Иисуса на слове</a:t>
            </a:r>
            <a:r>
              <a:rPr lang="ru-RU" dirty="0"/>
              <a:t>… </a:t>
            </a:r>
            <a:r>
              <a:rPr lang="ru-RU" baseline="30000" dirty="0">
                <a:solidFill>
                  <a:srgbClr val="EEEAD2"/>
                </a:solidFill>
              </a:rPr>
              <a:t>23 </a:t>
            </a:r>
            <a:r>
              <a:rPr lang="ru-RU" dirty="0">
                <a:solidFill>
                  <a:srgbClr val="EEEAD2"/>
                </a:solidFill>
              </a:rPr>
              <a:t>В тот же день саддукеи, которые утверждают, что нет воскресения мертвых, подошли к Иисусу. Они спросили Его… </a:t>
            </a:r>
            <a:r>
              <a:rPr lang="ru-RU" baseline="30000" dirty="0">
                <a:solidFill>
                  <a:srgbClr val="EEEAD2"/>
                </a:solidFill>
              </a:rPr>
              <a:t>35</a:t>
            </a:r>
            <a:r>
              <a:rPr lang="ru-RU" b="1" baseline="30000" dirty="0">
                <a:solidFill>
                  <a:srgbClr val="EEEAD2"/>
                </a:solidFill>
              </a:rPr>
              <a:t> </a:t>
            </a:r>
            <a:r>
              <a:rPr lang="ru-RU" dirty="0">
                <a:solidFill>
                  <a:srgbClr val="EEEAD2"/>
                </a:solidFill>
              </a:rPr>
              <a:t>Один из них, учитель Закона, </a:t>
            </a:r>
            <a:r>
              <a:rPr lang="ru-RU" b="1" dirty="0"/>
              <a:t>чтобы поймать Иисуса на слове</a:t>
            </a:r>
            <a:r>
              <a:rPr lang="ru-RU" dirty="0"/>
              <a:t>, </a:t>
            </a:r>
            <a:r>
              <a:rPr lang="ru-RU" dirty="0">
                <a:solidFill>
                  <a:srgbClr val="EEEAD2"/>
                </a:solidFill>
              </a:rPr>
              <a:t>спросил…</a:t>
            </a:r>
          </a:p>
          <a:p>
            <a:pPr algn="r"/>
            <a:r>
              <a:rPr lang="ru-RU" dirty="0">
                <a:solidFill>
                  <a:srgbClr val="EEEAD2"/>
                </a:solidFill>
              </a:rPr>
              <a:t>(Евангелие от Матфея 22:15, 23 и 35)</a:t>
            </a:r>
          </a:p>
          <a:p>
            <a:r>
              <a:rPr lang="ru-RU" dirty="0">
                <a:solidFill>
                  <a:srgbClr val="EEEAD2"/>
                </a:solidFill>
              </a:rPr>
              <a:t>Фарисеи и саддукеи пытаются показать народу, что Иисус ничего из себя не представляет как учитель. Но у них ничего не выходит. </a:t>
            </a:r>
            <a:r>
              <a:rPr lang="ru-RU" b="1" dirty="0"/>
              <a:t>Ответами Иисус подтверждает Свою власть</a:t>
            </a:r>
            <a:r>
              <a:rPr lang="ru-RU" dirty="0">
                <a:solidFill>
                  <a:srgbClr val="EEEAD2"/>
                </a:solidFill>
              </a:rPr>
              <a:t>.</a:t>
            </a:r>
            <a:endParaRPr lang="en-RU" dirty="0">
              <a:solidFill>
                <a:srgbClr val="EEEAD2"/>
              </a:solidFill>
            </a:endParaRPr>
          </a:p>
        </p:txBody>
      </p:sp>
    </p:spTree>
    <p:extLst>
      <p:ext uri="{BB962C8B-B14F-4D97-AF65-F5344CB8AC3E}">
        <p14:creationId xmlns:p14="http://schemas.microsoft.com/office/powerpoint/2010/main" val="3103506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1E1B-251F-3C8B-31ED-4A8140DC0E52}"/>
              </a:ext>
            </a:extLst>
          </p:cNvPr>
          <p:cNvSpPr>
            <a:spLocks noGrp="1"/>
          </p:cNvSpPr>
          <p:nvPr>
            <p:ph type="title"/>
          </p:nvPr>
        </p:nvSpPr>
        <p:spPr/>
        <p:txBody>
          <a:bodyPr/>
          <a:lstStyle/>
          <a:p>
            <a:r>
              <a:rPr lang="ru-RU" dirty="0"/>
              <a:t>СТРАСТЬ ХРИСТА МЕНЯЕТ МОЙ ВЗГЛЯД НА ВСЁ ВОКРУГ МЕНЯ</a:t>
            </a:r>
            <a:endParaRPr lang="en-RU" dirty="0"/>
          </a:p>
        </p:txBody>
      </p:sp>
      <p:sp>
        <p:nvSpPr>
          <p:cNvPr id="3" name="Content Placeholder 2">
            <a:extLst>
              <a:ext uri="{FF2B5EF4-FFF2-40B4-BE49-F238E27FC236}">
                <a16:creationId xmlns:a16="http://schemas.microsoft.com/office/drawing/2014/main" id="{339216E7-B562-BF1D-437A-17228F0C5D26}"/>
              </a:ext>
            </a:extLst>
          </p:cNvPr>
          <p:cNvSpPr>
            <a:spLocks noGrp="1"/>
          </p:cNvSpPr>
          <p:nvPr>
            <p:ph idx="1"/>
          </p:nvPr>
        </p:nvSpPr>
        <p:spPr>
          <a:xfrm>
            <a:off x="623887" y="1901952"/>
            <a:ext cx="10944226" cy="3718560"/>
          </a:xfrm>
        </p:spPr>
        <p:txBody>
          <a:bodyPr/>
          <a:lstStyle/>
          <a:p>
            <a:r>
              <a:rPr lang="ru-RU" i="0" u="none" strike="noStrike" baseline="30000" dirty="0">
                <a:solidFill>
                  <a:srgbClr val="EEEAD2"/>
                </a:solidFill>
                <a:effectLst/>
              </a:rPr>
              <a:t>22:22 </a:t>
            </a:r>
            <a:r>
              <a:rPr lang="ru-RU" i="0" u="none" strike="noStrike" dirty="0">
                <a:solidFill>
                  <a:srgbClr val="EEEAD2"/>
                </a:solidFill>
                <a:effectLst/>
              </a:rPr>
              <a:t>Услышав это, они </a:t>
            </a:r>
            <a:r>
              <a:rPr lang="ru-RU" b="1" i="0" u="none" strike="noStrike" dirty="0">
                <a:effectLst/>
              </a:rPr>
              <a:t>удивились</a:t>
            </a:r>
            <a:r>
              <a:rPr lang="ru-RU" i="0" u="none" strike="noStrike" dirty="0">
                <a:effectLst/>
              </a:rPr>
              <a:t>, </a:t>
            </a:r>
            <a:r>
              <a:rPr lang="ru-RU" i="0" u="none" strike="noStrike" dirty="0">
                <a:solidFill>
                  <a:srgbClr val="EEEAD2"/>
                </a:solidFill>
                <a:effectLst/>
              </a:rPr>
              <a:t>и, оставив Иисуса, они ушли… </a:t>
            </a:r>
            <a:r>
              <a:rPr lang="ru-RU" i="0" u="none" strike="noStrike" baseline="30000" dirty="0">
                <a:solidFill>
                  <a:srgbClr val="EEEAD2"/>
                </a:solidFill>
                <a:effectLst/>
              </a:rPr>
              <a:t>33 </a:t>
            </a:r>
            <a:r>
              <a:rPr lang="ru-RU" i="0" u="none" strike="noStrike" dirty="0">
                <a:solidFill>
                  <a:srgbClr val="EEEAD2"/>
                </a:solidFill>
                <a:effectLst/>
              </a:rPr>
              <a:t>Люди слушали и </a:t>
            </a:r>
            <a:r>
              <a:rPr lang="ru-RU" b="1" i="0" u="none" strike="noStrike" dirty="0">
                <a:effectLst/>
              </a:rPr>
              <a:t>удивлялись</a:t>
            </a:r>
            <a:r>
              <a:rPr lang="ru-RU" i="0" u="none" strike="noStrike" dirty="0">
                <a:effectLst/>
              </a:rPr>
              <a:t> </a:t>
            </a:r>
            <a:r>
              <a:rPr lang="ru-RU" i="0" u="none" strike="noStrike" dirty="0">
                <a:solidFill>
                  <a:srgbClr val="EEEAD2"/>
                </a:solidFill>
                <a:effectLst/>
              </a:rPr>
              <a:t>Его учению. </a:t>
            </a:r>
            <a:r>
              <a:rPr lang="ru-RU" i="0" u="none" strike="noStrike" baseline="30000" dirty="0">
                <a:solidFill>
                  <a:srgbClr val="EEEAD2"/>
                </a:solidFill>
                <a:effectLst/>
              </a:rPr>
              <a:t>34 </a:t>
            </a:r>
            <a:r>
              <a:rPr lang="ru-RU" i="0" u="none" strike="noStrike" dirty="0">
                <a:solidFill>
                  <a:srgbClr val="EEEAD2"/>
                </a:solidFill>
                <a:effectLst/>
              </a:rPr>
              <a:t>Фарисеи же, услышав, как Иисус </a:t>
            </a:r>
            <a:r>
              <a:rPr lang="ru-RU" b="1" i="0" u="none" strike="noStrike" dirty="0">
                <a:effectLst/>
              </a:rPr>
              <a:t>заставил замолчать саддукеев</a:t>
            </a:r>
            <a:r>
              <a:rPr lang="ru-RU" i="0" u="none" strike="noStrike" dirty="0">
                <a:effectLst/>
              </a:rPr>
              <a:t>… </a:t>
            </a:r>
            <a:endParaRPr lang="en-RU" dirty="0"/>
          </a:p>
          <a:p>
            <a:pPr algn="r"/>
            <a:r>
              <a:rPr lang="en-US" dirty="0">
                <a:solidFill>
                  <a:srgbClr val="EEEAD2"/>
                </a:solidFill>
              </a:rPr>
              <a:t>(</a:t>
            </a:r>
            <a:r>
              <a:rPr lang="ru-RU" dirty="0">
                <a:solidFill>
                  <a:srgbClr val="EEEAD2"/>
                </a:solidFill>
              </a:rPr>
              <a:t>Евангелие от Матфея 22:22, 33-34)</a:t>
            </a:r>
            <a:endParaRPr lang="en-US" dirty="0">
              <a:solidFill>
                <a:srgbClr val="EEEAD2"/>
              </a:solidFill>
            </a:endParaRPr>
          </a:p>
          <a:p>
            <a:r>
              <a:rPr lang="ru-RU" b="1" dirty="0"/>
              <a:t>Ответы Иисуса поражают собравшихся и заставляют замолчать Его критиков</a:t>
            </a:r>
            <a:r>
              <a:rPr lang="ru-RU" dirty="0"/>
              <a:t>, </a:t>
            </a:r>
            <a:r>
              <a:rPr lang="ru-RU" dirty="0">
                <a:solidFill>
                  <a:srgbClr val="EEEAD2"/>
                </a:solidFill>
              </a:rPr>
              <a:t>потому что Спаситель столь неожиданно подходит к ответам. </a:t>
            </a:r>
            <a:r>
              <a:rPr lang="ru-RU" b="1" dirty="0"/>
              <a:t>Страсть Христа преображает моё восприятие</a:t>
            </a:r>
            <a:r>
              <a:rPr lang="ru-RU" dirty="0"/>
              <a:t> </a:t>
            </a:r>
            <a:r>
              <a:rPr lang="ru-RU" b="1" dirty="0"/>
              <a:t>долгов,</a:t>
            </a:r>
            <a:r>
              <a:rPr lang="ru-RU" dirty="0"/>
              <a:t> </a:t>
            </a:r>
            <a:r>
              <a:rPr lang="ru-RU" b="1" dirty="0"/>
              <a:t>вечности,</a:t>
            </a:r>
            <a:r>
              <a:rPr lang="ru-RU" dirty="0"/>
              <a:t> </a:t>
            </a:r>
            <a:r>
              <a:rPr lang="ru-RU" b="1" dirty="0"/>
              <a:t>предназначения</a:t>
            </a:r>
            <a:r>
              <a:rPr lang="ru-RU" dirty="0"/>
              <a:t>.</a:t>
            </a:r>
          </a:p>
        </p:txBody>
      </p:sp>
    </p:spTree>
    <p:extLst>
      <p:ext uri="{BB962C8B-B14F-4D97-AF65-F5344CB8AC3E}">
        <p14:creationId xmlns:p14="http://schemas.microsoft.com/office/powerpoint/2010/main" val="285073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E2E3D-7372-DF37-1AAE-EC2D0734A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A4F44-C40B-E9FC-CB24-27D28769527E}"/>
              </a:ext>
            </a:extLst>
          </p:cNvPr>
          <p:cNvSpPr>
            <a:spLocks noGrp="1"/>
          </p:cNvSpPr>
          <p:nvPr>
            <p:ph type="title"/>
          </p:nvPr>
        </p:nvSpPr>
        <p:spPr>
          <a:xfrm>
            <a:off x="623888" y="441324"/>
            <a:ext cx="10944225" cy="1680084"/>
          </a:xfrm>
        </p:spPr>
        <p:txBody>
          <a:bodyPr/>
          <a:lstStyle/>
          <a:p>
            <a:r>
              <a:rPr lang="ru-RU" dirty="0"/>
              <a:t>ЧТО МЫ РАССМОТРЕЛИ</a:t>
            </a:r>
            <a:br>
              <a:rPr lang="ru-RU" dirty="0"/>
            </a:br>
            <a:r>
              <a:rPr lang="ru-RU" dirty="0"/>
              <a:t>В ПРОШЛЫЙ РАЗ</a:t>
            </a:r>
            <a:endParaRPr lang="en-RU" dirty="0"/>
          </a:p>
        </p:txBody>
      </p:sp>
      <p:sp>
        <p:nvSpPr>
          <p:cNvPr id="3" name="Content Placeholder 2">
            <a:extLst>
              <a:ext uri="{FF2B5EF4-FFF2-40B4-BE49-F238E27FC236}">
                <a16:creationId xmlns:a16="http://schemas.microsoft.com/office/drawing/2014/main" id="{DECC11F7-4D13-559E-AFB9-8821C997B68D}"/>
              </a:ext>
            </a:extLst>
          </p:cNvPr>
          <p:cNvSpPr>
            <a:spLocks noGrp="1"/>
          </p:cNvSpPr>
          <p:nvPr>
            <p:ph idx="1"/>
          </p:nvPr>
        </p:nvSpPr>
        <p:spPr>
          <a:xfrm>
            <a:off x="623887" y="2279904"/>
            <a:ext cx="10944226" cy="3201731"/>
          </a:xfrm>
          <a:noFill/>
        </p:spPr>
        <p:txBody>
          <a:bodyPr/>
          <a:lstStyle/>
          <a:p>
            <a:r>
              <a:rPr lang="ru-RU" b="1" dirty="0"/>
              <a:t>Страсть Христа меняет мой взгляд на то, к чему призван я</a:t>
            </a:r>
            <a:r>
              <a:rPr lang="ru-RU" dirty="0"/>
              <a:t>. Господь призывает меня:</a:t>
            </a:r>
            <a:endParaRPr lang="en-RU" dirty="0"/>
          </a:p>
          <a:p>
            <a:pPr marL="457200" lvl="0" indent="-457200">
              <a:buFont typeface="Arial" panose="020B0604020202020204" pitchFamily="34" charset="0"/>
              <a:buChar char="•"/>
            </a:pPr>
            <a:r>
              <a:rPr lang="ru-RU" dirty="0"/>
              <a:t>Любить Бога </a:t>
            </a:r>
            <a:r>
              <a:rPr lang="ru-RU" b="1" dirty="0"/>
              <a:t>всем</a:t>
            </a:r>
            <a:r>
              <a:rPr lang="ru-RU" dirty="0"/>
              <a:t>, что есть во мне и у меня;</a:t>
            </a:r>
            <a:endParaRPr lang="en-RU" dirty="0"/>
          </a:p>
          <a:p>
            <a:pPr marL="457200" lvl="0" indent="-457200">
              <a:buFont typeface="Arial" panose="020B0604020202020204" pitchFamily="34" charset="0"/>
              <a:buChar char="•"/>
            </a:pPr>
            <a:r>
              <a:rPr lang="ru-RU" dirty="0"/>
              <a:t>Любить ближнего, как </a:t>
            </a:r>
            <a:r>
              <a:rPr lang="ru-RU" b="1" dirty="0"/>
              <a:t>самого себя</a:t>
            </a:r>
            <a:r>
              <a:rPr lang="ru-RU" dirty="0"/>
              <a:t>;</a:t>
            </a:r>
            <a:endParaRPr lang="en-RU" dirty="0"/>
          </a:p>
          <a:p>
            <a:pPr marL="457200" lvl="0" indent="-457200">
              <a:buFont typeface="Arial" panose="020B0604020202020204" pitchFamily="34" charset="0"/>
              <a:buChar char="•"/>
            </a:pPr>
            <a:r>
              <a:rPr lang="ru-RU" dirty="0"/>
              <a:t>Любить </a:t>
            </a:r>
            <a:r>
              <a:rPr lang="ru-RU" b="1" dirty="0"/>
              <a:t>себя</a:t>
            </a:r>
            <a:r>
              <a:rPr lang="ru-RU" dirty="0"/>
              <a:t>, чтобы я мог любить Бога и ближнего.</a:t>
            </a:r>
            <a:endParaRPr lang="en-RU" dirty="0"/>
          </a:p>
        </p:txBody>
      </p:sp>
    </p:spTree>
    <p:extLst>
      <p:ext uri="{BB962C8B-B14F-4D97-AF65-F5344CB8AC3E}">
        <p14:creationId xmlns:p14="http://schemas.microsoft.com/office/powerpoint/2010/main" val="2627424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72046-6BDB-60EE-F16E-5F2F115D1F58}"/>
              </a:ext>
            </a:extLst>
          </p:cNvPr>
          <p:cNvSpPr>
            <a:spLocks noGrp="1"/>
          </p:cNvSpPr>
          <p:nvPr>
            <p:ph type="title"/>
          </p:nvPr>
        </p:nvSpPr>
        <p:spPr/>
        <p:txBody>
          <a:bodyPr/>
          <a:lstStyle/>
          <a:p>
            <a:r>
              <a:rPr lang="ru-RU" dirty="0"/>
              <a:t>ВСТРЕЧНЫЙ ВОПРОС ХРИСТА</a:t>
            </a:r>
            <a:endParaRPr lang="en-RU" dirty="0"/>
          </a:p>
        </p:txBody>
      </p:sp>
      <p:sp>
        <p:nvSpPr>
          <p:cNvPr id="3" name="Content Placeholder 2">
            <a:extLst>
              <a:ext uri="{FF2B5EF4-FFF2-40B4-BE49-F238E27FC236}">
                <a16:creationId xmlns:a16="http://schemas.microsoft.com/office/drawing/2014/main" id="{689C2CC6-BD21-B10A-D423-A972F068A48D}"/>
              </a:ext>
            </a:extLst>
          </p:cNvPr>
          <p:cNvSpPr>
            <a:spLocks noGrp="1"/>
          </p:cNvSpPr>
          <p:nvPr>
            <p:ph idx="1"/>
          </p:nvPr>
        </p:nvSpPr>
        <p:spPr>
          <a:xfrm>
            <a:off x="623887" y="1622324"/>
            <a:ext cx="10944226" cy="3859312"/>
          </a:xfrm>
        </p:spPr>
        <p:txBody>
          <a:bodyPr/>
          <a:lstStyle/>
          <a:p>
            <a:pPr marL="457200" indent="-457200">
              <a:buFont typeface="Arial" panose="020B0604020202020204" pitchFamily="34" charset="0"/>
              <a:buChar char="•"/>
            </a:pPr>
            <a:r>
              <a:rPr lang="ru-RU" baseline="30000" dirty="0">
                <a:solidFill>
                  <a:srgbClr val="EEEAD2"/>
                </a:solidFill>
              </a:rPr>
              <a:t>22:41 </a:t>
            </a:r>
            <a:r>
              <a:rPr lang="ru-RU" dirty="0">
                <a:solidFill>
                  <a:srgbClr val="EEEAD2"/>
                </a:solidFill>
              </a:rPr>
              <a:t>Когда фарисеи собрались вместе, Иисус спросил их: </a:t>
            </a:r>
            <a:r>
              <a:rPr lang="ru-RU" baseline="30000" dirty="0"/>
              <a:t>42 </a:t>
            </a:r>
            <a:r>
              <a:rPr lang="ru-RU" dirty="0"/>
              <a:t>«</a:t>
            </a:r>
            <a:r>
              <a:rPr lang="ru-RU" b="1" i="1" dirty="0"/>
              <a:t>Что вы думаете о Христе? </a:t>
            </a:r>
            <a:r>
              <a:rPr lang="ru-RU" i="1" dirty="0">
                <a:solidFill>
                  <a:srgbClr val="EEEAD2"/>
                </a:solidFill>
              </a:rPr>
              <a:t>Чей Он Сын?</a:t>
            </a:r>
            <a:r>
              <a:rPr lang="ru-RU" dirty="0">
                <a:solidFill>
                  <a:srgbClr val="EEEAD2"/>
                </a:solidFill>
              </a:rPr>
              <a:t>»</a:t>
            </a:r>
          </a:p>
          <a:p>
            <a:pPr algn="r"/>
            <a:r>
              <a:rPr lang="ru-RU" dirty="0">
                <a:solidFill>
                  <a:srgbClr val="EEEAD2"/>
                </a:solidFill>
              </a:rPr>
              <a:t>(Евангелие от Матфея 22:41-42)</a:t>
            </a:r>
          </a:p>
          <a:p>
            <a:pPr marL="457200" indent="-457200">
              <a:buFont typeface="Arial" panose="020B0604020202020204" pitchFamily="34" charset="0"/>
              <a:buChar char="•"/>
            </a:pPr>
            <a:r>
              <a:rPr lang="ru-RU" dirty="0">
                <a:solidFill>
                  <a:srgbClr val="EEEAD2"/>
                </a:solidFill>
              </a:rPr>
              <a:t>Иисус спрашивает «</a:t>
            </a:r>
            <a:r>
              <a:rPr lang="ru-RU" i="1" dirty="0">
                <a:solidFill>
                  <a:srgbClr val="EEEAD2"/>
                </a:solidFill>
              </a:rPr>
              <a:t>какой властью обладает Мессия? Кто Он? И чему учит?</a:t>
            </a:r>
            <a:r>
              <a:rPr lang="ru-RU" dirty="0">
                <a:solidFill>
                  <a:srgbClr val="EEEAD2"/>
                </a:solidFill>
              </a:rPr>
              <a:t>» </a:t>
            </a:r>
            <a:r>
              <a:rPr lang="ru-RU" b="1" dirty="0"/>
              <a:t>Он подталкивает их к тому, чтобы они присмотрелись к Нему и разглядели в Нём Христа</a:t>
            </a:r>
            <a:r>
              <a:rPr lang="ru-RU" dirty="0"/>
              <a:t>. </a:t>
            </a:r>
            <a:r>
              <a:rPr lang="ru-RU" dirty="0">
                <a:solidFill>
                  <a:srgbClr val="EEEAD2"/>
                </a:solidFill>
              </a:rPr>
              <a:t>Этот вопрос является окончательным ответом Спасителя, после которого Ему уже не задают больше вопросов.</a:t>
            </a:r>
            <a:endParaRPr lang="en-RU" dirty="0">
              <a:solidFill>
                <a:srgbClr val="EEEAD2"/>
              </a:solidFill>
            </a:endParaRPr>
          </a:p>
        </p:txBody>
      </p:sp>
    </p:spTree>
    <p:extLst>
      <p:ext uri="{BB962C8B-B14F-4D97-AF65-F5344CB8AC3E}">
        <p14:creationId xmlns:p14="http://schemas.microsoft.com/office/powerpoint/2010/main" val="4108853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F17BC-163D-62EA-A39F-334604EF8C9F}"/>
              </a:ext>
            </a:extLst>
          </p:cNvPr>
          <p:cNvSpPr>
            <a:spLocks noGrp="1"/>
          </p:cNvSpPr>
          <p:nvPr>
            <p:ph type="title"/>
          </p:nvPr>
        </p:nvSpPr>
        <p:spPr/>
        <p:txBody>
          <a:bodyPr/>
          <a:lstStyle/>
          <a:p>
            <a:r>
              <a:rPr lang="ru-RU" dirty="0"/>
              <a:t>СТРАСТЬ ХРИСТА ОТКРЫВАЕТ ПРИРОДУ ЦАРЯ</a:t>
            </a:r>
            <a:endParaRPr lang="en-RU" dirty="0"/>
          </a:p>
        </p:txBody>
      </p:sp>
      <p:sp>
        <p:nvSpPr>
          <p:cNvPr id="3" name="Content Placeholder 2">
            <a:extLst>
              <a:ext uri="{FF2B5EF4-FFF2-40B4-BE49-F238E27FC236}">
                <a16:creationId xmlns:a16="http://schemas.microsoft.com/office/drawing/2014/main" id="{A9F044F9-DA2C-B16E-4F9B-E8F194E88285}"/>
              </a:ext>
            </a:extLst>
          </p:cNvPr>
          <p:cNvSpPr>
            <a:spLocks noGrp="1"/>
          </p:cNvSpPr>
          <p:nvPr>
            <p:ph idx="1"/>
          </p:nvPr>
        </p:nvSpPr>
        <p:spPr/>
        <p:txBody>
          <a:bodyPr/>
          <a:lstStyle/>
          <a:p>
            <a:r>
              <a:rPr lang="ru-RU" dirty="0"/>
              <a:t>Мессия был полноправным:</a:t>
            </a:r>
          </a:p>
          <a:p>
            <a:pPr marL="457200" indent="-457200">
              <a:buFont typeface="Arial" panose="020B0604020202020204" pitchFamily="34" charset="0"/>
              <a:buChar char="•"/>
            </a:pPr>
            <a:r>
              <a:rPr lang="ru-RU" b="1" u="sng" dirty="0">
                <a:solidFill>
                  <a:srgbClr val="FABD2B"/>
                </a:solidFill>
              </a:rPr>
              <a:t>Государем</a:t>
            </a:r>
            <a:r>
              <a:rPr lang="ru-RU" dirty="0"/>
              <a:t>;</a:t>
            </a:r>
          </a:p>
          <a:p>
            <a:pPr marL="457200" indent="-457200">
              <a:buFont typeface="Arial" panose="020B0604020202020204" pitchFamily="34" charset="0"/>
              <a:buChar char="•"/>
            </a:pPr>
            <a:r>
              <a:rPr lang="ru-RU" b="1" u="sng" dirty="0">
                <a:solidFill>
                  <a:srgbClr val="FABD2B"/>
                </a:solidFill>
              </a:rPr>
              <a:t>Господином</a:t>
            </a:r>
            <a:r>
              <a:rPr lang="ru-RU" dirty="0"/>
              <a:t>;</a:t>
            </a:r>
          </a:p>
          <a:p>
            <a:pPr marL="457200" indent="-457200">
              <a:buFont typeface="Arial" panose="020B0604020202020204" pitchFamily="34" charset="0"/>
              <a:buChar char="•"/>
            </a:pPr>
            <a:r>
              <a:rPr lang="ru-RU" dirty="0"/>
              <a:t>Господом </a:t>
            </a:r>
            <a:r>
              <a:rPr lang="ru-RU" b="1" u="sng" dirty="0">
                <a:solidFill>
                  <a:srgbClr val="FABD2B"/>
                </a:solidFill>
              </a:rPr>
              <a:t>Богом</a:t>
            </a:r>
            <a:r>
              <a:rPr lang="ru-RU" dirty="0"/>
              <a:t>.</a:t>
            </a:r>
            <a:endParaRPr lang="en-RU" dirty="0"/>
          </a:p>
        </p:txBody>
      </p:sp>
    </p:spTree>
    <p:extLst>
      <p:ext uri="{BB962C8B-B14F-4D97-AF65-F5344CB8AC3E}">
        <p14:creationId xmlns:p14="http://schemas.microsoft.com/office/powerpoint/2010/main" val="274163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4A350-94E5-C3B5-53A7-B93F5C803E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CB0B4-686A-C22E-389C-18AF2AF77DCC}"/>
              </a:ext>
            </a:extLst>
          </p:cNvPr>
          <p:cNvSpPr>
            <a:spLocks noGrp="1"/>
          </p:cNvSpPr>
          <p:nvPr>
            <p:ph idx="1"/>
          </p:nvPr>
        </p:nvSpPr>
        <p:spPr>
          <a:xfrm>
            <a:off x="623887" y="602429"/>
            <a:ext cx="11007282" cy="4879208"/>
          </a:xfrm>
        </p:spPr>
        <p:txBody>
          <a:bodyPr/>
          <a:lstStyle/>
          <a:p>
            <a:r>
              <a:rPr lang="ru-RU" baseline="30000" dirty="0">
                <a:solidFill>
                  <a:srgbClr val="EEEAD2"/>
                </a:solidFill>
              </a:rPr>
              <a:t>21:9 </a:t>
            </a:r>
            <a:r>
              <a:rPr lang="ru-RU" dirty="0">
                <a:solidFill>
                  <a:srgbClr val="EEEAD2"/>
                </a:solidFill>
              </a:rPr>
              <a:t>Толпы людей, что шли впереди и позади Него, громко кричали: </a:t>
            </a:r>
            <a:r>
              <a:rPr lang="ru-RU" dirty="0"/>
              <a:t>«</a:t>
            </a:r>
            <a:r>
              <a:rPr lang="ru-RU" b="1" i="1" dirty="0"/>
              <a:t>Осанна</a:t>
            </a:r>
            <a:r>
              <a:rPr lang="en-GB" b="1" i="1" dirty="0"/>
              <a:t> </a:t>
            </a:r>
            <a:r>
              <a:rPr lang="ru-RU" b="1" i="1" dirty="0"/>
              <a:t>Сыну Давида! </a:t>
            </a:r>
            <a:r>
              <a:rPr lang="ru-RU" i="1" dirty="0">
                <a:solidFill>
                  <a:srgbClr val="EEEAD2"/>
                </a:solidFill>
              </a:rPr>
              <a:t>Благословен Тот, Кто приходит во имя Господа! Осанна в вышине небес!</a:t>
            </a:r>
            <a:r>
              <a:rPr lang="ru-RU" dirty="0">
                <a:solidFill>
                  <a:srgbClr val="EEEAD2"/>
                </a:solidFill>
              </a:rPr>
              <a:t>»</a:t>
            </a:r>
            <a:r>
              <a:rPr lang="ru-RU" baseline="30000" dirty="0">
                <a:solidFill>
                  <a:srgbClr val="EEEAD2"/>
                </a:solidFill>
              </a:rPr>
              <a:t> </a:t>
            </a:r>
            <a:r>
              <a:rPr lang="en-GB" baseline="30000" dirty="0">
                <a:solidFill>
                  <a:srgbClr val="EEEAD2"/>
                </a:solidFill>
              </a:rPr>
              <a:t>10</a:t>
            </a:r>
            <a:r>
              <a:rPr lang="en-GB" b="1" baseline="30000" dirty="0">
                <a:solidFill>
                  <a:srgbClr val="EEEAD2"/>
                </a:solidFill>
              </a:rPr>
              <a:t> </a:t>
            </a:r>
            <a:r>
              <a:rPr lang="ru-RU" dirty="0">
                <a:solidFill>
                  <a:srgbClr val="EEEAD2"/>
                </a:solidFill>
              </a:rPr>
              <a:t>И когда </a:t>
            </a:r>
            <a:r>
              <a:rPr lang="ru-RU" i="1" dirty="0">
                <a:solidFill>
                  <a:srgbClr val="EEEAD2"/>
                </a:solidFill>
              </a:rPr>
              <a:t>Иисус</a:t>
            </a:r>
            <a:r>
              <a:rPr lang="ru-RU" dirty="0">
                <a:solidFill>
                  <a:srgbClr val="EEEAD2"/>
                </a:solidFill>
              </a:rPr>
              <a:t> вошел в Иерусалим, весь город пришел в волнение, и все спрашивали: «</a:t>
            </a:r>
            <a:r>
              <a:rPr lang="ru-RU" i="1" dirty="0">
                <a:solidFill>
                  <a:srgbClr val="EEEAD2"/>
                </a:solidFill>
              </a:rPr>
              <a:t>Кто это?</a:t>
            </a:r>
            <a:r>
              <a:rPr lang="ru-RU" dirty="0">
                <a:solidFill>
                  <a:srgbClr val="EEEAD2"/>
                </a:solidFill>
              </a:rPr>
              <a:t>» </a:t>
            </a:r>
            <a:r>
              <a:rPr lang="ru-RU" baseline="30000" dirty="0">
                <a:solidFill>
                  <a:srgbClr val="EEEAD2"/>
                </a:solidFill>
              </a:rPr>
              <a:t>11</a:t>
            </a:r>
            <a:r>
              <a:rPr lang="ru-RU" b="1" baseline="30000" dirty="0">
                <a:solidFill>
                  <a:srgbClr val="EEEAD2"/>
                </a:solidFill>
              </a:rPr>
              <a:t> </a:t>
            </a:r>
            <a:r>
              <a:rPr lang="ru-RU" dirty="0">
                <a:solidFill>
                  <a:srgbClr val="EEEAD2"/>
                </a:solidFill>
              </a:rPr>
              <a:t>Народ отвечал: «</a:t>
            </a:r>
            <a:r>
              <a:rPr lang="ru-RU" i="1" dirty="0">
                <a:solidFill>
                  <a:srgbClr val="EEEAD2"/>
                </a:solidFill>
              </a:rPr>
              <a:t>Это пророк Иисус из Назарета, что в Галилее!</a:t>
            </a:r>
            <a:r>
              <a:rPr lang="ru-RU" dirty="0">
                <a:solidFill>
                  <a:srgbClr val="EEEAD2"/>
                </a:solidFill>
              </a:rPr>
              <a:t>»… </a:t>
            </a:r>
            <a:r>
              <a:rPr lang="ru-RU" baseline="30000" dirty="0">
                <a:solidFill>
                  <a:srgbClr val="EEEAD2"/>
                </a:solidFill>
              </a:rPr>
              <a:t>22:41 </a:t>
            </a:r>
            <a:r>
              <a:rPr lang="ru-RU" dirty="0">
                <a:solidFill>
                  <a:srgbClr val="EEEAD2"/>
                </a:solidFill>
              </a:rPr>
              <a:t>Когда фарисеи собрались вместе, Иисус спросил их: </a:t>
            </a:r>
            <a:r>
              <a:rPr lang="ru-RU" baseline="30000" dirty="0">
                <a:solidFill>
                  <a:srgbClr val="EEEAD2"/>
                </a:solidFill>
              </a:rPr>
              <a:t>42 </a:t>
            </a:r>
            <a:r>
              <a:rPr lang="ru-RU" dirty="0">
                <a:solidFill>
                  <a:srgbClr val="EEEAD2"/>
                </a:solidFill>
              </a:rPr>
              <a:t>«</a:t>
            </a:r>
            <a:r>
              <a:rPr lang="ru-RU" i="1" dirty="0">
                <a:solidFill>
                  <a:srgbClr val="EEEAD2"/>
                </a:solidFill>
              </a:rPr>
              <a:t>Что вы думаете о Христе? Чей Он Сын?</a:t>
            </a:r>
            <a:r>
              <a:rPr lang="ru-RU" dirty="0">
                <a:solidFill>
                  <a:srgbClr val="EEEAD2"/>
                </a:solidFill>
              </a:rPr>
              <a:t>» «</a:t>
            </a:r>
            <a:r>
              <a:rPr lang="ru-RU" i="1" dirty="0">
                <a:solidFill>
                  <a:srgbClr val="EEEAD2"/>
                </a:solidFill>
              </a:rPr>
              <a:t>Сын Давида</a:t>
            </a:r>
            <a:r>
              <a:rPr lang="ru-RU" dirty="0">
                <a:solidFill>
                  <a:srgbClr val="EEEAD2"/>
                </a:solidFill>
              </a:rPr>
              <a:t>», – ответили Ему.</a:t>
            </a:r>
            <a:r>
              <a:rPr lang="ru-RU" dirty="0"/>
              <a:t> </a:t>
            </a:r>
            <a:r>
              <a:rPr lang="ru-RU" baseline="30000" dirty="0"/>
              <a:t>43 </a:t>
            </a:r>
            <a:r>
              <a:rPr lang="ru-RU" dirty="0"/>
              <a:t>Иисус говорит им: «</a:t>
            </a:r>
            <a:r>
              <a:rPr lang="ru-RU" b="1" i="1" dirty="0"/>
              <a:t>Почему же тогда Давид, вдохновляемый Духом, называет Его Господом?</a:t>
            </a:r>
            <a:r>
              <a:rPr lang="ru-RU" i="1" dirty="0"/>
              <a:t>»</a:t>
            </a:r>
            <a:endParaRPr lang="ru-RU" dirty="0"/>
          </a:p>
          <a:p>
            <a:pPr algn="r"/>
            <a:r>
              <a:rPr lang="ru-RU" dirty="0">
                <a:solidFill>
                  <a:srgbClr val="EEEAD2"/>
                </a:solidFill>
              </a:rPr>
              <a:t>(Евангелие от Матфея 21:9-11 и 22:41-46)</a:t>
            </a:r>
            <a:endParaRPr lang="en-RU" dirty="0">
              <a:solidFill>
                <a:srgbClr val="EEEAD2"/>
              </a:solidFill>
            </a:endParaRPr>
          </a:p>
        </p:txBody>
      </p:sp>
    </p:spTree>
    <p:extLst>
      <p:ext uri="{BB962C8B-B14F-4D97-AF65-F5344CB8AC3E}">
        <p14:creationId xmlns:p14="http://schemas.microsoft.com/office/powerpoint/2010/main" val="3866057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915F8-48D3-3F42-BFE4-25C942FF18F8}"/>
              </a:ext>
            </a:extLst>
          </p:cNvPr>
          <p:cNvSpPr>
            <a:spLocks noGrp="1"/>
          </p:cNvSpPr>
          <p:nvPr>
            <p:ph type="title"/>
          </p:nvPr>
        </p:nvSpPr>
        <p:spPr/>
        <p:txBody>
          <a:bodyPr/>
          <a:lstStyle/>
          <a:p>
            <a:r>
              <a:rPr lang="ru-RU" dirty="0"/>
              <a:t>ДВА СЫНА</a:t>
            </a:r>
            <a:endParaRPr lang="en-RU" dirty="0"/>
          </a:p>
        </p:txBody>
      </p:sp>
      <p:sp>
        <p:nvSpPr>
          <p:cNvPr id="3" name="Content Placeholder 2">
            <a:extLst>
              <a:ext uri="{FF2B5EF4-FFF2-40B4-BE49-F238E27FC236}">
                <a16:creationId xmlns:a16="http://schemas.microsoft.com/office/drawing/2014/main" id="{141DFC4A-C6C7-9948-ED9E-A315AA5003D1}"/>
              </a:ext>
            </a:extLst>
          </p:cNvPr>
          <p:cNvSpPr>
            <a:spLocks noGrp="1"/>
          </p:cNvSpPr>
          <p:nvPr>
            <p:ph idx="1"/>
          </p:nvPr>
        </p:nvSpPr>
        <p:spPr>
          <a:xfrm>
            <a:off x="623887" y="1622324"/>
            <a:ext cx="10944226" cy="3859312"/>
          </a:xfrm>
        </p:spPr>
        <p:txBody>
          <a:bodyPr/>
          <a:lstStyle/>
          <a:p>
            <a:r>
              <a:rPr lang="ru-RU" dirty="0">
                <a:solidFill>
                  <a:srgbClr val="EEEAD2"/>
                </a:solidFill>
              </a:rPr>
              <a:t>Вопрос Иисуса о том, чьим Сыном является ожидаемый Мессия, появляется не на ровном месте. Он становится логичным продолжением трёх притч, рассказанных Иисусом. В двух из них мы видим сына в образе наследника.</a:t>
            </a:r>
          </a:p>
          <a:p>
            <a:pPr marL="457200" indent="-457200">
              <a:buFont typeface="Arial" panose="020B0604020202020204" pitchFamily="34" charset="0"/>
              <a:buChar char="•"/>
            </a:pPr>
            <a:r>
              <a:rPr lang="ru-RU" dirty="0">
                <a:solidFill>
                  <a:srgbClr val="EEEAD2"/>
                </a:solidFill>
              </a:rPr>
              <a:t>Сын был наследником виноградника (образ Израиля);</a:t>
            </a:r>
          </a:p>
          <a:p>
            <a:pPr marL="457200" indent="-457200">
              <a:buFont typeface="Arial" panose="020B0604020202020204" pitchFamily="34" charset="0"/>
              <a:buChar char="•"/>
            </a:pPr>
            <a:r>
              <a:rPr lang="ru-RU" dirty="0">
                <a:solidFill>
                  <a:srgbClr val="EEEAD2"/>
                </a:solidFill>
              </a:rPr>
              <a:t>Сын был наследником Царя в притче о брачном пире (образ конца времён).</a:t>
            </a:r>
          </a:p>
          <a:p>
            <a:r>
              <a:rPr lang="ru-RU" b="1" dirty="0"/>
              <a:t>Мессия - конечно же, Сын Давида. Но Он больше, чем просто потомок великого царя, потому что Он Сам Царь Царей.</a:t>
            </a:r>
            <a:endParaRPr lang="en-RU" dirty="0"/>
          </a:p>
        </p:txBody>
      </p:sp>
    </p:spTree>
    <p:extLst>
      <p:ext uri="{BB962C8B-B14F-4D97-AF65-F5344CB8AC3E}">
        <p14:creationId xmlns:p14="http://schemas.microsoft.com/office/powerpoint/2010/main" val="396390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A6576-59C3-8F24-0B97-7B5BBFC7D9FD}"/>
              </a:ext>
            </a:extLst>
          </p:cNvPr>
          <p:cNvSpPr>
            <a:spLocks noGrp="1"/>
          </p:cNvSpPr>
          <p:nvPr>
            <p:ph type="title"/>
          </p:nvPr>
        </p:nvSpPr>
        <p:spPr>
          <a:xfrm>
            <a:off x="623888" y="441325"/>
            <a:ext cx="10944225" cy="1216787"/>
          </a:xfrm>
        </p:spPr>
        <p:txBody>
          <a:bodyPr/>
          <a:lstStyle/>
          <a:p>
            <a:r>
              <a:rPr lang="ru-RU" dirty="0"/>
              <a:t>ГОСУДАРЬ ИИСУС</a:t>
            </a:r>
            <a:endParaRPr lang="en-RU" dirty="0"/>
          </a:p>
        </p:txBody>
      </p:sp>
      <p:sp>
        <p:nvSpPr>
          <p:cNvPr id="3" name="Content Placeholder 2">
            <a:extLst>
              <a:ext uri="{FF2B5EF4-FFF2-40B4-BE49-F238E27FC236}">
                <a16:creationId xmlns:a16="http://schemas.microsoft.com/office/drawing/2014/main" id="{71116908-AD94-6578-720C-1724180B9114}"/>
              </a:ext>
            </a:extLst>
          </p:cNvPr>
          <p:cNvSpPr>
            <a:spLocks noGrp="1"/>
          </p:cNvSpPr>
          <p:nvPr>
            <p:ph idx="1"/>
          </p:nvPr>
        </p:nvSpPr>
        <p:spPr>
          <a:xfrm>
            <a:off x="623887" y="1658112"/>
            <a:ext cx="10944226" cy="3852671"/>
          </a:xfrm>
        </p:spPr>
        <p:txBody>
          <a:bodyPr/>
          <a:lstStyle/>
          <a:p>
            <a:r>
              <a:rPr lang="ru-RU" dirty="0">
                <a:solidFill>
                  <a:srgbClr val="EEEAD2"/>
                </a:solidFill>
              </a:rPr>
              <a:t>Иисус Христос принимает поклонение толпы, когда Его называют «</a:t>
            </a:r>
            <a:r>
              <a:rPr lang="ru-RU" i="1" dirty="0">
                <a:solidFill>
                  <a:srgbClr val="EEEAD2"/>
                </a:solidFill>
              </a:rPr>
              <a:t>Сыном Давида</a:t>
            </a:r>
            <a:r>
              <a:rPr lang="ru-RU" dirty="0">
                <a:solidFill>
                  <a:srgbClr val="EEEAD2"/>
                </a:solidFill>
              </a:rPr>
              <a:t>». Он действительно является потомком Давида и Тем Самым наследником, что должен вступить на престол. Но </a:t>
            </a:r>
            <a:r>
              <a:rPr lang="ru-RU" b="1" dirty="0"/>
              <a:t>Его престол больше, чем просто трон земного царя. Он Небесный Царь</a:t>
            </a:r>
            <a:r>
              <a:rPr lang="ru-RU" dirty="0"/>
              <a:t>. </a:t>
            </a:r>
            <a:r>
              <a:rPr lang="ru-RU" dirty="0">
                <a:solidFill>
                  <a:srgbClr val="EEEAD2"/>
                </a:solidFill>
              </a:rPr>
              <a:t>С практической точки зрения это означает, что:</a:t>
            </a:r>
          </a:p>
          <a:p>
            <a:pPr marL="457200" indent="-457200">
              <a:buFont typeface="Arial" panose="020B0604020202020204" pitchFamily="34" charset="0"/>
              <a:buChar char="•"/>
            </a:pPr>
            <a:r>
              <a:rPr lang="ru-RU" dirty="0"/>
              <a:t>Наше </a:t>
            </a:r>
            <a:r>
              <a:rPr lang="ru-RU" b="1" u="sng" dirty="0">
                <a:solidFill>
                  <a:srgbClr val="FABD2B"/>
                </a:solidFill>
              </a:rPr>
              <a:t>сердце</a:t>
            </a:r>
            <a:r>
              <a:rPr lang="ru-RU" dirty="0"/>
              <a:t> принадлежит Ему;</a:t>
            </a:r>
          </a:p>
          <a:p>
            <a:pPr marL="457200" indent="-457200">
              <a:buFont typeface="Arial" panose="020B0604020202020204" pitchFamily="34" charset="0"/>
              <a:buChar char="•"/>
            </a:pPr>
            <a:r>
              <a:rPr lang="ru-RU" dirty="0"/>
              <a:t>Наша </a:t>
            </a:r>
            <a:r>
              <a:rPr lang="ru-RU" b="1" u="sng" dirty="0">
                <a:solidFill>
                  <a:srgbClr val="FABD2B"/>
                </a:solidFill>
              </a:rPr>
              <a:t>сущность</a:t>
            </a:r>
            <a:r>
              <a:rPr lang="ru-RU" dirty="0"/>
              <a:t> принадлежит Ему;</a:t>
            </a:r>
          </a:p>
          <a:p>
            <a:pPr marL="457200" indent="-457200">
              <a:buFont typeface="Arial" panose="020B0604020202020204" pitchFamily="34" charset="0"/>
              <a:buChar char="•"/>
            </a:pPr>
            <a:r>
              <a:rPr lang="ru-RU" dirty="0"/>
              <a:t>Наши </a:t>
            </a:r>
            <a:r>
              <a:rPr lang="ru-RU" b="1" u="sng" dirty="0">
                <a:solidFill>
                  <a:srgbClr val="FABD2B"/>
                </a:solidFill>
              </a:rPr>
              <a:t>средства</a:t>
            </a:r>
            <a:r>
              <a:rPr lang="ru-RU" dirty="0"/>
              <a:t> принадлежат Ему;</a:t>
            </a:r>
          </a:p>
          <a:p>
            <a:pPr marL="457200" indent="-457200">
              <a:buFont typeface="Arial" panose="020B0604020202020204" pitchFamily="34" charset="0"/>
              <a:buChar char="•"/>
            </a:pPr>
            <a:r>
              <a:rPr lang="ru-RU" dirty="0"/>
              <a:t>Наши </a:t>
            </a:r>
            <a:r>
              <a:rPr lang="ru-RU" b="1" u="sng" dirty="0">
                <a:solidFill>
                  <a:srgbClr val="FABD2B"/>
                </a:solidFill>
              </a:rPr>
              <a:t>силы</a:t>
            </a:r>
            <a:r>
              <a:rPr lang="ru-RU" dirty="0"/>
              <a:t> принадлежат Ему.</a:t>
            </a:r>
            <a:endParaRPr lang="en-RU" dirty="0"/>
          </a:p>
        </p:txBody>
      </p:sp>
    </p:spTree>
    <p:extLst>
      <p:ext uri="{BB962C8B-B14F-4D97-AF65-F5344CB8AC3E}">
        <p14:creationId xmlns:p14="http://schemas.microsoft.com/office/powerpoint/2010/main" val="3214459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5ED3D6-6DDA-146A-35CC-F0454C27BFA7}"/>
              </a:ext>
            </a:extLst>
          </p:cNvPr>
          <p:cNvSpPr>
            <a:spLocks noGrp="1"/>
          </p:cNvSpPr>
          <p:nvPr>
            <p:ph idx="1"/>
          </p:nvPr>
        </p:nvSpPr>
        <p:spPr>
          <a:xfrm>
            <a:off x="623887" y="573025"/>
            <a:ext cx="10944226" cy="4908612"/>
          </a:xfrm>
          <a:noFill/>
        </p:spPr>
        <p:txBody>
          <a:bodyPr/>
          <a:lstStyle/>
          <a:p>
            <a:pPr marL="457200" indent="-457200">
              <a:buFont typeface="Arial" panose="020B0604020202020204" pitchFamily="34" charset="0"/>
              <a:buChar char="•"/>
            </a:pPr>
            <a:r>
              <a:rPr lang="ru-RU" i="1" dirty="0"/>
              <a:t>Как мы воспринимаем Христа сегодня? Считаем ли мы Его нашим Другом? Спасителем? Советником? Искупителем? Помним ли мы при всём при этом, что Он прежде всего наш Государь и полноправный Правитель нашей судьбы?</a:t>
            </a:r>
          </a:p>
          <a:p>
            <a:pPr marL="457200" indent="-457200">
              <a:buFont typeface="Arial" panose="020B0604020202020204" pitchFamily="34" charset="0"/>
              <a:buChar char="•"/>
            </a:pPr>
            <a:r>
              <a:rPr lang="ru-RU" b="1" dirty="0"/>
              <a:t>Страсть Христа открывает природу Царя</a:t>
            </a:r>
            <a:endParaRPr lang="en-RU" b="1" dirty="0"/>
          </a:p>
        </p:txBody>
      </p:sp>
    </p:spTree>
    <p:extLst>
      <p:ext uri="{BB962C8B-B14F-4D97-AF65-F5344CB8AC3E}">
        <p14:creationId xmlns:p14="http://schemas.microsoft.com/office/powerpoint/2010/main" val="1383836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8CD15-7B37-DF75-50A9-B0C776F195F2}"/>
              </a:ext>
            </a:extLst>
          </p:cNvPr>
          <p:cNvSpPr>
            <a:spLocks noGrp="1"/>
          </p:cNvSpPr>
          <p:nvPr>
            <p:ph idx="1"/>
          </p:nvPr>
        </p:nvSpPr>
        <p:spPr>
          <a:xfrm>
            <a:off x="623887" y="719329"/>
            <a:ext cx="10944226" cy="4762308"/>
          </a:xfrm>
        </p:spPr>
        <p:txBody>
          <a:bodyPr/>
          <a:lstStyle/>
          <a:p>
            <a:r>
              <a:rPr lang="ru-RU" dirty="0">
                <a:solidFill>
                  <a:srgbClr val="EEEAD2"/>
                </a:solidFill>
              </a:rPr>
              <a:t>«</a:t>
            </a:r>
            <a:r>
              <a:rPr lang="ru-RU" i="1" dirty="0">
                <a:solidFill>
                  <a:srgbClr val="EEEAD2"/>
                </a:solidFill>
              </a:rPr>
              <a:t>Александр Македонский, Август Кесарь, Карл Великий и я сам основали громадные империи. А на какой основе состоялись эти создания наших гениальностей? На основе насилия. </a:t>
            </a:r>
            <a:r>
              <a:rPr lang="ru-RU" b="1" i="1" dirty="0"/>
              <a:t>Один лишь Иисус Христос основал Свою империю любовью</a:t>
            </a:r>
            <a:r>
              <a:rPr lang="ru-RU" i="1" dirty="0"/>
              <a:t>… </a:t>
            </a:r>
            <a:r>
              <a:rPr lang="ru-RU" i="1" dirty="0">
                <a:solidFill>
                  <a:srgbClr val="EEEAD2"/>
                </a:solidFill>
              </a:rPr>
              <a:t>И будьте уверены, что все они были настоящими людьми, но никто из них не был подобен Ему; </a:t>
            </a:r>
            <a:r>
              <a:rPr lang="ru-RU" b="1" i="1" dirty="0"/>
              <a:t>Иисус Христос больше, чем человек…</a:t>
            </a:r>
            <a:r>
              <a:rPr lang="ru-RU" i="1" dirty="0"/>
              <a:t> </a:t>
            </a:r>
            <a:r>
              <a:rPr lang="ru-RU" i="1" dirty="0">
                <a:solidFill>
                  <a:srgbClr val="EEEAD2"/>
                </a:solidFill>
              </a:rPr>
              <a:t>На расстоянии тысячи восьмисот лет Иисус </a:t>
            </a:r>
            <a:r>
              <a:rPr lang="ru-RU" b="1" i="1" dirty="0"/>
              <a:t>Христос предъявляет трудное для выполнения требование, превосходящее все другие требования. Он просит человеческого сердца</a:t>
            </a:r>
            <a:r>
              <a:rPr lang="ru-RU" dirty="0"/>
              <a:t>».</a:t>
            </a:r>
          </a:p>
          <a:p>
            <a:pPr algn="r"/>
            <a:r>
              <a:rPr lang="ru-RU" dirty="0"/>
              <a:t>(Наполеон Бонапарт)</a:t>
            </a:r>
            <a:endParaRPr lang="en-RU" dirty="0"/>
          </a:p>
        </p:txBody>
      </p:sp>
    </p:spTree>
    <p:extLst>
      <p:ext uri="{BB962C8B-B14F-4D97-AF65-F5344CB8AC3E}">
        <p14:creationId xmlns:p14="http://schemas.microsoft.com/office/powerpoint/2010/main" val="689295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C1FB4-C19D-639A-AF1F-FEC0215B8C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E0161C-508A-9D4A-6EE5-994AE6C91933}"/>
              </a:ext>
            </a:extLst>
          </p:cNvPr>
          <p:cNvSpPr>
            <a:spLocks noGrp="1"/>
          </p:cNvSpPr>
          <p:nvPr>
            <p:ph sz="half" idx="1"/>
          </p:nvPr>
        </p:nvSpPr>
        <p:spPr>
          <a:xfrm>
            <a:off x="623888" y="609600"/>
            <a:ext cx="5179035" cy="4872037"/>
          </a:xfrm>
        </p:spPr>
        <p:txBody>
          <a:bodyPr/>
          <a:lstStyle/>
          <a:p>
            <a:r>
              <a:rPr lang="ru-RU" baseline="30000" dirty="0">
                <a:solidFill>
                  <a:srgbClr val="EEEAD2"/>
                </a:solidFill>
              </a:rPr>
              <a:t>109:1</a:t>
            </a:r>
            <a:r>
              <a:rPr lang="ru-RU" dirty="0">
                <a:solidFill>
                  <a:srgbClr val="EEEAD2"/>
                </a:solidFill>
              </a:rPr>
              <a:t> Сказал </a:t>
            </a:r>
            <a:r>
              <a:rPr lang="ru-RU" b="1" dirty="0"/>
              <a:t>Господь (Яхве) Господу (Адонаю)</a:t>
            </a:r>
            <a:r>
              <a:rPr lang="ru-RU" dirty="0"/>
              <a:t> </a:t>
            </a:r>
            <a:r>
              <a:rPr lang="ru-RU" dirty="0">
                <a:solidFill>
                  <a:srgbClr val="EEEAD2"/>
                </a:solidFill>
              </a:rPr>
              <a:t>моему</a:t>
            </a:r>
            <a:r>
              <a:rPr lang="en-GB" dirty="0">
                <a:solidFill>
                  <a:srgbClr val="EEEAD2"/>
                </a:solidFill>
              </a:rPr>
              <a:t>:</a:t>
            </a:r>
            <a:r>
              <a:rPr lang="ru-RU" dirty="0">
                <a:solidFill>
                  <a:srgbClr val="EEEAD2"/>
                </a:solidFill>
              </a:rPr>
              <a:t> </a:t>
            </a:r>
            <a:r>
              <a:rPr lang="en-GB" dirty="0">
                <a:solidFill>
                  <a:srgbClr val="EEEAD2"/>
                </a:solidFill>
              </a:rPr>
              <a:t>«</a:t>
            </a:r>
            <a:r>
              <a:rPr lang="ru-RU" i="1" dirty="0">
                <a:solidFill>
                  <a:srgbClr val="EEEAD2"/>
                </a:solidFill>
              </a:rPr>
              <a:t>Сядь по правую руку от Меня, пока Я не повергну врагов Твоих к ногам Твоим</a:t>
            </a:r>
            <a:r>
              <a:rPr lang="ru-RU" dirty="0">
                <a:solidFill>
                  <a:srgbClr val="EEEAD2"/>
                </a:solidFill>
              </a:rPr>
              <a:t>».</a:t>
            </a:r>
          </a:p>
          <a:p>
            <a:pPr algn="r"/>
            <a:r>
              <a:rPr lang="ru-RU" dirty="0">
                <a:solidFill>
                  <a:srgbClr val="EEEAD2"/>
                </a:solidFill>
              </a:rPr>
              <a:t>(Псалом 109:1)</a:t>
            </a:r>
          </a:p>
          <a:p>
            <a:endParaRPr lang="en-RU" dirty="0"/>
          </a:p>
        </p:txBody>
      </p:sp>
      <p:sp>
        <p:nvSpPr>
          <p:cNvPr id="4" name="Content Placeholder 3">
            <a:extLst>
              <a:ext uri="{FF2B5EF4-FFF2-40B4-BE49-F238E27FC236}">
                <a16:creationId xmlns:a16="http://schemas.microsoft.com/office/drawing/2014/main" id="{EDF74BF8-E762-CA6A-5BC4-BDFCC26B1BEF}"/>
              </a:ext>
            </a:extLst>
          </p:cNvPr>
          <p:cNvSpPr>
            <a:spLocks noGrp="1"/>
          </p:cNvSpPr>
          <p:nvPr>
            <p:ph sz="half" idx="2"/>
          </p:nvPr>
        </p:nvSpPr>
        <p:spPr>
          <a:xfrm>
            <a:off x="6096000" y="609600"/>
            <a:ext cx="5472113" cy="4872037"/>
          </a:xfrm>
        </p:spPr>
        <p:txBody>
          <a:bodyPr/>
          <a:lstStyle/>
          <a:p>
            <a:r>
              <a:rPr lang="ru-RU" baseline="30000" dirty="0">
                <a:solidFill>
                  <a:srgbClr val="EEEAD2"/>
                </a:solidFill>
              </a:rPr>
              <a:t>22:43 </a:t>
            </a:r>
            <a:r>
              <a:rPr lang="ru-RU" dirty="0">
                <a:solidFill>
                  <a:srgbClr val="EEEAD2"/>
                </a:solidFill>
              </a:rPr>
              <a:t>Иисус говорит им: «</a:t>
            </a:r>
            <a:r>
              <a:rPr lang="ru-RU" i="1" dirty="0">
                <a:solidFill>
                  <a:srgbClr val="EEEAD2"/>
                </a:solidFill>
              </a:rPr>
              <a:t>Почему же тогда Давид, вдохновляемый Духом, называет Его Господом? Ведь он говорит: </a:t>
            </a:r>
            <a:r>
              <a:rPr lang="ru-RU" baseline="30000" dirty="0"/>
              <a:t>44 </a:t>
            </a:r>
            <a:r>
              <a:rPr lang="ru-RU" i="1" dirty="0"/>
              <a:t>«</a:t>
            </a:r>
            <a:r>
              <a:rPr lang="ru-RU" b="1" i="1" dirty="0"/>
              <a:t>Сказал Господь Господу моему</a:t>
            </a:r>
            <a:r>
              <a:rPr lang="ru-RU" i="1" dirty="0"/>
              <a:t>: </a:t>
            </a:r>
            <a:r>
              <a:rPr lang="ru-RU" i="1" dirty="0">
                <a:solidFill>
                  <a:srgbClr val="EEEAD2"/>
                </a:solidFill>
              </a:rPr>
              <a:t>Сядь</a:t>
            </a:r>
            <a:r>
              <a:rPr lang="ru-RU" i="1" dirty="0"/>
              <a:t> </a:t>
            </a:r>
            <a:r>
              <a:rPr lang="ru-RU" i="1" dirty="0">
                <a:solidFill>
                  <a:srgbClr val="EEEAD2"/>
                </a:solidFill>
              </a:rPr>
              <a:t>по правую руку от Меня, пока Я не повергну врагов Твоих к ногам Твоим»</a:t>
            </a:r>
            <a:r>
              <a:rPr lang="ru-RU" dirty="0">
                <a:solidFill>
                  <a:srgbClr val="EEEAD2"/>
                </a:solidFill>
              </a:rPr>
              <a:t>.</a:t>
            </a:r>
          </a:p>
          <a:p>
            <a:pPr algn="r"/>
            <a:r>
              <a:rPr lang="ru-RU" dirty="0">
                <a:solidFill>
                  <a:srgbClr val="EEEAD2"/>
                </a:solidFill>
              </a:rPr>
              <a:t>(Евангелие от Матфея 22:43-44)</a:t>
            </a:r>
            <a:endParaRPr lang="en-RU" dirty="0">
              <a:solidFill>
                <a:srgbClr val="EEEAD2"/>
              </a:solidFill>
            </a:endParaRPr>
          </a:p>
        </p:txBody>
      </p:sp>
    </p:spTree>
    <p:extLst>
      <p:ext uri="{BB962C8B-B14F-4D97-AF65-F5344CB8AC3E}">
        <p14:creationId xmlns:p14="http://schemas.microsoft.com/office/powerpoint/2010/main" val="3860390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BAD67-2172-87C2-62A9-7AE3476E5F30}"/>
              </a:ext>
            </a:extLst>
          </p:cNvPr>
          <p:cNvSpPr>
            <a:spLocks noGrp="1"/>
          </p:cNvSpPr>
          <p:nvPr>
            <p:ph type="title"/>
          </p:nvPr>
        </p:nvSpPr>
        <p:spPr>
          <a:xfrm>
            <a:off x="623888" y="441326"/>
            <a:ext cx="10944225" cy="935038"/>
          </a:xfrm>
        </p:spPr>
        <p:txBody>
          <a:bodyPr/>
          <a:lstStyle/>
          <a:p>
            <a:r>
              <a:rPr lang="ru-RU" dirty="0"/>
              <a:t>ЛИЧНОСТЬ В ТРОИЦЕ</a:t>
            </a:r>
            <a:endParaRPr lang="en-RU" dirty="0"/>
          </a:p>
        </p:txBody>
      </p:sp>
      <p:sp>
        <p:nvSpPr>
          <p:cNvPr id="3" name="Content Placeholder 2">
            <a:extLst>
              <a:ext uri="{FF2B5EF4-FFF2-40B4-BE49-F238E27FC236}">
                <a16:creationId xmlns:a16="http://schemas.microsoft.com/office/drawing/2014/main" id="{13F6F1E7-E4B0-D9AF-FA7A-4CFA0DD2DA44}"/>
              </a:ext>
            </a:extLst>
          </p:cNvPr>
          <p:cNvSpPr>
            <a:spLocks noGrp="1"/>
          </p:cNvSpPr>
          <p:nvPr>
            <p:ph idx="1"/>
          </p:nvPr>
        </p:nvSpPr>
        <p:spPr>
          <a:xfrm>
            <a:off x="623887" y="1548384"/>
            <a:ext cx="10944226" cy="3933253"/>
          </a:xfrm>
        </p:spPr>
        <p:txBody>
          <a:bodyPr/>
          <a:lstStyle/>
          <a:p>
            <a:pPr marL="457200" indent="-457200">
              <a:buFont typeface="Arial" panose="020B0604020202020204" pitchFamily="34" charset="0"/>
              <a:buChar char="•"/>
            </a:pPr>
            <a:r>
              <a:rPr lang="ru-RU" dirty="0"/>
              <a:t>Бог Отец – </a:t>
            </a:r>
            <a:r>
              <a:rPr lang="ru-RU" b="1" u="sng" dirty="0">
                <a:solidFill>
                  <a:srgbClr val="FABD2B"/>
                </a:solidFill>
              </a:rPr>
              <a:t>Архитектор</a:t>
            </a:r>
            <a:r>
              <a:rPr lang="ru-RU" dirty="0"/>
              <a:t>. </a:t>
            </a:r>
            <a:br>
              <a:rPr lang="ru-RU" dirty="0"/>
            </a:br>
            <a:r>
              <a:rPr lang="ru-RU" dirty="0"/>
              <a:t>Он Тот, Кто задумал всё, включая наше спасение.</a:t>
            </a:r>
          </a:p>
          <a:p>
            <a:pPr marL="457200" indent="-457200">
              <a:buFont typeface="Arial" panose="020B0604020202020204" pitchFamily="34" charset="0"/>
              <a:buChar char="•"/>
            </a:pPr>
            <a:r>
              <a:rPr lang="ru-RU" dirty="0"/>
              <a:t>Бог Сын – </a:t>
            </a:r>
            <a:r>
              <a:rPr lang="ru-RU" b="1" u="sng" dirty="0">
                <a:solidFill>
                  <a:srgbClr val="FABD2B"/>
                </a:solidFill>
              </a:rPr>
              <a:t>Строитель</a:t>
            </a:r>
            <a:r>
              <a:rPr lang="ru-RU" dirty="0"/>
              <a:t>. </a:t>
            </a:r>
            <a:br>
              <a:rPr lang="ru-RU" dirty="0"/>
            </a:br>
            <a:r>
              <a:rPr lang="ru-RU" dirty="0"/>
              <a:t>Он Тот, Кем создано всё, включая наше спасение.</a:t>
            </a:r>
          </a:p>
          <a:p>
            <a:pPr marL="457200" indent="-457200">
              <a:buFont typeface="Arial" panose="020B0604020202020204" pitchFamily="34" charset="0"/>
              <a:buChar char="•"/>
            </a:pPr>
            <a:r>
              <a:rPr lang="ru-RU" dirty="0"/>
              <a:t>Бог Дух Святой – </a:t>
            </a:r>
            <a:r>
              <a:rPr lang="ru-RU" b="1" u="sng" dirty="0">
                <a:solidFill>
                  <a:srgbClr val="FABD2B"/>
                </a:solidFill>
              </a:rPr>
              <a:t>Распорядитель</a:t>
            </a:r>
            <a:r>
              <a:rPr lang="ru-RU" dirty="0"/>
              <a:t>. </a:t>
            </a:r>
            <a:br>
              <a:rPr lang="ru-RU" dirty="0"/>
            </a:br>
            <a:r>
              <a:rPr lang="ru-RU" dirty="0"/>
              <a:t>Он Тот, Кто подарил нам всё, позволив наслаждаться плодами замысла Отца и работы Сына.</a:t>
            </a:r>
          </a:p>
          <a:p>
            <a:r>
              <a:rPr lang="ru-RU" b="1" dirty="0"/>
              <a:t>Наше спасение от начала и до конца – это работа Бога Отца, Сына и Духа Святого, которой мы введены в Божью Семью.</a:t>
            </a:r>
          </a:p>
        </p:txBody>
      </p:sp>
    </p:spTree>
    <p:extLst>
      <p:ext uri="{BB962C8B-B14F-4D97-AF65-F5344CB8AC3E}">
        <p14:creationId xmlns:p14="http://schemas.microsoft.com/office/powerpoint/2010/main" val="3260377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5CE515-DA58-E449-79ED-11FF5DA78BE0}"/>
              </a:ext>
            </a:extLst>
          </p:cNvPr>
          <p:cNvSpPr>
            <a:spLocks noGrp="1"/>
          </p:cNvSpPr>
          <p:nvPr>
            <p:ph idx="1"/>
          </p:nvPr>
        </p:nvSpPr>
        <p:spPr>
          <a:xfrm>
            <a:off x="623887" y="658369"/>
            <a:ext cx="10944226" cy="4823268"/>
          </a:xfrm>
          <a:noFill/>
        </p:spPr>
        <p:txBody>
          <a:bodyPr/>
          <a:lstStyle/>
          <a:p>
            <a:pPr marL="457200" indent="-457200">
              <a:buFont typeface="Arial" panose="020B0604020202020204" pitchFamily="34" charset="0"/>
              <a:buChar char="•"/>
            </a:pPr>
            <a:r>
              <a:rPr lang="ru-RU" i="1" dirty="0">
                <a:solidFill>
                  <a:srgbClr val="EEEAD2"/>
                </a:solidFill>
              </a:rPr>
              <a:t>Смотрим ли мы на Христа сегодня в контексте всего того, что делает Бог? Замечаем ли мы работу Троицы в нашем спасении? Обращаем ли мы на это внимание?</a:t>
            </a:r>
          </a:p>
          <a:p>
            <a:pPr marL="457200" indent="-457200">
              <a:buFont typeface="Arial" panose="020B0604020202020204" pitchFamily="34" charset="0"/>
              <a:buChar char="•"/>
            </a:pPr>
            <a:r>
              <a:rPr lang="ru-RU" dirty="0">
                <a:solidFill>
                  <a:srgbClr val="EEEAD2"/>
                </a:solidFill>
              </a:rPr>
              <a:t>«</a:t>
            </a:r>
            <a:r>
              <a:rPr lang="ru-RU" i="1" dirty="0">
                <a:solidFill>
                  <a:srgbClr val="EEEAD2"/>
                </a:solidFill>
              </a:rPr>
              <a:t>Есть неповторимые слова,</a:t>
            </a:r>
            <a:br>
              <a:rPr lang="ru-RU" i="1" dirty="0">
                <a:solidFill>
                  <a:srgbClr val="EEEAD2"/>
                </a:solidFill>
              </a:rPr>
            </a:br>
            <a:r>
              <a:rPr lang="ru-RU" i="1" dirty="0">
                <a:solidFill>
                  <a:srgbClr val="EEEAD2"/>
                </a:solidFill>
              </a:rPr>
              <a:t>Кто их сказал — истратил слишком много.</a:t>
            </a:r>
            <a:br>
              <a:rPr lang="ru-RU" i="1" dirty="0">
                <a:solidFill>
                  <a:srgbClr val="EEEAD2"/>
                </a:solidFill>
              </a:rPr>
            </a:br>
            <a:r>
              <a:rPr lang="ru-RU" b="1" i="1" dirty="0"/>
              <a:t>Неистощима только синева</a:t>
            </a:r>
            <a:br>
              <a:rPr lang="ru-RU" b="1" i="1" dirty="0"/>
            </a:br>
            <a:r>
              <a:rPr lang="ru-RU" b="1" i="1" dirty="0"/>
              <a:t>Небесная и милосердье Бога</a:t>
            </a:r>
            <a:r>
              <a:rPr lang="ru-RU" dirty="0"/>
              <a:t>».</a:t>
            </a:r>
          </a:p>
          <a:p>
            <a:pPr algn="r"/>
            <a:r>
              <a:rPr lang="ru-RU" dirty="0">
                <a:solidFill>
                  <a:srgbClr val="EEEAD2"/>
                </a:solidFill>
              </a:rPr>
              <a:t>(Анна Ахматова, 1916 год)</a:t>
            </a:r>
          </a:p>
          <a:p>
            <a:pPr marL="457200" indent="-457200">
              <a:buFont typeface="Arial" panose="020B0604020202020204" pitchFamily="34" charset="0"/>
              <a:buChar char="•"/>
            </a:pPr>
            <a:r>
              <a:rPr lang="ru-RU" b="1" dirty="0"/>
              <a:t>Страсть Христа раскрывает природу Царя</a:t>
            </a:r>
            <a:endParaRPr lang="en-RU" b="1" dirty="0"/>
          </a:p>
        </p:txBody>
      </p:sp>
    </p:spTree>
    <p:extLst>
      <p:ext uri="{BB962C8B-B14F-4D97-AF65-F5344CB8AC3E}">
        <p14:creationId xmlns:p14="http://schemas.microsoft.com/office/powerpoint/2010/main" val="3218806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2622F-62D0-24F0-C819-F20C9B790B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328CA-8B34-0EFE-85B1-FF82D770E89C}"/>
              </a:ext>
            </a:extLst>
          </p:cNvPr>
          <p:cNvSpPr>
            <a:spLocks noGrp="1"/>
          </p:cNvSpPr>
          <p:nvPr>
            <p:ph idx="1"/>
          </p:nvPr>
        </p:nvSpPr>
        <p:spPr>
          <a:xfrm>
            <a:off x="623887" y="602429"/>
            <a:ext cx="11007282" cy="4879208"/>
          </a:xfrm>
        </p:spPr>
        <p:txBody>
          <a:bodyPr/>
          <a:lstStyle/>
          <a:p>
            <a:r>
              <a:rPr lang="ru-RU" baseline="30000" dirty="0">
                <a:solidFill>
                  <a:srgbClr val="EEEAD2"/>
                </a:solidFill>
              </a:rPr>
              <a:t>22:43 </a:t>
            </a:r>
            <a:r>
              <a:rPr lang="ru-RU" dirty="0">
                <a:solidFill>
                  <a:srgbClr val="EEEAD2"/>
                </a:solidFill>
              </a:rPr>
              <a:t>Иисус говорит им: «</a:t>
            </a:r>
            <a:r>
              <a:rPr lang="ru-RU" i="1" dirty="0">
                <a:solidFill>
                  <a:srgbClr val="EEEAD2"/>
                </a:solidFill>
              </a:rPr>
              <a:t>Почему же тогда Давид, вдохновляемый Духом, называет Его </a:t>
            </a:r>
            <a:r>
              <a:rPr lang="ru-RU" b="1" i="1" dirty="0"/>
              <a:t>Господом</a:t>
            </a:r>
            <a:r>
              <a:rPr lang="ru-RU" i="1" dirty="0"/>
              <a:t>?..</a:t>
            </a:r>
            <a:r>
              <a:rPr lang="en-GB" dirty="0"/>
              <a:t>.</a:t>
            </a:r>
            <a:r>
              <a:rPr lang="ru-RU" dirty="0"/>
              <a:t> </a:t>
            </a:r>
            <a:r>
              <a:rPr lang="en-GB" baseline="30000" dirty="0">
                <a:solidFill>
                  <a:srgbClr val="EEEAD2"/>
                </a:solidFill>
              </a:rPr>
              <a:t>45 </a:t>
            </a:r>
            <a:r>
              <a:rPr lang="ru-RU" i="1" dirty="0">
                <a:solidFill>
                  <a:srgbClr val="EEEAD2"/>
                </a:solidFill>
              </a:rPr>
              <a:t>Итак, если Давид называет Его </a:t>
            </a:r>
            <a:r>
              <a:rPr lang="ru-RU" b="1" i="1" dirty="0">
                <a:solidFill>
                  <a:srgbClr val="EEEAD2"/>
                </a:solidFill>
              </a:rPr>
              <a:t>Господом</a:t>
            </a:r>
            <a:r>
              <a:rPr lang="ru-RU" i="1" dirty="0">
                <a:solidFill>
                  <a:srgbClr val="EEEAD2"/>
                </a:solidFill>
              </a:rPr>
              <a:t>, то как же в таком случае Он может быть ему Сыном?</a:t>
            </a:r>
            <a:r>
              <a:rPr lang="ru-RU" dirty="0">
                <a:solidFill>
                  <a:srgbClr val="EEEAD2"/>
                </a:solidFill>
              </a:rPr>
              <a:t>» </a:t>
            </a:r>
            <a:r>
              <a:rPr lang="ru-RU" baseline="30000" dirty="0">
                <a:solidFill>
                  <a:srgbClr val="EEEAD2"/>
                </a:solidFill>
              </a:rPr>
              <a:t>46</a:t>
            </a:r>
            <a:r>
              <a:rPr lang="ru-RU" baseline="30000" dirty="0"/>
              <a:t> </a:t>
            </a:r>
            <a:r>
              <a:rPr lang="ru-RU" b="1" dirty="0"/>
              <a:t>В ответ никто не мог сказать ни слова</a:t>
            </a:r>
            <a:r>
              <a:rPr lang="ru-RU" dirty="0"/>
              <a:t>, </a:t>
            </a:r>
            <a:r>
              <a:rPr lang="ru-RU" dirty="0">
                <a:solidFill>
                  <a:srgbClr val="EEEAD2"/>
                </a:solidFill>
              </a:rPr>
              <a:t>и с этого дня они больше не решались задавать Ему вопросы.</a:t>
            </a:r>
          </a:p>
          <a:p>
            <a:pPr algn="r"/>
            <a:r>
              <a:rPr lang="ru-RU" dirty="0">
                <a:solidFill>
                  <a:srgbClr val="EEEAD2"/>
                </a:solidFill>
              </a:rPr>
              <a:t>(Евангелие от Матфея 22:43-46)</a:t>
            </a:r>
            <a:endParaRPr lang="en-RU" dirty="0">
              <a:solidFill>
                <a:srgbClr val="EEEAD2"/>
              </a:solidFill>
            </a:endParaRPr>
          </a:p>
        </p:txBody>
      </p:sp>
    </p:spTree>
    <p:extLst>
      <p:ext uri="{BB962C8B-B14F-4D97-AF65-F5344CB8AC3E}">
        <p14:creationId xmlns:p14="http://schemas.microsoft.com/office/powerpoint/2010/main" val="85228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B046-D989-860C-BE1D-BF106627BEEA}"/>
              </a:ext>
            </a:extLst>
          </p:cNvPr>
          <p:cNvSpPr>
            <a:spLocks noGrp="1"/>
          </p:cNvSpPr>
          <p:nvPr>
            <p:ph type="title"/>
          </p:nvPr>
        </p:nvSpPr>
        <p:spPr>
          <a:xfrm>
            <a:off x="623888" y="441326"/>
            <a:ext cx="10944225" cy="935038"/>
          </a:xfrm>
        </p:spPr>
        <p:txBody>
          <a:bodyPr/>
          <a:lstStyle/>
          <a:p>
            <a:r>
              <a:rPr lang="ru-RU" dirty="0"/>
              <a:t>ГОСПОДЬ БОГ</a:t>
            </a:r>
            <a:endParaRPr lang="en-RU" dirty="0"/>
          </a:p>
        </p:txBody>
      </p:sp>
      <p:sp>
        <p:nvSpPr>
          <p:cNvPr id="3" name="Content Placeholder 2">
            <a:extLst>
              <a:ext uri="{FF2B5EF4-FFF2-40B4-BE49-F238E27FC236}">
                <a16:creationId xmlns:a16="http://schemas.microsoft.com/office/drawing/2014/main" id="{E9CCCCB6-0DAC-6B90-6069-614341B35D7F}"/>
              </a:ext>
            </a:extLst>
          </p:cNvPr>
          <p:cNvSpPr>
            <a:spLocks noGrp="1"/>
          </p:cNvSpPr>
          <p:nvPr>
            <p:ph idx="1"/>
          </p:nvPr>
        </p:nvSpPr>
        <p:spPr>
          <a:xfrm>
            <a:off x="623887" y="1560576"/>
            <a:ext cx="10944226" cy="3962400"/>
          </a:xfrm>
        </p:spPr>
        <p:txBody>
          <a:bodyPr/>
          <a:lstStyle/>
          <a:p>
            <a:r>
              <a:rPr lang="ru-RU" dirty="0"/>
              <a:t>Первосвященники (саддукеи) и старейшины народа (в большинстве своём фарисеи) хотят знать, на основании чьей власти Иисус триумфально въезжает в Иерусалим, входит в храм, изгоняет торговцев из храма и учит в храме. Иисус отвечает им, что всё это Он делает властью Бога.</a:t>
            </a:r>
          </a:p>
          <a:p>
            <a:pPr marL="457200" indent="-457200">
              <a:buFont typeface="Arial" panose="020B0604020202020204" pitchFamily="34" charset="0"/>
              <a:buChar char="•"/>
            </a:pPr>
            <a:r>
              <a:rPr lang="ru-RU" dirty="0"/>
              <a:t>Это Его </a:t>
            </a:r>
            <a:r>
              <a:rPr lang="ru-RU" b="1" u="sng" dirty="0">
                <a:solidFill>
                  <a:srgbClr val="FABD2B"/>
                </a:solidFill>
              </a:rPr>
              <a:t>мир</a:t>
            </a:r>
            <a:r>
              <a:rPr lang="ru-RU" dirty="0"/>
              <a:t>; </a:t>
            </a:r>
          </a:p>
          <a:p>
            <a:pPr marL="457200" indent="-457200">
              <a:buFont typeface="Arial" panose="020B0604020202020204" pitchFamily="34" charset="0"/>
              <a:buChar char="•"/>
            </a:pPr>
            <a:r>
              <a:rPr lang="ru-RU" dirty="0"/>
              <a:t>Это Его </a:t>
            </a:r>
            <a:r>
              <a:rPr lang="ru-RU" b="1" u="sng" dirty="0">
                <a:solidFill>
                  <a:srgbClr val="FABD2B"/>
                </a:solidFill>
              </a:rPr>
              <a:t>город</a:t>
            </a:r>
            <a:r>
              <a:rPr lang="ru-RU" dirty="0"/>
              <a:t>;</a:t>
            </a:r>
          </a:p>
          <a:p>
            <a:pPr marL="457200" indent="-457200">
              <a:buFont typeface="Arial" panose="020B0604020202020204" pitchFamily="34" charset="0"/>
              <a:buChar char="•"/>
            </a:pPr>
            <a:r>
              <a:rPr lang="ru-RU" dirty="0"/>
              <a:t>Это Его </a:t>
            </a:r>
            <a:r>
              <a:rPr lang="ru-RU" b="1" u="sng" dirty="0">
                <a:solidFill>
                  <a:srgbClr val="FABD2B"/>
                </a:solidFill>
              </a:rPr>
              <a:t>Храм</a:t>
            </a:r>
            <a:r>
              <a:rPr lang="ru-RU" dirty="0"/>
              <a:t>;</a:t>
            </a:r>
          </a:p>
          <a:p>
            <a:pPr marL="457200" indent="-457200">
              <a:buFont typeface="Arial" panose="020B0604020202020204" pitchFamily="34" charset="0"/>
              <a:buChar char="•"/>
            </a:pPr>
            <a:r>
              <a:rPr lang="ru-RU" dirty="0"/>
              <a:t>Это Его </a:t>
            </a:r>
            <a:r>
              <a:rPr lang="ru-RU" b="1" u="sng" dirty="0">
                <a:solidFill>
                  <a:srgbClr val="FABD2B"/>
                </a:solidFill>
              </a:rPr>
              <a:t>образ</a:t>
            </a:r>
            <a:r>
              <a:rPr lang="ru-RU" dirty="0"/>
              <a:t> начертан на каждом из них.</a:t>
            </a:r>
          </a:p>
        </p:txBody>
      </p:sp>
    </p:spTree>
    <p:extLst>
      <p:ext uri="{BB962C8B-B14F-4D97-AF65-F5344CB8AC3E}">
        <p14:creationId xmlns:p14="http://schemas.microsoft.com/office/powerpoint/2010/main" val="4182162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6D83E1-6B5F-9407-6739-6F9FE3C3CBEC}"/>
              </a:ext>
            </a:extLst>
          </p:cNvPr>
          <p:cNvSpPr>
            <a:spLocks noGrp="1"/>
          </p:cNvSpPr>
          <p:nvPr>
            <p:ph idx="1"/>
          </p:nvPr>
        </p:nvSpPr>
        <p:spPr>
          <a:xfrm>
            <a:off x="623887" y="707137"/>
            <a:ext cx="10944226" cy="4774500"/>
          </a:xfrm>
        </p:spPr>
        <p:txBody>
          <a:bodyPr/>
          <a:lstStyle/>
          <a:p>
            <a:pPr marL="457200" indent="-457200">
              <a:buFont typeface="Arial" panose="020B0604020202020204" pitchFamily="34" charset="0"/>
              <a:buChar char="•"/>
            </a:pPr>
            <a:r>
              <a:rPr lang="en-US" baseline="30000" dirty="0">
                <a:solidFill>
                  <a:srgbClr val="EEEAD2"/>
                </a:solidFill>
              </a:rPr>
              <a:t>18:</a:t>
            </a:r>
            <a:r>
              <a:rPr lang="ru-RU" baseline="30000" dirty="0">
                <a:solidFill>
                  <a:srgbClr val="EEEAD2"/>
                </a:solidFill>
              </a:rPr>
              <a:t>4 </a:t>
            </a:r>
            <a:r>
              <a:rPr lang="ru-RU" dirty="0">
                <a:solidFill>
                  <a:srgbClr val="EEEAD2"/>
                </a:solidFill>
              </a:rPr>
              <a:t>Иисус знал все, что должно было с Ним произойти. Он вышел вперед и спросил: «</a:t>
            </a:r>
            <a:r>
              <a:rPr lang="ru-RU" i="1" dirty="0">
                <a:solidFill>
                  <a:srgbClr val="EEEAD2"/>
                </a:solidFill>
              </a:rPr>
              <a:t>Кого вы ищете?</a:t>
            </a:r>
            <a:r>
              <a:rPr lang="ru-RU" dirty="0">
                <a:solidFill>
                  <a:srgbClr val="EEEAD2"/>
                </a:solidFill>
              </a:rPr>
              <a:t>» </a:t>
            </a:r>
            <a:r>
              <a:rPr lang="ru-RU" baseline="30000" dirty="0">
                <a:solidFill>
                  <a:srgbClr val="EEEAD2"/>
                </a:solidFill>
              </a:rPr>
              <a:t>5</a:t>
            </a:r>
            <a:r>
              <a:rPr lang="ru-RU" dirty="0">
                <a:solidFill>
                  <a:srgbClr val="EEEAD2"/>
                </a:solidFill>
              </a:rPr>
              <a:t> «Иисуса из Назарета, – ответили те. </a:t>
            </a:r>
            <a:r>
              <a:rPr lang="ru-RU" dirty="0"/>
              <a:t>«</a:t>
            </a:r>
            <a:r>
              <a:rPr lang="ru-RU" b="1" i="1" dirty="0"/>
              <a:t>Это Я</a:t>
            </a:r>
            <a:r>
              <a:rPr lang="ru-RU" dirty="0"/>
              <a:t>» </a:t>
            </a:r>
            <a:r>
              <a:rPr lang="ru-RU" dirty="0">
                <a:solidFill>
                  <a:srgbClr val="EEEAD2"/>
                </a:solidFill>
              </a:rPr>
              <a:t>(</a:t>
            </a:r>
            <a:r>
              <a:rPr lang="ru-RU" i="1" dirty="0">
                <a:solidFill>
                  <a:srgbClr val="EEEAD2"/>
                </a:solidFill>
              </a:rPr>
              <a:t>Яхве</a:t>
            </a:r>
            <a:r>
              <a:rPr lang="ru-RU" dirty="0">
                <a:solidFill>
                  <a:srgbClr val="EEEAD2"/>
                </a:solidFill>
              </a:rPr>
              <a:t>,  «</a:t>
            </a:r>
            <a:r>
              <a:rPr lang="ru-RU" i="1" dirty="0">
                <a:solidFill>
                  <a:srgbClr val="EEEAD2"/>
                </a:solidFill>
              </a:rPr>
              <a:t>Я Есть Сущий</a:t>
            </a:r>
            <a:r>
              <a:rPr lang="ru-RU" dirty="0">
                <a:solidFill>
                  <a:srgbClr val="EEEAD2"/>
                </a:solidFill>
              </a:rPr>
              <a:t>» или «</a:t>
            </a:r>
            <a:r>
              <a:rPr lang="ru-RU" i="1" dirty="0">
                <a:solidFill>
                  <a:srgbClr val="EEEAD2"/>
                </a:solidFill>
              </a:rPr>
              <a:t>Я Есть, Кто Я Есть</a:t>
            </a:r>
            <a:r>
              <a:rPr lang="ru-RU" dirty="0">
                <a:solidFill>
                  <a:srgbClr val="EEEAD2"/>
                </a:solidFill>
              </a:rPr>
              <a:t>»)</a:t>
            </a:r>
            <a:r>
              <a:rPr lang="en-GB" dirty="0">
                <a:solidFill>
                  <a:srgbClr val="EEEAD2"/>
                </a:solidFill>
              </a:rPr>
              <a:t>, – </a:t>
            </a:r>
            <a:r>
              <a:rPr lang="ru-RU" dirty="0">
                <a:solidFill>
                  <a:srgbClr val="EEEAD2"/>
                </a:solidFill>
              </a:rPr>
              <a:t>сказал Иисус. Предатель Иуда тоже стоял с ними. </a:t>
            </a:r>
            <a:r>
              <a:rPr lang="ru-RU" baseline="30000" dirty="0">
                <a:solidFill>
                  <a:srgbClr val="EEEAD2"/>
                </a:solidFill>
              </a:rPr>
              <a:t>6 </a:t>
            </a:r>
            <a:r>
              <a:rPr lang="ru-RU" dirty="0">
                <a:solidFill>
                  <a:srgbClr val="EEEAD2"/>
                </a:solidFill>
              </a:rPr>
              <a:t>Когда Иисус сказал: «</a:t>
            </a:r>
            <a:r>
              <a:rPr lang="ru-RU" i="1" dirty="0">
                <a:solidFill>
                  <a:srgbClr val="EEEAD2"/>
                </a:solidFill>
              </a:rPr>
              <a:t>Это Я</a:t>
            </a:r>
            <a:r>
              <a:rPr lang="ru-RU" dirty="0">
                <a:solidFill>
                  <a:srgbClr val="EEEAD2"/>
                </a:solidFill>
              </a:rPr>
              <a:t>», они отступили назад и упали на землю.</a:t>
            </a:r>
          </a:p>
          <a:p>
            <a:pPr algn="r"/>
            <a:r>
              <a:rPr lang="ru-RU" dirty="0">
                <a:solidFill>
                  <a:srgbClr val="EEEAD2"/>
                </a:solidFill>
              </a:rPr>
              <a:t>(Евангелие от Иоанна 18:4-6)</a:t>
            </a:r>
          </a:p>
          <a:p>
            <a:pPr marL="457200" indent="-457200">
              <a:buFont typeface="Arial" panose="020B0604020202020204" pitchFamily="34" charset="0"/>
              <a:buChar char="•"/>
            </a:pPr>
            <a:r>
              <a:rPr lang="ru-RU" i="1" dirty="0">
                <a:solidFill>
                  <a:srgbClr val="EEEAD2"/>
                </a:solidFill>
              </a:rPr>
              <a:t>Пришедшие арестовывать Христа пали ниц пред Ним, но склоняем ли мы свою гордыню перед Спасителем, признавая в Нём Бога?</a:t>
            </a:r>
          </a:p>
          <a:p>
            <a:pPr marL="457200" indent="-457200">
              <a:buFont typeface="Arial" panose="020B0604020202020204" pitchFamily="34" charset="0"/>
              <a:buChar char="•"/>
            </a:pPr>
            <a:r>
              <a:rPr lang="ru-RU" b="1" dirty="0"/>
              <a:t>Страсть Христа раскрывает природу Царя</a:t>
            </a:r>
            <a:endParaRPr lang="en-RU" b="1" dirty="0"/>
          </a:p>
        </p:txBody>
      </p:sp>
    </p:spTree>
    <p:extLst>
      <p:ext uri="{BB962C8B-B14F-4D97-AF65-F5344CB8AC3E}">
        <p14:creationId xmlns:p14="http://schemas.microsoft.com/office/powerpoint/2010/main" val="2753143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2E7A8-3D5D-9874-B019-C787FE3C6849}"/>
              </a:ext>
            </a:extLst>
          </p:cNvPr>
          <p:cNvSpPr>
            <a:spLocks noGrp="1"/>
          </p:cNvSpPr>
          <p:nvPr>
            <p:ph idx="1"/>
          </p:nvPr>
        </p:nvSpPr>
        <p:spPr>
          <a:xfrm>
            <a:off x="623887" y="816865"/>
            <a:ext cx="10944226" cy="4664772"/>
          </a:xfrm>
        </p:spPr>
        <p:txBody>
          <a:bodyPr/>
          <a:lstStyle/>
          <a:p>
            <a:pPr algn="ctr"/>
            <a:r>
              <a:rPr lang="ru-RU" dirty="0"/>
              <a:t>«</a:t>
            </a:r>
            <a:r>
              <a:rPr lang="ru-RU" i="1" dirty="0"/>
              <a:t>Он отказался без противоборства,</a:t>
            </a:r>
            <a:br>
              <a:rPr lang="ru-RU" i="1" dirty="0"/>
            </a:br>
            <a:r>
              <a:rPr lang="ru-RU" i="1" dirty="0"/>
              <a:t>Как от вещей, полученных взаймы,</a:t>
            </a:r>
            <a:br>
              <a:rPr lang="ru-RU" i="1" dirty="0"/>
            </a:br>
            <a:r>
              <a:rPr lang="ru-RU" i="1" dirty="0"/>
              <a:t>От всемогущества и чудотворства,</a:t>
            </a:r>
            <a:br>
              <a:rPr lang="ru-RU" i="1" dirty="0"/>
            </a:br>
            <a:r>
              <a:rPr lang="ru-RU" i="1" dirty="0"/>
              <a:t>И был теперь, как смертные, как мы</a:t>
            </a:r>
            <a:r>
              <a:rPr lang="ru-RU" dirty="0"/>
              <a:t>».</a:t>
            </a:r>
          </a:p>
          <a:p>
            <a:pPr algn="ctr"/>
            <a:r>
              <a:rPr lang="ru-RU" dirty="0"/>
              <a:t>(Борис Пастернак «</a:t>
            </a:r>
            <a:r>
              <a:rPr lang="ru-RU" i="1" dirty="0"/>
              <a:t>Гефсиманский сад</a:t>
            </a:r>
            <a:r>
              <a:rPr lang="ru-RU" dirty="0"/>
              <a:t>»)</a:t>
            </a:r>
            <a:endParaRPr lang="en-RU" dirty="0"/>
          </a:p>
        </p:txBody>
      </p:sp>
    </p:spTree>
    <p:extLst>
      <p:ext uri="{BB962C8B-B14F-4D97-AF65-F5344CB8AC3E}">
        <p14:creationId xmlns:p14="http://schemas.microsoft.com/office/powerpoint/2010/main" val="3661594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817C61-872D-4C83-67E9-E33143693D4D}"/>
              </a:ext>
            </a:extLst>
          </p:cNvPr>
          <p:cNvSpPr>
            <a:spLocks noGrp="1"/>
          </p:cNvSpPr>
          <p:nvPr>
            <p:ph idx="1"/>
          </p:nvPr>
        </p:nvSpPr>
        <p:spPr>
          <a:xfrm>
            <a:off x="623887" y="792481"/>
            <a:ext cx="10944226" cy="4689156"/>
          </a:xfrm>
        </p:spPr>
        <p:txBody>
          <a:bodyPr/>
          <a:lstStyle/>
          <a:p>
            <a:r>
              <a:rPr lang="ru-RU" baseline="30000" dirty="0">
                <a:solidFill>
                  <a:srgbClr val="EEEAD2"/>
                </a:solidFill>
              </a:rPr>
              <a:t>26:63 </a:t>
            </a:r>
            <a:r>
              <a:rPr lang="ru-RU" dirty="0">
                <a:solidFill>
                  <a:srgbClr val="EEEAD2"/>
                </a:solidFill>
              </a:rPr>
              <a:t>Иисус молчал. Первосвященник сказал Ему: «</a:t>
            </a:r>
            <a:r>
              <a:rPr lang="ru-RU" i="1" dirty="0">
                <a:solidFill>
                  <a:srgbClr val="EEEAD2"/>
                </a:solidFill>
              </a:rPr>
              <a:t>Я заклинаю Тебя живым Богом, скажи нам: </a:t>
            </a:r>
            <a:r>
              <a:rPr lang="ru-RU" b="1" i="1" dirty="0"/>
              <a:t>Ты – Христос, Сын Божий?</a:t>
            </a:r>
            <a:r>
              <a:rPr lang="ru-RU" dirty="0"/>
              <a:t>» </a:t>
            </a:r>
            <a:r>
              <a:rPr lang="ru-RU" baseline="30000" dirty="0"/>
              <a:t>64 </a:t>
            </a:r>
            <a:r>
              <a:rPr lang="ru-RU" dirty="0"/>
              <a:t>«</a:t>
            </a:r>
            <a:r>
              <a:rPr lang="ru-RU" b="1" i="1" dirty="0"/>
              <a:t>Ты сам так сказал</a:t>
            </a:r>
            <a:r>
              <a:rPr lang="ru-RU" dirty="0"/>
              <a:t>», </a:t>
            </a:r>
            <a:r>
              <a:rPr lang="ru-RU" dirty="0">
                <a:solidFill>
                  <a:srgbClr val="EEEAD2"/>
                </a:solidFill>
              </a:rPr>
              <a:t>– ответил Иисус, – «</a:t>
            </a:r>
            <a:r>
              <a:rPr lang="ru-RU" i="1" dirty="0">
                <a:solidFill>
                  <a:srgbClr val="EEEAD2"/>
                </a:solidFill>
              </a:rPr>
              <a:t>но говорю вам, что отныне вы увидите Сына Человеческого, сидящим по правую руку от Всемогущего и идущим на облаках небесных</a:t>
            </a:r>
            <a:r>
              <a:rPr lang="ru-RU" dirty="0">
                <a:solidFill>
                  <a:srgbClr val="EEEAD2"/>
                </a:solidFill>
              </a:rPr>
              <a:t>»</a:t>
            </a:r>
            <a:r>
              <a:rPr lang="en-GB" dirty="0">
                <a:solidFill>
                  <a:srgbClr val="EEEAD2"/>
                </a:solidFill>
              </a:rPr>
              <a:t>.</a:t>
            </a:r>
            <a:endParaRPr lang="ru-RU" dirty="0">
              <a:solidFill>
                <a:srgbClr val="EEEAD2"/>
              </a:solidFill>
            </a:endParaRPr>
          </a:p>
          <a:p>
            <a:pPr algn="r"/>
            <a:r>
              <a:rPr lang="ru-RU" dirty="0">
                <a:solidFill>
                  <a:srgbClr val="EEEAD2"/>
                </a:solidFill>
              </a:rPr>
              <a:t>(Евангелие от Матфея 26:63-64)</a:t>
            </a:r>
            <a:endParaRPr lang="en-GB" dirty="0">
              <a:solidFill>
                <a:srgbClr val="EEEAD2"/>
              </a:solidFill>
            </a:endParaRPr>
          </a:p>
          <a:p>
            <a:r>
              <a:rPr lang="ru-RU" b="1" dirty="0"/>
              <a:t>Иисус Сам подписал Себе смертный приговор. Его распяли за то, что Он явил людям Бога. Его распяли за То, Кем Он был на самом деле, за то, что Он был Богом.</a:t>
            </a:r>
            <a:endParaRPr lang="en-RU" b="1" dirty="0"/>
          </a:p>
        </p:txBody>
      </p:sp>
    </p:spTree>
    <p:extLst>
      <p:ext uri="{BB962C8B-B14F-4D97-AF65-F5344CB8AC3E}">
        <p14:creationId xmlns:p14="http://schemas.microsoft.com/office/powerpoint/2010/main" val="3352100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lack background with white text&#10;&#10;AI-generated content may be incorrect.">
            <a:extLst>
              <a:ext uri="{FF2B5EF4-FFF2-40B4-BE49-F238E27FC236}">
                <a16:creationId xmlns:a16="http://schemas.microsoft.com/office/drawing/2014/main" id="{C8D13478-60E6-1F74-25F5-B0152245969A}"/>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3393360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B973BF-2EB4-7D45-B378-47126D1327C7}"/>
              </a:ext>
            </a:extLst>
          </p:cNvPr>
          <p:cNvSpPr>
            <a:spLocks noGrp="1"/>
          </p:cNvSpPr>
          <p:nvPr>
            <p:ph idx="1"/>
          </p:nvPr>
        </p:nvSpPr>
        <p:spPr>
          <a:xfrm>
            <a:off x="623887" y="548640"/>
            <a:ext cx="10944226" cy="4932995"/>
          </a:xfrm>
        </p:spPr>
        <p:txBody>
          <a:bodyPr/>
          <a:lstStyle/>
          <a:p>
            <a:r>
              <a:rPr lang="ru-RU" dirty="0"/>
              <a:t>«</a:t>
            </a:r>
            <a:r>
              <a:rPr lang="ru-RU" i="1" dirty="0"/>
              <a:t>Христос прожил чистую жизнь и был величайшим из художников, ибо пренебрег и мрамором, и глиной, и красками, а работал над живой плотью</a:t>
            </a:r>
            <a:r>
              <a:rPr lang="ru-RU" dirty="0"/>
              <a:t>».</a:t>
            </a:r>
          </a:p>
          <a:p>
            <a:pPr algn="r"/>
            <a:r>
              <a:rPr lang="ru-RU" dirty="0"/>
              <a:t>(Винсент Ван Гог)</a:t>
            </a:r>
            <a:endParaRPr lang="en-RU" dirty="0"/>
          </a:p>
        </p:txBody>
      </p:sp>
    </p:spTree>
    <p:extLst>
      <p:ext uri="{BB962C8B-B14F-4D97-AF65-F5344CB8AC3E}">
        <p14:creationId xmlns:p14="http://schemas.microsoft.com/office/powerpoint/2010/main" val="2882058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01E78-5396-06BD-F41C-CC24E9EED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B609C-074F-0CA2-BA17-33E248F5AC23}"/>
              </a:ext>
            </a:extLst>
          </p:cNvPr>
          <p:cNvSpPr>
            <a:spLocks noGrp="1"/>
          </p:cNvSpPr>
          <p:nvPr>
            <p:ph type="title"/>
          </p:nvPr>
        </p:nvSpPr>
        <p:spPr/>
        <p:txBody>
          <a:bodyPr/>
          <a:lstStyle/>
          <a:p>
            <a:r>
              <a:rPr lang="ru-RU" dirty="0"/>
              <a:t>СТРАСТЬ ХРИСТА ОТКРЫВАЕТ ПРИРОДУ ЦАРЯ</a:t>
            </a:r>
            <a:endParaRPr lang="en-RU" dirty="0"/>
          </a:p>
        </p:txBody>
      </p:sp>
      <p:sp>
        <p:nvSpPr>
          <p:cNvPr id="3" name="Content Placeholder 2">
            <a:extLst>
              <a:ext uri="{FF2B5EF4-FFF2-40B4-BE49-F238E27FC236}">
                <a16:creationId xmlns:a16="http://schemas.microsoft.com/office/drawing/2014/main" id="{36FDB79F-468D-2FE8-F65C-FC9577C69F15}"/>
              </a:ext>
            </a:extLst>
          </p:cNvPr>
          <p:cNvSpPr>
            <a:spLocks noGrp="1"/>
          </p:cNvSpPr>
          <p:nvPr>
            <p:ph idx="1"/>
          </p:nvPr>
        </p:nvSpPr>
        <p:spPr/>
        <p:txBody>
          <a:bodyPr/>
          <a:lstStyle/>
          <a:p>
            <a:r>
              <a:rPr lang="ru-RU" dirty="0"/>
              <a:t>Мессия был полноправным:</a:t>
            </a:r>
          </a:p>
          <a:p>
            <a:pPr marL="457200" indent="-457200">
              <a:buFont typeface="Arial" panose="020B0604020202020204" pitchFamily="34" charset="0"/>
              <a:buChar char="•"/>
            </a:pPr>
            <a:r>
              <a:rPr lang="ru-RU" b="1" dirty="0"/>
              <a:t>Государем</a:t>
            </a:r>
            <a:r>
              <a:rPr lang="ru-RU" dirty="0"/>
              <a:t>;</a:t>
            </a:r>
          </a:p>
          <a:p>
            <a:pPr marL="457200" indent="-457200">
              <a:buFont typeface="Arial" panose="020B0604020202020204" pitchFamily="34" charset="0"/>
              <a:buChar char="•"/>
            </a:pPr>
            <a:r>
              <a:rPr lang="ru-RU" b="1" dirty="0"/>
              <a:t>Господином</a:t>
            </a:r>
            <a:r>
              <a:rPr lang="ru-RU" dirty="0"/>
              <a:t>;</a:t>
            </a:r>
          </a:p>
          <a:p>
            <a:pPr marL="457200" indent="-457200">
              <a:buFont typeface="Arial" panose="020B0604020202020204" pitchFamily="34" charset="0"/>
              <a:buChar char="•"/>
            </a:pPr>
            <a:r>
              <a:rPr lang="ru-RU" dirty="0"/>
              <a:t>Господом </a:t>
            </a:r>
            <a:r>
              <a:rPr lang="ru-RU" b="1" dirty="0"/>
              <a:t>Богом</a:t>
            </a:r>
            <a:r>
              <a:rPr lang="ru-RU" dirty="0"/>
              <a:t>.</a:t>
            </a:r>
            <a:endParaRPr lang="en-RU" dirty="0"/>
          </a:p>
        </p:txBody>
      </p:sp>
    </p:spTree>
    <p:extLst>
      <p:ext uri="{BB962C8B-B14F-4D97-AF65-F5344CB8AC3E}">
        <p14:creationId xmlns:p14="http://schemas.microsoft.com/office/powerpoint/2010/main" val="926164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C9B-EE42-E74E-0EBF-E05E90909CDA}"/>
              </a:ext>
            </a:extLst>
          </p:cNvPr>
          <p:cNvSpPr>
            <a:spLocks noGrp="1"/>
          </p:cNvSpPr>
          <p:nvPr>
            <p:ph type="title"/>
          </p:nvPr>
        </p:nvSpPr>
        <p:spPr/>
        <p:txBody>
          <a:bodyPr/>
          <a:lstStyle/>
          <a:p>
            <a:r>
              <a:rPr lang="ru-RU" dirty="0"/>
              <a:t>В СЛЕДУЮЩИЙ РАЗ</a:t>
            </a:r>
            <a:endParaRPr lang="en-RU" dirty="0"/>
          </a:p>
        </p:txBody>
      </p:sp>
      <p:sp>
        <p:nvSpPr>
          <p:cNvPr id="3" name="Content Placeholder 2">
            <a:extLst>
              <a:ext uri="{FF2B5EF4-FFF2-40B4-BE49-F238E27FC236}">
                <a16:creationId xmlns:a16="http://schemas.microsoft.com/office/drawing/2014/main" id="{03C10AF9-6F9E-2175-3209-5EE5FE725EFA}"/>
              </a:ext>
            </a:extLst>
          </p:cNvPr>
          <p:cNvSpPr>
            <a:spLocks noGrp="1"/>
          </p:cNvSpPr>
          <p:nvPr>
            <p:ph idx="1"/>
          </p:nvPr>
        </p:nvSpPr>
        <p:spPr>
          <a:noFill/>
        </p:spPr>
        <p:txBody>
          <a:bodyPr/>
          <a:lstStyle/>
          <a:p>
            <a:r>
              <a:rPr lang="ru-RU" dirty="0">
                <a:solidFill>
                  <a:srgbClr val="EEEAD2"/>
                </a:solidFill>
              </a:rPr>
              <a:t>Мы вернёмся к изучению заключительных глав в Евангелии от Матфея после того, как отпразднуем День Пятидесятницы (День рождения Церкви) и Троицын день (праздник Святой Троицы). Перейдя к изучению 23 главы Евангелия от Матфея, мы поговорим о том, </a:t>
            </a:r>
            <a:r>
              <a:rPr lang="ru-RU" b="1" dirty="0"/>
              <a:t>как перестать притворяться и начать действительно преображаться</a:t>
            </a:r>
            <a:r>
              <a:rPr lang="ru-RU" dirty="0"/>
              <a:t>.</a:t>
            </a:r>
            <a:endParaRPr lang="en-RU" dirty="0"/>
          </a:p>
        </p:txBody>
      </p:sp>
    </p:spTree>
    <p:extLst>
      <p:ext uri="{BB962C8B-B14F-4D97-AF65-F5344CB8AC3E}">
        <p14:creationId xmlns:p14="http://schemas.microsoft.com/office/powerpoint/2010/main" val="930716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9B98-9E24-1E9B-E8C2-980AD48FB242}"/>
              </a:ext>
            </a:extLst>
          </p:cNvPr>
          <p:cNvSpPr>
            <a:spLocks noGrp="1"/>
          </p:cNvSpPr>
          <p:nvPr>
            <p:ph type="title"/>
          </p:nvPr>
        </p:nvSpPr>
        <p:spPr/>
        <p:txBody>
          <a:bodyPr/>
          <a:lstStyle/>
          <a:p>
            <a:r>
              <a:rPr lang="ru-RU" dirty="0"/>
              <a:t>ПРИМЕНЕНИЕ</a:t>
            </a:r>
            <a:endParaRPr lang="en-RU" dirty="0"/>
          </a:p>
        </p:txBody>
      </p:sp>
      <p:sp>
        <p:nvSpPr>
          <p:cNvPr id="3" name="Content Placeholder 2">
            <a:extLst>
              <a:ext uri="{FF2B5EF4-FFF2-40B4-BE49-F238E27FC236}">
                <a16:creationId xmlns:a16="http://schemas.microsoft.com/office/drawing/2014/main" id="{3C68A5E5-5006-4771-8F86-B9BFF9C0A07F}"/>
              </a:ext>
            </a:extLst>
          </p:cNvPr>
          <p:cNvSpPr>
            <a:spLocks noGrp="1"/>
          </p:cNvSpPr>
          <p:nvPr>
            <p:ph idx="1"/>
          </p:nvPr>
        </p:nvSpPr>
        <p:spPr>
          <a:xfrm>
            <a:off x="623887" y="1534886"/>
            <a:ext cx="10944226" cy="3946749"/>
          </a:xfrm>
          <a:noFill/>
        </p:spPr>
        <p:txBody>
          <a:bodyPr/>
          <a:lstStyle/>
          <a:p>
            <a:pPr marL="457200" lvl="0" indent="-457200">
              <a:buFont typeface="Arial" panose="020B0604020202020204" pitchFamily="34" charset="0"/>
              <a:buChar char="•"/>
            </a:pPr>
            <a:r>
              <a:rPr lang="ru-RU" dirty="0">
                <a:solidFill>
                  <a:srgbClr val="EEEAD2"/>
                </a:solidFill>
              </a:rPr>
              <a:t>Вопрос о том, Кем мы считаем Христа, не является теоретическим. Каждый из нас отвечает на него каждый день своей жизнью. Не является этот вопрос и чем-то, на что мы отвечаем единожды в жизни. Мы возвращаемся к этому вопросу каждый день, вновь и вновь. И ярче всего ответ на него виден тогда, когда мои желания вступают в противоречие с призывом Христа. </a:t>
            </a:r>
          </a:p>
          <a:p>
            <a:pPr marL="457200" lvl="0" indent="-457200">
              <a:buFont typeface="Arial" panose="020B0604020202020204" pitchFamily="34" charset="0"/>
              <a:buChar char="•"/>
            </a:pPr>
            <a:r>
              <a:rPr lang="ru-RU" b="1" dirty="0"/>
              <a:t>Сегодня, в данный момент и в каждое мгновение жизни Иисус спрашивает нас: «Кто я тебе?» Как ответим мы?</a:t>
            </a:r>
            <a:endParaRPr lang="en-RU" b="1" dirty="0"/>
          </a:p>
        </p:txBody>
      </p:sp>
    </p:spTree>
    <p:extLst>
      <p:ext uri="{BB962C8B-B14F-4D97-AF65-F5344CB8AC3E}">
        <p14:creationId xmlns:p14="http://schemas.microsoft.com/office/powerpoint/2010/main" val="2263899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762CA-1B36-5E4F-8F38-8D147597CC14}"/>
              </a:ext>
            </a:extLst>
          </p:cNvPr>
          <p:cNvSpPr>
            <a:spLocks noGrp="1"/>
          </p:cNvSpPr>
          <p:nvPr>
            <p:ph idx="1"/>
          </p:nvPr>
        </p:nvSpPr>
        <p:spPr>
          <a:xfrm>
            <a:off x="623887" y="682752"/>
            <a:ext cx="10944226" cy="4798883"/>
          </a:xfrm>
          <a:noFill/>
        </p:spPr>
        <p:txBody>
          <a:bodyPr/>
          <a:lstStyle/>
          <a:p>
            <a:pPr algn="ctr"/>
            <a:r>
              <a:rPr lang="ru-RU" dirty="0"/>
              <a:t>«</a:t>
            </a:r>
            <a:r>
              <a:rPr lang="ru-RU" i="1" dirty="0"/>
              <a:t>Ты видишь, ход веков подобен притче</a:t>
            </a:r>
            <a:br>
              <a:rPr lang="ru-RU" i="1" dirty="0"/>
            </a:br>
            <a:r>
              <a:rPr lang="ru-RU" i="1" dirty="0"/>
              <a:t>И может загореться на ходу.</a:t>
            </a:r>
            <a:br>
              <a:rPr lang="ru-RU" i="1" dirty="0"/>
            </a:br>
            <a:r>
              <a:rPr lang="ru-RU" i="1" dirty="0"/>
              <a:t>Во имя страшного ее величья</a:t>
            </a:r>
            <a:br>
              <a:rPr lang="ru-RU" i="1" dirty="0"/>
            </a:br>
            <a:r>
              <a:rPr lang="ru-RU" i="1" dirty="0"/>
              <a:t>Я в добровольных муках в гроб сойду.</a:t>
            </a:r>
          </a:p>
          <a:p>
            <a:pPr algn="ctr"/>
            <a:r>
              <a:rPr lang="ru-RU" i="1" dirty="0"/>
              <a:t>Я в гроб сойду и в третий день восстану,</a:t>
            </a:r>
            <a:br>
              <a:rPr lang="ru-RU" i="1" dirty="0"/>
            </a:br>
            <a:r>
              <a:rPr lang="ru-RU" i="1" dirty="0"/>
              <a:t>И, как сплавляют по реке плоты,</a:t>
            </a:r>
            <a:br>
              <a:rPr lang="ru-RU" i="1" dirty="0"/>
            </a:br>
            <a:r>
              <a:rPr lang="ru-RU" i="1" dirty="0"/>
              <a:t>Ко мне на суд, как баржи каравана,</a:t>
            </a:r>
            <a:br>
              <a:rPr lang="ru-RU" i="1" dirty="0"/>
            </a:br>
            <a:r>
              <a:rPr lang="ru-RU" i="1" dirty="0"/>
              <a:t>Столетья поплывут из темноты</a:t>
            </a:r>
            <a:r>
              <a:rPr lang="ru-RU" dirty="0"/>
              <a:t>».</a:t>
            </a:r>
          </a:p>
          <a:p>
            <a:pPr algn="ctr"/>
            <a:r>
              <a:rPr lang="ru-RU" dirty="0"/>
              <a:t>(Борис Пастернак «</a:t>
            </a:r>
            <a:r>
              <a:rPr lang="ru-RU" i="1" dirty="0"/>
              <a:t>Гефсиманский сад</a:t>
            </a:r>
            <a:r>
              <a:rPr lang="ru-RU" dirty="0"/>
              <a:t>»)</a:t>
            </a:r>
          </a:p>
        </p:txBody>
      </p:sp>
    </p:spTree>
    <p:extLst>
      <p:ext uri="{BB962C8B-B14F-4D97-AF65-F5344CB8AC3E}">
        <p14:creationId xmlns:p14="http://schemas.microsoft.com/office/powerpoint/2010/main" val="524621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normAutofit fontScale="90000"/>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420F7A-413C-42FF-82BB-84EF9F3BF7E7}">
  <ds:schemaRefs>
    <ds:schemaRef ds:uri="http://schemas.microsoft.com/sharepoint/v3/contenttype/forms"/>
  </ds:schemaRefs>
</ds:datastoreItem>
</file>

<file path=customXml/itemProps3.xml><?xml version="1.0" encoding="utf-8"?>
<ds:datastoreItem xmlns:ds="http://schemas.openxmlformats.org/officeDocument/2006/customXml" ds:itemID="{78AE98BC-D3D4-43A3-A423-022DEC00C7DD}">
  <ds:schemaRefs>
    <ds:schemaRef ds:uri="http://schemas.microsoft.com/office/2006/documentManagement/types"/>
    <ds:schemaRef ds:uri="http://purl.org/dc/dcmitype/"/>
    <ds:schemaRef ds:uri="http://schemas.microsoft.com/office/infopath/2007/PartnerControls"/>
    <ds:schemaRef ds:uri="9d1a634f-6735-4db6-bcd6-aa97ff485f62"/>
    <ds:schemaRef ds:uri="http://purl.org/dc/elements/1.1/"/>
    <ds:schemaRef ds:uri="http://schemas.microsoft.com/office/2006/metadata/properties"/>
    <ds:schemaRef ds:uri="http://purl.org/dc/terms/"/>
    <ds:schemaRef ds:uri="http://schemas.openxmlformats.org/package/2006/metadata/core-properties"/>
    <ds:schemaRef ds:uri="62589e56-49db-468b-8cef-9bc6768a675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110448</TotalTime>
  <Words>1858</Words>
  <Application>Microsoft Macintosh PowerPoint</Application>
  <PresentationFormat>Widescreen</PresentationFormat>
  <Paragraphs>94</Paragraphs>
  <Slides>30</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Presentation</vt:lpstr>
      <vt:lpstr>PowerPoint Presentation</vt:lpstr>
      <vt:lpstr>PowerPoint Presentation</vt:lpstr>
      <vt:lpstr>PowerPoint Presentation</vt:lpstr>
      <vt:lpstr>ВРЕМЯ ВОПРОСОВ</vt:lpstr>
      <vt:lpstr>ВРЕМЯ ВЫЗОВОВ</vt:lpstr>
      <vt:lpstr>СТРАСТЬ ХРИСТА МЕНЯЕТ МОЙ ВЗГЛЯД НА ВСЁ ВОКРУГ МЕНЯ</vt:lpstr>
      <vt:lpstr>ЧТО МЫ РАССМОТРЕЛИ В ПРОШЛЫЙ РАЗ</vt:lpstr>
      <vt:lpstr>ВСТРЕЧНЫЙ ВОПРОС ХРИСТА</vt:lpstr>
      <vt:lpstr>СТРАСТЬ ХРИСТА ОТКРЫВАЕТ ПРИРОДУ ЦАРЯ</vt:lpstr>
      <vt:lpstr>PowerPoint Presentation</vt:lpstr>
      <vt:lpstr>ДВА СЫНА</vt:lpstr>
      <vt:lpstr>ГОСУДАРЬ ИИСУС</vt:lpstr>
      <vt:lpstr>PowerPoint Presentation</vt:lpstr>
      <vt:lpstr>PowerPoint Presentation</vt:lpstr>
      <vt:lpstr>PowerPoint Presentation</vt:lpstr>
      <vt:lpstr>ЛИЧНОСТЬ В ТРОИЦЕ</vt:lpstr>
      <vt:lpstr>PowerPoint Presentation</vt:lpstr>
      <vt:lpstr>PowerPoint Presentation</vt:lpstr>
      <vt:lpstr>ГОСПОДЬ БОГ</vt:lpstr>
      <vt:lpstr>PowerPoint Presentation</vt:lpstr>
      <vt:lpstr>PowerPoint Presentation</vt:lpstr>
      <vt:lpstr>PowerPoint Presentation</vt:lpstr>
      <vt:lpstr>PowerPoint Presentation</vt:lpstr>
      <vt:lpstr>PowerPoint Presentation</vt:lpstr>
      <vt:lpstr>СТРАСТЬ ХРИСТА ОТКРЫВАЕТ ПРИРОДУ ЦАРЯ</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696</cp:revision>
  <dcterms:created xsi:type="dcterms:W3CDTF">2020-09-24T09:54:03Z</dcterms:created>
  <dcterms:modified xsi:type="dcterms:W3CDTF">2025-05-25T16:57:44Z</dcterms:modified>
</cp:coreProperties>
</file>