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2056" r:id="rId5"/>
    <p:sldId id="758" r:id="rId6"/>
    <p:sldId id="1938" r:id="rId7"/>
    <p:sldId id="1953" r:id="rId8"/>
    <p:sldId id="2089" r:id="rId9"/>
    <p:sldId id="1039" r:id="rId10"/>
    <p:sldId id="1040" r:id="rId11"/>
    <p:sldId id="2039" r:id="rId12"/>
    <p:sldId id="2067" r:id="rId13"/>
    <p:sldId id="2100" r:id="rId14"/>
    <p:sldId id="2060" r:id="rId15"/>
    <p:sldId id="2110" r:id="rId16"/>
    <p:sldId id="2104" r:id="rId17"/>
    <p:sldId id="2106" r:id="rId18"/>
    <p:sldId id="2111" r:id="rId19"/>
    <p:sldId id="2103" r:id="rId20"/>
    <p:sldId id="2105" r:id="rId21"/>
    <p:sldId id="2112" r:id="rId22"/>
    <p:sldId id="2107" r:id="rId23"/>
    <p:sldId id="2108" r:id="rId24"/>
    <p:sldId id="2113" r:id="rId25"/>
    <p:sldId id="2101" r:id="rId26"/>
    <p:sldId id="2102" r:id="rId27"/>
    <p:sldId id="2098" r:id="rId28"/>
    <p:sldId id="2109" r:id="rId29"/>
    <p:sldId id="2099" r:id="rId30"/>
    <p:sldId id="2041" r:id="rId31"/>
    <p:sldId id="2057" r:id="rId32"/>
    <p:sldId id="982" r:id="rId33"/>
    <p:sldId id="1343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3725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7287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AD2"/>
    <a:srgbClr val="FABD2B"/>
    <a:srgbClr val="A0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18"/>
    <p:restoredTop sz="96327"/>
  </p:normalViewPr>
  <p:slideViewPr>
    <p:cSldViewPr snapToGrid="0" snapToObjects="1">
      <p:cViewPr varScale="1">
        <p:scale>
          <a:sx n="105" d="100"/>
          <a:sy n="105" d="100"/>
        </p:scale>
        <p:origin x="1392" y="488"/>
      </p:cViewPr>
      <p:guideLst>
        <p:guide orient="horz" pos="2160"/>
        <p:guide pos="3840"/>
        <p:guide pos="393"/>
        <p:guide orient="horz" pos="3725"/>
        <p:guide orient="horz" pos="4042"/>
        <p:guide pos="7287"/>
        <p:guide orient="horz" pos="278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F2BAA-8641-A675-F94E-5FB08B34E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7EF0-1BED-3B03-B5EB-0823DE8B8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1C9-76AB-C449-8045-361449949862}" type="datetimeFigureOut">
              <a:rPr lang="x-none" smtClean="0"/>
              <a:pPr/>
              <a:t>06.04.2025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CB05C-91E3-49F2-738F-69EFE818BA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96C0E-F132-7407-C42E-A8FDE01B07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FB5AD-6CAF-744A-BCD1-2839521B78C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7218433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9057-650A-DA45-BBFC-E4A38716EBFB}" type="datetimeFigureOut">
              <a:rPr lang="x-none" smtClean="0"/>
              <a:pPr/>
              <a:t>06.04.2025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BFED6-21E3-5342-AFB2-1D9FF8750C0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5529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2784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21FBFA-627B-D8B4-E8BE-A6888F730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41326"/>
            <a:ext cx="10944226" cy="5040312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1 стро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532069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01098"/>
            <a:ext cx="10944226" cy="4080538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9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2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180998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20528"/>
            <a:ext cx="10944226" cy="3461107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7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3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861004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2 строки и 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384300"/>
          </a:xfrm>
        </p:spPr>
        <p:txBody>
          <a:bodyPr>
            <a:noAutofit/>
          </a:bodyPr>
          <a:lstStyle/>
          <a:p>
            <a:r>
              <a:rPr lang="en-GB" dirty="0"/>
              <a:t>CLICK TO EDIT </a:t>
            </a:r>
            <a:br>
              <a:rPr lang="ru-RU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947553"/>
            <a:ext cx="5179035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47553"/>
            <a:ext cx="5472113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5729718" y="5733257"/>
            <a:ext cx="732565" cy="791231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28974-CFE9-48D9-9F0D-16022E397E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198263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5615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45342"/>
            <a:ext cx="10937854" cy="40362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55" r:id="rId2"/>
    <p:sldLayoutId id="2147483696" r:id="rId3"/>
    <p:sldLayoutId id="2147483695" r:id="rId4"/>
    <p:sldLayoutId id="2147483650" r:id="rId5"/>
    <p:sldLayoutId id="2147483652" r:id="rId6"/>
    <p:sldLayoutId id="214748369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3453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mply Complex 16-9 INTRO">
            <a:hlinkClick r:id="" action="ppaction://media"/>
            <a:extLst>
              <a:ext uri="{FF2B5EF4-FFF2-40B4-BE49-F238E27FC236}">
                <a16:creationId xmlns:a16="http://schemas.microsoft.com/office/drawing/2014/main" id="{51D6E362-9B56-941E-AB4B-858BD8ECE34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2191039" cy="6858000"/>
          </a:xfrm>
        </p:spPr>
      </p:pic>
    </p:spTree>
    <p:extLst>
      <p:ext uri="{BB962C8B-B14F-4D97-AF65-F5344CB8AC3E}">
        <p14:creationId xmlns:p14="http://schemas.microsoft.com/office/powerpoint/2010/main" val="281451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21D30-0B31-4E41-A5FD-FC334A2AC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94944"/>
            <a:ext cx="10944226" cy="4786692"/>
          </a:xfrm>
          <a:noFill/>
        </p:spPr>
        <p:txBody>
          <a:bodyPr/>
          <a:lstStyle/>
          <a:p>
            <a:r>
              <a:rPr lang="ru-RU" i="1" dirty="0"/>
              <a:t>Как бы вы ответили на вопросы «Кто ты? Что ты здесь делаешь»? Как бы описали свою сущность и своё предназначение в жизни?</a:t>
            </a:r>
            <a:endParaRPr lang="en-US" i="1" dirty="0"/>
          </a:p>
          <a:p>
            <a:r>
              <a:rPr lang="ru-RU" dirty="0"/>
              <a:t>Запишите ваш ответ в ваши бюллетени сейчас.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23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E9434-2B7C-7FA0-0127-818894857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98233"/>
          </a:xfrm>
        </p:spPr>
        <p:txBody>
          <a:bodyPr/>
          <a:lstStyle/>
          <a:p>
            <a:r>
              <a:rPr lang="ru-RU" dirty="0"/>
              <a:t>ЦЕЛОСТНОСТЬ ЖИЗНИ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D1861-4AE5-80BA-8326-72DE43F77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39558"/>
            <a:ext cx="10944226" cy="3683418"/>
          </a:xfrm>
          <a:noFill/>
        </p:spPr>
        <p:txBody>
          <a:bodyPr/>
          <a:lstStyle/>
          <a:p>
            <a:pPr marL="0" marR="0">
              <a:spcAft>
                <a:spcPts val="600"/>
              </a:spcAft>
              <a:buNone/>
            </a:pPr>
            <a:r>
              <a:rPr lang="ru-RU" b="1" kern="0" dirty="0">
                <a:ea typeface="Times New Roman" panose="02020603050405020304" pitchFamily="18" charset="0"/>
              </a:rPr>
              <a:t>М</a:t>
            </a:r>
            <a:r>
              <a:rPr lang="ru-RU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ы не живём, а выживаем, когда мыслей о своей смерти и грядущем конце времён избегаем. </a:t>
            </a:r>
            <a:r>
              <a:rPr lang="ru-RU" kern="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</a:t>
            </a:r>
            <a:r>
              <a:rPr lang="ru-RU" kern="0" dirty="0">
                <a:solidFill>
                  <a:srgbClr val="EEEAD2"/>
                </a:solidFill>
              </a:rPr>
              <a:t>ам всем с</a:t>
            </a:r>
            <a:r>
              <a:rPr lang="ru-RU" kern="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тоит набраться смелости</a:t>
            </a:r>
            <a:r>
              <a:rPr lang="en-US" kern="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и признаться, что если происхождение случайно, а предназначение туманно, то и призвания в жизни быть не может. Но </a:t>
            </a:r>
            <a:r>
              <a:rPr lang="ru-RU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всё меняется, когда мы вписываем себя в Божью историю. </a:t>
            </a:r>
            <a:r>
              <a:rPr lang="ru-RU" b="1" kern="0" dirty="0">
                <a:ea typeface="Times New Roman" panose="02020603050405020304" pitchFamily="18" charset="0"/>
              </a:rPr>
              <a:t>Э</a:t>
            </a:r>
            <a:r>
              <a:rPr lang="ru-RU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то наполняет глубочайшим смыслом нашу жизнь, показывая нам, как наше личное искупление и прощение грехов становится кирпичиком в грядущем изменении всего мира</a:t>
            </a:r>
            <a:r>
              <a:rPr lang="ru-RU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x-none" dirty="0">
                <a:effectLst/>
              </a:rPr>
              <a:t> 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040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A close up of flowers&#10;&#10;AI-generated content may be incorrect.">
            <a:extLst>
              <a:ext uri="{FF2B5EF4-FFF2-40B4-BE49-F238E27FC236}">
                <a16:creationId xmlns:a16="http://schemas.microsoft.com/office/drawing/2014/main" id="{A545BF50-89E0-3F93-CFA8-273B85FB22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3470" cy="6858000"/>
          </a:xfrm>
        </p:spPr>
      </p:pic>
    </p:spTree>
    <p:extLst>
      <p:ext uri="{BB962C8B-B14F-4D97-AF65-F5344CB8AC3E}">
        <p14:creationId xmlns:p14="http://schemas.microsoft.com/office/powerpoint/2010/main" val="1277788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E87B7-9C15-364E-B454-5DE3DC5D3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94945"/>
            <a:ext cx="10944226" cy="4681728"/>
          </a:xfrm>
        </p:spPr>
        <p:txBody>
          <a:bodyPr/>
          <a:lstStyle/>
          <a:p>
            <a:r>
              <a:rPr lang="ru-RU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2:1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На третий день в Кане, в Галилее, был свадебный пир, и мать Иисуса была там. </a:t>
            </a:r>
            <a:r>
              <a:rPr lang="ru-RU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Иисус и Его ученики тоже были приглашены на свадьбу. </a:t>
            </a:r>
            <a:r>
              <a:rPr lang="ru-RU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Случилось так, что во время пира кончилось вино, и мать Иисуса тогда сказала Ему: «</a:t>
            </a: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У них нет вина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 </a:t>
            </a:r>
            <a:r>
              <a:rPr lang="ru-RU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Иисус ответил: «</a:t>
            </a: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О, женщина, почему Я должен заботиться об этом? Мое время еще не настало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 </a:t>
            </a:r>
            <a:r>
              <a:rPr lang="ru-RU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5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Мать Иисуса сказала слугам: «</a:t>
            </a: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Делайте то, что Он вам скажет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</a:t>
            </a:r>
            <a:r>
              <a:rPr lang="ru-RU" sz="1800" kern="0" baseline="30000" dirty="0">
                <a:ea typeface="Times New Roman" panose="02020603050405020304" pitchFamily="18" charset="0"/>
              </a:rPr>
              <a:t> </a:t>
            </a:r>
            <a:r>
              <a:rPr lang="ru-RU" kern="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</a:t>
            </a:r>
            <a:r>
              <a:rPr lang="ru-RU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Рядом стояло шесть больших каменных сосудов, которые иудеи использовали для обрядовых омовений. В каждый сосуд вмещалось по две или по три меры.</a:t>
            </a:r>
            <a:r>
              <a:rPr lang="ru-RU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 algn="r"/>
            <a:r>
              <a:rPr lang="en-US" dirty="0"/>
              <a:t>(</a:t>
            </a:r>
            <a:r>
              <a:rPr lang="ru-RU" dirty="0"/>
              <a:t>Евангелие от Иоанна 2:1-6)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687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E87B7-9C15-364E-B454-5DE3DC5D3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9600"/>
            <a:ext cx="10944226" cy="4872035"/>
          </a:xfrm>
        </p:spPr>
        <p:txBody>
          <a:bodyPr/>
          <a:lstStyle/>
          <a:p>
            <a:pPr marL="0" marR="0">
              <a:spcAft>
                <a:spcPts val="600"/>
              </a:spcAft>
              <a:buNone/>
            </a:pPr>
            <a:r>
              <a:rPr lang="ru-RU" baseline="30000" dirty="0"/>
              <a:t>2:</a:t>
            </a:r>
            <a:r>
              <a:rPr lang="ru-RU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7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Иисус сказал слугам: «</a:t>
            </a: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Наполните сосуды водой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 Те наполнили их водой до верха. </a:t>
            </a:r>
            <a:r>
              <a:rPr lang="ru-RU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8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«</a:t>
            </a: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А теперь зачерпните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», – сказал Он, – «</a:t>
            </a: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и отнесите распорядителю пира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 Они так и сделали. </a:t>
            </a:r>
            <a:r>
              <a:rPr lang="ru-RU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9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Тот попробовал воду, ставшую вином. Он не знал, откуда взялось вино, об этом знали только слуги. Распорядитель отозвал в сторону жениха </a:t>
            </a:r>
            <a:r>
              <a:rPr lang="ru-RU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10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и упрекнул его: «</a:t>
            </a: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Все подают вначале вино получше, а потом, когда гости напьются, подают вино похуже. А ты сберегал лучшее вино до сих пор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dirty="0"/>
          </a:p>
          <a:p>
            <a:pPr algn="r"/>
            <a:r>
              <a:rPr lang="en-US" dirty="0"/>
              <a:t>(</a:t>
            </a:r>
            <a:r>
              <a:rPr lang="ru-RU" dirty="0"/>
              <a:t>Евангелие от Иоанна 2:7-10)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11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E87B7-9C15-364E-B454-5DE3DC5D3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36449"/>
            <a:ext cx="10944226" cy="4945188"/>
          </a:xfrm>
        </p:spPr>
        <p:txBody>
          <a:bodyPr/>
          <a:lstStyle/>
          <a:p>
            <a:r>
              <a:rPr lang="ru-RU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2:11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Так Иисус положил начало знамениям в Кане Галилейской и явил Свою славу; и Его ученики уверовали в Него. </a:t>
            </a:r>
            <a:r>
              <a:rPr lang="ru-RU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12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После этого Иисус вместе с матерью, братьями и учениками пошел в </a:t>
            </a:r>
            <a:r>
              <a:rPr lang="ru-RU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Капернаум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и там они пробыли несколько дней.</a:t>
            </a:r>
          </a:p>
          <a:p>
            <a:pPr algn="r"/>
            <a:r>
              <a:rPr lang="ru-RU" dirty="0"/>
              <a:t>(Евангелие от Иоанна 2:11-12)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489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DF18BD-C0CC-2560-1B58-6C466E4BF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 ЧЁМ МЫ ОСТАНОВИЛИСЬ</a:t>
            </a:r>
            <a:br>
              <a:rPr lang="ru-RU" dirty="0"/>
            </a:br>
            <a:r>
              <a:rPr lang="ru-RU" dirty="0"/>
              <a:t>В ПРОШЛЫЙ РАЗ</a:t>
            </a:r>
            <a:endParaRPr lang="x-non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FA5F38-9B43-27CA-CA30-7335BD15E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302329"/>
            <a:ext cx="10944226" cy="3179307"/>
          </a:xfrm>
        </p:spPr>
        <p:txBody>
          <a:bodyPr/>
          <a:lstStyle/>
          <a:p>
            <a:pPr marL="0" marR="0">
              <a:spcAft>
                <a:spcPts val="600"/>
              </a:spcAft>
            </a:pPr>
            <a:r>
              <a:rPr lang="ru-RU" b="1" dirty="0">
                <a:ea typeface="Times New Roman" panose="02020603050405020304" pitchFamily="18" charset="0"/>
              </a:rPr>
              <a:t>Бог призывает меня довериться Ему до конца</a:t>
            </a:r>
            <a:r>
              <a:rPr lang="ru-RU" dirty="0">
                <a:ea typeface="Times New Roman" panose="02020603050405020304" pitchFamily="18" charset="0"/>
              </a:rPr>
              <a:t>. 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Такого рода доверие проявляется в том, что мы</a:t>
            </a:r>
            <a:r>
              <a:rPr lang="ru-RU" sz="2800" dirty="0"/>
              <a:t>:</a:t>
            </a:r>
          </a:p>
          <a:p>
            <a:pPr marL="457200" marR="0" indent="-4572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b="1" dirty="0"/>
              <a:t>Признаём</a:t>
            </a:r>
            <a:r>
              <a:rPr lang="ru-RU" sz="2800" dirty="0"/>
              <a:t> божественность и власть Христа;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Приносим</a:t>
            </a:r>
            <a:r>
              <a:rPr lang="ru-RU" sz="2800" dirty="0"/>
              <a:t> Христу нашу жизнь;</a:t>
            </a:r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Полагаемся</a:t>
            </a:r>
            <a:r>
              <a:rPr lang="ru-RU" sz="2800" dirty="0"/>
              <a:t> на Христа в нашей жизни;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Привлекаем внимание</a:t>
            </a:r>
            <a:r>
              <a:rPr lang="ru-RU" sz="2800" dirty="0"/>
              <a:t> других ко Христу в нашей жизни</a:t>
            </a:r>
            <a:r>
              <a:rPr lang="ru-RU" dirty="0">
                <a:ea typeface="Times New Roman" panose="02020603050405020304" pitchFamily="18" charset="0"/>
              </a:rPr>
              <a:t>.</a:t>
            </a:r>
            <a:endParaRPr lang="x-none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315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891D7-E8D1-45EB-01AC-D7CD1BAB1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445861"/>
            <a:ext cx="10944225" cy="1395132"/>
          </a:xfrm>
        </p:spPr>
        <p:txBody>
          <a:bodyPr/>
          <a:lstStyle/>
          <a:p>
            <a:r>
              <a:rPr lang="ru-RU" dirty="0"/>
              <a:t>НАШЕ СПАСЕНИЕ</a:t>
            </a:r>
            <a:endParaRPr lang="x-non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7E7AB-78B3-BB06-A29A-7E9F176E9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40993"/>
            <a:ext cx="10944226" cy="3640644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EEEAD2"/>
                </a:solidFill>
              </a:rPr>
              <a:t>Бог любит нас и жаждет, чтобы мы жили в полной мере.</a:t>
            </a:r>
            <a:endParaRPr lang="en-US" sz="2800" dirty="0">
              <a:solidFill>
                <a:srgbClr val="EEEAD2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EEEAD2"/>
                </a:solidFill>
              </a:rPr>
              <a:t>Бездонная пропасть нашего греха отделяет нас от Творца и подобной жизн</a:t>
            </a:r>
            <a:r>
              <a:rPr lang="ru-RU" dirty="0">
                <a:solidFill>
                  <a:srgbClr val="EEEAD2"/>
                </a:solidFill>
              </a:rPr>
              <a:t>и, и нам её не преодолеть</a:t>
            </a:r>
            <a:r>
              <a:rPr lang="ru-RU" sz="2800" dirty="0">
                <a:solidFill>
                  <a:srgbClr val="EEEAD2"/>
                </a:solidFill>
              </a:rPr>
              <a:t>.</a:t>
            </a:r>
            <a:endParaRPr lang="en-US" sz="2800" dirty="0">
              <a:solidFill>
                <a:srgbClr val="EEEAD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EEEAD2"/>
                </a:solidFill>
              </a:rPr>
              <a:t>Христос становится платой за наш грех, а Его святая жизнь дарит нам праведность.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Теперь же нам нужно лично принять этот дар спасения.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Это решение дарит нам новую перспективу в жизни</a:t>
            </a:r>
            <a:r>
              <a:rPr lang="ru-RU" dirty="0">
                <a:solidFill>
                  <a:srgbClr val="EEEAD2"/>
                </a:solidFill>
              </a:rPr>
              <a:t>. Теперь мы живём в свете вечности.</a:t>
            </a:r>
            <a:endParaRPr lang="en-US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997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4C8DB-70FC-A73C-292F-33EAD5338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50899"/>
          </a:xfrm>
        </p:spPr>
        <p:txBody>
          <a:bodyPr/>
          <a:lstStyle/>
          <a:p>
            <a:r>
              <a:rPr lang="ru-RU" dirty="0"/>
              <a:t>НАШЕ БУДУЩЕЕ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CD56E-07DC-BD72-29D1-5191966E1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92224"/>
            <a:ext cx="10944226" cy="3689413"/>
          </a:xfrm>
        </p:spPr>
        <p:txBody>
          <a:bodyPr/>
          <a:lstStyle/>
          <a:p>
            <a:r>
              <a:rPr lang="ru-RU" b="1" dirty="0"/>
              <a:t>История мира будет неполной без повести о его конце</a:t>
            </a:r>
            <a:r>
              <a:rPr lang="ru-RU" dirty="0"/>
              <a:t>. </a:t>
            </a:r>
            <a:r>
              <a:rPr lang="ru-RU" dirty="0">
                <a:solidFill>
                  <a:srgbClr val="EEEAD2"/>
                </a:solidFill>
              </a:rPr>
              <a:t>Грядущий Судный день и второе пришествие Христа наполняют наши сердца не только ужасом конца этого мира, но и надеждой на то, что: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Справедливость</a:t>
            </a:r>
            <a:r>
              <a:rPr lang="ru-RU" dirty="0"/>
              <a:t> восторжествует;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Страдания уйдут </a:t>
            </a:r>
            <a:r>
              <a:rPr lang="ru-RU" b="1" u="sng" dirty="0">
                <a:solidFill>
                  <a:srgbClr val="FABD2B"/>
                </a:solidFill>
              </a:rPr>
              <a:t>в прошлое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Смерть </a:t>
            </a:r>
            <a:r>
              <a:rPr lang="ru-RU" b="1" u="sng" dirty="0">
                <a:solidFill>
                  <a:srgbClr val="FABD2B"/>
                </a:solidFill>
              </a:rPr>
              <a:t>погибнет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Счастье</a:t>
            </a:r>
            <a:r>
              <a:rPr lang="ru-RU" dirty="0"/>
              <a:t> станет безграничным.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026841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675B-9968-4377-73AE-164AD7690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2058036"/>
          </a:xfrm>
        </p:spPr>
        <p:txBody>
          <a:bodyPr/>
          <a:lstStyle/>
          <a:p>
            <a:r>
              <a:rPr lang="ru-RU" dirty="0"/>
              <a:t>БОГ ПОКАЗЫВАЕТ МНЕ РАДОСТЬ ВТОРОГО ПРИШЕСТВИЯ ХРИСТА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40702-8E87-5C82-E667-0AD0674A6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499361"/>
            <a:ext cx="10944226" cy="2982276"/>
          </a:xfrm>
          <a:noFill/>
        </p:spPr>
        <p:txBody>
          <a:bodyPr/>
          <a:lstStyle/>
          <a:p>
            <a:pPr marL="0" marR="0" algn="just">
              <a:spcAft>
                <a:spcPts val="600"/>
              </a:spcAft>
              <a:buNone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Грядущее преображение мира: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Сосредотачивает и </a:t>
            </a:r>
            <a:r>
              <a:rPr lang="ru-RU" b="1" u="sng" dirty="0">
                <a:solidFill>
                  <a:srgbClr val="FABD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успокаивает</a:t>
            </a:r>
            <a:r>
              <a:rPr lang="ru-RU" dirty="0"/>
              <a:t>;</a:t>
            </a:r>
            <a:endParaRPr lang="ru-RU" dirty="0">
              <a:latin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Смиряет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и поражает;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Спасает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и потрясает;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Счастьем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сердце наполняет и привлекает.</a:t>
            </a:r>
            <a:endParaRPr lang="x-none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897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ED6A3-1C7C-309D-08B5-3E5AD291C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C0FC3-65E4-47E5-9DF8-F59E7EB68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94945"/>
            <a:ext cx="10944226" cy="4681728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2:1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На третий день в Кане, в Галилее, был свадебный пир, и мать Иисуса была там. </a:t>
            </a:r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Иисус и Его ученики тоже были приглашены на свадьбу. </a:t>
            </a:r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Случилось так, что во время пира кончилось вино, и мать Иисуса тогда сказала Ему: «</a:t>
            </a:r>
            <a:r>
              <a:rPr lang="ru-RU" i="1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У них нет вина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 </a:t>
            </a:r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Иисус ответил: «</a:t>
            </a:r>
            <a:r>
              <a:rPr lang="ru-RU" i="1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О, женщина, почему Я должен заботиться об этом? Мое время еще не настало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 </a:t>
            </a:r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5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Мать Иисуса сказала слугам: 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</a:t>
            </a:r>
            <a:r>
              <a:rPr lang="ru-RU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Делайте то, что Он вам скажет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</a:t>
            </a:r>
            <a:r>
              <a:rPr lang="ru-RU" sz="1800" kern="0" baseline="30000" dirty="0">
                <a:ea typeface="Times New Roman" panose="02020603050405020304" pitchFamily="18" charset="0"/>
              </a:rPr>
              <a:t> </a:t>
            </a:r>
            <a:endParaRPr lang="ru-RU" sz="1800" kern="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Евангелие от Иоанна 2:1-5)</a:t>
            </a:r>
            <a:endParaRPr lang="en-US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837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8F48C-2CE4-E763-ECEE-6AEE8C7D6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180211"/>
          </a:xfrm>
        </p:spPr>
        <p:txBody>
          <a:bodyPr/>
          <a:lstStyle/>
          <a:p>
            <a:r>
              <a:rPr lang="ru-RU" dirty="0"/>
              <a:t>МИР ГРЯДУЩЕГО МИРА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FC792-CCB0-E20F-5051-A9F5EBDB2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31265"/>
            <a:ext cx="10944226" cy="3750372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Мария просит своего Сына помочь в трудной ситуации и получает отказ. Однако это не останавливает её. Даже в отказе она доверяется Иисусу. </a:t>
            </a:r>
            <a:r>
              <a:rPr lang="ru-RU" b="1" dirty="0"/>
              <a:t>Грядущий рай позволяет нам находить мир даже посреди трудностей, потому что мы доверяемся Христу</a:t>
            </a:r>
            <a:r>
              <a:rPr lang="ru-RU" dirty="0"/>
              <a:t>. </a:t>
            </a:r>
            <a:r>
              <a:rPr lang="ru-RU" dirty="0">
                <a:solidFill>
                  <a:srgbClr val="EEEAD2"/>
                </a:solidFill>
              </a:rPr>
              <a:t>Это значит, что Он: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Проведёт</a:t>
            </a:r>
            <a:r>
              <a:rPr lang="ru-RU" dirty="0"/>
              <a:t> нас через благословения и трудности;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Поможет</a:t>
            </a:r>
            <a:r>
              <a:rPr lang="ru-RU" dirty="0"/>
              <a:t> нам в благословениях и трудностях.</a:t>
            </a:r>
          </a:p>
          <a:p>
            <a:r>
              <a:rPr lang="ru-RU" dirty="0"/>
              <a:t>Потому что </a:t>
            </a:r>
            <a:r>
              <a:rPr lang="ru-RU" b="1" dirty="0"/>
              <a:t>Он </a:t>
            </a:r>
            <a:r>
              <a:rPr lang="ru-RU" b="1" u="sng" dirty="0">
                <a:solidFill>
                  <a:srgbClr val="FABD2B"/>
                </a:solidFill>
              </a:rPr>
              <a:t>позаботится</a:t>
            </a:r>
            <a:r>
              <a:rPr lang="ru-RU" b="1" dirty="0"/>
              <a:t> о наших душах в вечности</a:t>
            </a:r>
            <a:r>
              <a:rPr lang="ru-RU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550882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06FF2-FF7C-8C33-1579-40656EC46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9601"/>
            <a:ext cx="10944226" cy="487203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Доверяемся ли мы Христу даже тогда, когда «слышим» отказ на наши самые сокровенные просьбы? Напоминаем ли себе, что Бог уже подарил нам рай, а значит Он не оставит нас и на земле?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показывает мне радость второго пришествия Христа</a:t>
            </a:r>
            <a:endParaRPr lang="x-none" b="1" dirty="0"/>
          </a:p>
        </p:txBody>
      </p:sp>
    </p:spTree>
    <p:extLst>
      <p:ext uri="{BB962C8B-B14F-4D97-AF65-F5344CB8AC3E}">
        <p14:creationId xmlns:p14="http://schemas.microsoft.com/office/powerpoint/2010/main" val="3199090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F39A6-D2E1-DE66-15BC-AFE8CA197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81754-F34B-2A0C-3EA9-BD1B3D6B7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94945"/>
            <a:ext cx="10944226" cy="4681728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2:1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На третий день в Кане, в Галилее, был свадебный пир, и мать Иисуса была там. </a:t>
            </a:r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Иисус и Его ученики тоже были приглашены на свадьбу.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ru-RU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Случилось так, что во время пира кончилось вино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и мать Иисуса тогда сказала Ему: «</a:t>
            </a:r>
            <a:r>
              <a:rPr lang="ru-RU" i="1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У них нет вина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 </a:t>
            </a:r>
            <a:endParaRPr lang="ru-RU" kern="0" dirty="0">
              <a:solidFill>
                <a:srgbClr val="EEEAD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Евангелие от Иоанна 2:1-3)</a:t>
            </a:r>
            <a:endParaRPr lang="en-US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091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A9C9D-C608-4AE6-0CB1-F81880ED4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131443"/>
          </a:xfrm>
        </p:spPr>
        <p:txBody>
          <a:bodyPr/>
          <a:lstStyle/>
          <a:p>
            <a:r>
              <a:rPr lang="ru-RU" dirty="0"/>
              <a:t>СМИРЕНИЕ ГРЯДУЩЕГО МИРА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0BE01-E858-F16D-A6E6-A5991D6F8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94688"/>
            <a:ext cx="10944226" cy="3786949"/>
          </a:xfrm>
        </p:spPr>
        <p:txBody>
          <a:bodyPr/>
          <a:lstStyle/>
          <a:p>
            <a:r>
              <a:rPr lang="ru-RU" dirty="0"/>
              <a:t>Отсутствие вина на брачном пире было скандалом для жениха, поскольку показывало всем, что он недостаточно богат и не может должным образом позаботиться о своей семье в будущем. Это напоминает нам о </a:t>
            </a:r>
            <a:r>
              <a:rPr lang="ru-RU" b="1" u="sng" dirty="0">
                <a:solidFill>
                  <a:srgbClr val="FABD2B"/>
                </a:solidFill>
              </a:rPr>
              <a:t>нашем</a:t>
            </a:r>
            <a:r>
              <a:rPr lang="ru-RU" dirty="0"/>
              <a:t> стыде и ущербности: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Нашей</a:t>
            </a:r>
            <a:r>
              <a:rPr lang="ru-RU" dirty="0"/>
              <a:t> состоятельности;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Нашего</a:t>
            </a:r>
            <a:r>
              <a:rPr lang="ru-RU" dirty="0"/>
              <a:t> состояния души;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Наших</a:t>
            </a:r>
            <a:r>
              <a:rPr lang="ru-RU" dirty="0"/>
              <a:t> свершений в жизни.</a:t>
            </a:r>
          </a:p>
          <a:p>
            <a:r>
              <a:rPr lang="ru-RU" dirty="0"/>
              <a:t>Но Христос Собой </a:t>
            </a:r>
            <a:r>
              <a:rPr lang="ru-RU" b="1" u="sng" dirty="0">
                <a:solidFill>
                  <a:srgbClr val="FABD2B"/>
                </a:solidFill>
              </a:rPr>
              <a:t>покрывает</a:t>
            </a:r>
            <a:r>
              <a:rPr lang="ru-RU" dirty="0"/>
              <a:t> наш стыд.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44851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756E3-3C86-CBB4-D29E-4D738B496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36449"/>
            <a:ext cx="10944226" cy="494518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Кем или чем мы хвалимся сегодня? Что помогает нам держать голову высоко поднятой? Наши достижения? Дети? Семья? Или Христос?</a:t>
            </a:r>
            <a:endParaRPr lang="en-US" i="1" dirty="0"/>
          </a:p>
          <a:p>
            <a:pPr marL="457200" marR="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</a:t>
            </a: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Мы получаем в вечности то, чего хотим больше всего – либо Бога, как Спасителя и Господа, либо себя, как спасителя и господина судьбы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</a:t>
            </a:r>
            <a:endParaRPr lang="x-none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r">
              <a:spcAft>
                <a:spcPts val="600"/>
              </a:spcAft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(Тимоти Келлер)</a:t>
            </a:r>
            <a:endParaRPr lang="ru-RU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показывает мне радость второго пришествия Христа</a:t>
            </a:r>
            <a:endParaRPr lang="x-none" b="1" dirty="0"/>
          </a:p>
        </p:txBody>
      </p:sp>
    </p:spTree>
    <p:extLst>
      <p:ext uri="{BB962C8B-B14F-4D97-AF65-F5344CB8AC3E}">
        <p14:creationId xmlns:p14="http://schemas.microsoft.com/office/powerpoint/2010/main" val="3723168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94C8C-DD17-258D-6BC8-022F421F5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82E57-EBB4-142B-A1BB-1D56AD8AC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94945"/>
            <a:ext cx="10944226" cy="4681728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2:</a:t>
            </a:r>
            <a:r>
              <a:rPr lang="ru-RU" kern="0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</a:t>
            </a:r>
            <a:r>
              <a:rPr lang="ru-RU" kern="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Рядом стояло </a:t>
            </a:r>
            <a:r>
              <a:rPr lang="ru-RU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шесть больших каменных сосудов, которые иудеи использовали для обрядовых омовений</a:t>
            </a:r>
            <a:r>
              <a:rPr lang="ru-RU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ru-RU" kern="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 каждый сосуд вмещалось по две или по три меры. </a:t>
            </a:r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7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Иисус сказал слугам: «</a:t>
            </a:r>
            <a:r>
              <a:rPr lang="ru-RU" i="1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Наполните сосуды водой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 Те наполнили их водой до верха. </a:t>
            </a:r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8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«</a:t>
            </a:r>
            <a:r>
              <a:rPr lang="ru-RU" i="1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А теперь зачерпните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», – сказал Он, – «</a:t>
            </a:r>
            <a:r>
              <a:rPr lang="ru-RU" i="1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и отнесите распорядителю пира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 Они так и сделали. </a:t>
            </a:r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9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Тот попробовал воду, ставшую вином… </a:t>
            </a:r>
            <a:endParaRPr lang="ru-RU" kern="0" dirty="0">
              <a:solidFill>
                <a:srgbClr val="EEEAD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Евангелие от Иоанна 2:6-9)</a:t>
            </a:r>
            <a:endParaRPr lang="en-US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99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EB31E-5E10-5FE5-3688-DCFFE0DCB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033907"/>
          </a:xfrm>
        </p:spPr>
        <p:txBody>
          <a:bodyPr/>
          <a:lstStyle/>
          <a:p>
            <a:r>
              <a:rPr lang="ru-RU" dirty="0"/>
              <a:t>СПАСЕНИЕ ГРЯДУЩЕГО МИРА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A96D2-B59A-C08D-F2AD-4568B4F64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21536"/>
            <a:ext cx="10944226" cy="3860101"/>
          </a:xfrm>
        </p:spPr>
        <p:txBody>
          <a:bodyPr/>
          <a:lstStyle/>
          <a:p>
            <a:r>
              <a:rPr lang="ru-RU" dirty="0"/>
              <a:t>Иисус обращает в вино ту воду, что использовалась в ритуальном омовении рук, и превращает её в прекрасное вино. Это напоминает нам о нашем </a:t>
            </a:r>
            <a:r>
              <a:rPr lang="ru-RU" b="1" u="sng" dirty="0">
                <a:solidFill>
                  <a:srgbClr val="FABD2B"/>
                </a:solidFill>
              </a:rPr>
              <a:t>спасении</a:t>
            </a:r>
            <a:r>
              <a:rPr lang="ru-RU" dirty="0"/>
              <a:t> и о том, что мы теперь: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Очищены</a:t>
            </a:r>
            <a:r>
              <a:rPr lang="ru-RU" dirty="0"/>
              <a:t> от грехов;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Облачены в </a:t>
            </a:r>
            <a:r>
              <a:rPr lang="ru-RU" b="1" u="sng" dirty="0">
                <a:solidFill>
                  <a:srgbClr val="FABD2B"/>
                </a:solidFill>
              </a:rPr>
              <a:t>праведность</a:t>
            </a:r>
            <a:r>
              <a:rPr lang="ru-RU" dirty="0"/>
              <a:t> Христа;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Окружены</a:t>
            </a:r>
            <a:r>
              <a:rPr lang="ru-RU" dirty="0"/>
              <a:t> любовью Бога.</a:t>
            </a:r>
          </a:p>
          <a:p>
            <a:r>
              <a:rPr lang="ru-RU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Напоминание о том, что мы грешны и далеки от Бога, Он обращает в пьянящую реальность близости с Богом.</a:t>
            </a:r>
            <a:r>
              <a:rPr lang="x-none" b="1" dirty="0">
                <a:effectLst/>
              </a:rPr>
              <a:t> </a:t>
            </a:r>
            <a:endParaRPr lang="x-none" b="1" dirty="0"/>
          </a:p>
        </p:txBody>
      </p:sp>
    </p:spTree>
    <p:extLst>
      <p:ext uri="{BB962C8B-B14F-4D97-AF65-F5344CB8AC3E}">
        <p14:creationId xmlns:p14="http://schemas.microsoft.com/office/powerpoint/2010/main" val="3294673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8EEFE-305F-86BD-9D37-D1280C1E6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58369"/>
            <a:ext cx="10944226" cy="482326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Как часто мы исповедуем свои грехи Господу? Возвращаемся ли мы после каждой исповеди вновь и вновь к напоминанию своему сердцу о том, что мы уже прощены и омыты?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effectLst/>
                <a:ea typeface="Times New Roman" panose="02020603050405020304" pitchFamily="18" charset="0"/>
              </a:rPr>
              <a:t>«</a:t>
            </a:r>
            <a:r>
              <a:rPr lang="ru-RU" i="1" dirty="0">
                <a:effectLst/>
                <a:ea typeface="Times New Roman" panose="02020603050405020304" pitchFamily="18" charset="0"/>
              </a:rPr>
              <a:t>Радость, бывшая лишь слегка заметной среди язычников, является огромным секретом Христиан</a:t>
            </a:r>
            <a:r>
              <a:rPr lang="ru-RU" dirty="0">
                <a:effectLst/>
                <a:ea typeface="Times New Roman" panose="02020603050405020304" pitchFamily="18" charset="0"/>
              </a:rPr>
              <a:t>».</a:t>
            </a:r>
            <a:endParaRPr lang="x-none" dirty="0">
              <a:effectLst/>
              <a:ea typeface="Times New Roman" panose="02020603050405020304" pitchFamily="18" charset="0"/>
            </a:endParaRPr>
          </a:p>
          <a:p>
            <a:pPr marL="0" marR="0" algn="r">
              <a:spcAft>
                <a:spcPts val="600"/>
              </a:spcAft>
            </a:pPr>
            <a:r>
              <a:rPr lang="ru-RU" dirty="0">
                <a:effectLst/>
                <a:ea typeface="Times New Roman" panose="02020603050405020304" pitchFamily="18" charset="0"/>
              </a:rPr>
              <a:t>(Гилберт </a:t>
            </a:r>
            <a:r>
              <a:rPr lang="ru-RU" dirty="0" err="1">
                <a:effectLst/>
                <a:ea typeface="Times New Roman" panose="02020603050405020304" pitchFamily="18" charset="0"/>
              </a:rPr>
              <a:t>Кийт</a:t>
            </a:r>
            <a:r>
              <a:rPr lang="ru-RU" dirty="0">
                <a:effectLst/>
                <a:ea typeface="Times New Roman" panose="02020603050405020304" pitchFamily="18" charset="0"/>
              </a:rPr>
              <a:t> Честертон)</a:t>
            </a:r>
            <a:endParaRPr lang="ru-RU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показывает мне радость второго пришествия Христа</a:t>
            </a:r>
            <a:r>
              <a:rPr lang="ru-RU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3920267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857E9-91DF-C917-FA7D-5C1EEE0F8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B175E-DA0E-F73A-F2C6-71F250592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9600"/>
            <a:ext cx="10944226" cy="4872035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2:</a:t>
            </a:r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9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Тот попробовал воду, ставшую вином. Он не знал, откуда взялось вино, об этом знали только слуги. Распорядитель отозвал в сторону жениха </a:t>
            </a:r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10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и упрекнул его: «</a:t>
            </a:r>
            <a:r>
              <a:rPr lang="ru-RU" i="1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Все подают вначале вино получше, а потом, когда гости напьются, подают вино похуже. </a:t>
            </a: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А </a:t>
            </a:r>
            <a:r>
              <a:rPr lang="ru-RU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ты сберегал лучшее вино до сих пор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11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Так Иисус положил начало знамениям в Кане Галилейской и явил Свою славу; и Его ученики уверовали в Него. </a:t>
            </a:r>
            <a:r>
              <a:rPr lang="ru-RU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12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После этого Иисус вместе с матерью, братьями и учениками пошел в </a:t>
            </a:r>
            <a:r>
              <a:rPr lang="ru-RU" dirty="0" err="1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Капернаум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и там они пробыли несколько дней.</a:t>
            </a:r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Евангелие от Иоанна 2:9-12)</a:t>
            </a:r>
            <a:endParaRPr lang="en-US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4651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DA2A6-6B95-2753-4EEF-031284E79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143635"/>
          </a:xfrm>
        </p:spPr>
        <p:txBody>
          <a:bodyPr/>
          <a:lstStyle/>
          <a:p>
            <a:r>
              <a:rPr lang="ru-RU" dirty="0"/>
              <a:t>СЧАСТЬЕ ГРЯДУЩЕГО МИРА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C035D-5550-8E38-CF25-D813EC1D3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584960"/>
            <a:ext cx="10944226" cy="3896677"/>
          </a:xfrm>
        </p:spPr>
        <p:txBody>
          <a:bodyPr/>
          <a:lstStyle/>
          <a:p>
            <a:r>
              <a:rPr lang="ru-RU" dirty="0"/>
              <a:t>Иисус не просто превращает воду в вино, но в потрясающее вино. Издревле для израильтян вино было образом: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Праздника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Плода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Принадлежности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Погибели</a:t>
            </a:r>
            <a:r>
              <a:rPr lang="ru-RU" dirty="0"/>
              <a:t>.</a:t>
            </a:r>
          </a:p>
          <a:p>
            <a:r>
              <a:rPr lang="ru-RU" dirty="0"/>
              <a:t>Это знамение указывает на то, что </a:t>
            </a:r>
            <a:r>
              <a:rPr lang="ru-RU" b="1" dirty="0"/>
              <a:t>благодаря Христу нас ждёт жизнь, а не смерть, и счастье, а не проклятие</a:t>
            </a:r>
            <a:r>
              <a:rPr lang="ru-RU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789820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DBBE6-1F9C-A6F5-2FB4-9A3C47780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94945"/>
            <a:ext cx="10944226" cy="478669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Наполнена ли наша Христианская жизнь радостью сегодня? Видят ли окружающие наше счастье в Господе? Заметен ли плод Духа Святого в том, как мы ведём себя?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</a:t>
            </a: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И боль, и наслаждения в этой жизни позволяют нам соприкоснуться с реальностью, указывающей на Бога. Получая удовольствие от жизни, мы позволяем благости в ней указать нам дорогу в наш вечный дом, что укрепляет нашу веру на этом непростом пути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</a:t>
            </a:r>
            <a:endParaRPr lang="x-none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>
              <a:buNone/>
            </a:pPr>
            <a:r>
              <a:rPr lang="ru-RU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(Ребекка </a:t>
            </a:r>
            <a:r>
              <a:rPr lang="ru-RU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Пипперт</a:t>
            </a:r>
            <a:r>
              <a:rPr lang="ru-RU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«</a:t>
            </a:r>
            <a:r>
              <a:rPr lang="ru-RU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Оставайся солью</a:t>
            </a:r>
            <a:r>
              <a:rPr lang="ru-RU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»)</a:t>
            </a:r>
            <a:r>
              <a:rPr lang="x-none" dirty="0">
                <a:effectLst/>
              </a:rPr>
              <a:t> </a:t>
            </a:r>
            <a:endParaRPr lang="ru-RU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показывает мне радость второго пришествия Христа</a:t>
            </a:r>
            <a:endParaRPr lang="x-none" b="1" dirty="0"/>
          </a:p>
        </p:txBody>
      </p:sp>
    </p:spTree>
    <p:extLst>
      <p:ext uri="{BB962C8B-B14F-4D97-AF65-F5344CB8AC3E}">
        <p14:creationId xmlns:p14="http://schemas.microsoft.com/office/powerpoint/2010/main" val="3481339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A group of bottles with text&#10;&#10;AI-generated content may be incorrect.">
            <a:extLst>
              <a:ext uri="{FF2B5EF4-FFF2-40B4-BE49-F238E27FC236}">
                <a16:creationId xmlns:a16="http://schemas.microsoft.com/office/drawing/2014/main" id="{4AB6110B-384D-CAB6-C217-BE6ACE38A5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3469" cy="6858000"/>
          </a:xfrm>
        </p:spPr>
      </p:pic>
    </p:spTree>
    <p:extLst>
      <p:ext uri="{BB962C8B-B14F-4D97-AF65-F5344CB8AC3E}">
        <p14:creationId xmlns:p14="http://schemas.microsoft.com/office/powerpoint/2010/main" val="26033025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97479-15B9-41EE-C8DE-B384E2B2D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33985"/>
            <a:ext cx="10944226" cy="4847652"/>
          </a:xfrm>
        </p:spPr>
        <p:txBody>
          <a:bodyPr/>
          <a:lstStyle/>
          <a:p>
            <a:pPr marL="11113" marR="0">
              <a:spcAft>
                <a:spcPts val="600"/>
              </a:spcAft>
              <a:buNone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</a:t>
            </a: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Мне был дан действительно незаслуженный дар спасения в Иисусе Христе. Я не сделал ровным счётом ничего, чтобы получить самое настоящее приглашение пить новое вино на протяжении всей вечности на брачном пире Царства Небесного. Кстати, для бывшего алкоголика, это рай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</a:t>
            </a:r>
            <a:endParaRPr lang="x-none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1113" marR="0" algn="r">
              <a:spcAft>
                <a:spcPts val="600"/>
              </a:spcAft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(Бреннан Мэннинг «</a:t>
            </a: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Евангелие для Оборванцев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»)</a:t>
            </a:r>
            <a:endParaRPr lang="x-none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862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A8C0A-DC48-B7D0-E639-AEA94EF20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DE972-AB33-77EB-7D0B-04EE86146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2058036"/>
          </a:xfrm>
        </p:spPr>
        <p:txBody>
          <a:bodyPr/>
          <a:lstStyle/>
          <a:p>
            <a:r>
              <a:rPr lang="ru-RU" dirty="0"/>
              <a:t>БОГ ПОКАЗЫВАЕТ МНЕ РАДОСТЬ ВТОРОГО ПРИШЕСТВИЯ ХРИСТА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FE4C0-A655-E3AE-205C-48F7524E7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499361"/>
            <a:ext cx="10944226" cy="2982276"/>
          </a:xfrm>
          <a:noFill/>
        </p:spPr>
        <p:txBody>
          <a:bodyPr/>
          <a:lstStyle/>
          <a:p>
            <a:pPr marL="0" marR="0" algn="just">
              <a:spcAft>
                <a:spcPts val="600"/>
              </a:spcAft>
              <a:buNone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Грядущее преображение мира: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Сосредотачивает и 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успокаивает</a:t>
            </a:r>
            <a:r>
              <a:rPr lang="ru-RU" dirty="0"/>
              <a:t>;</a:t>
            </a:r>
            <a:endParaRPr lang="ru-RU" dirty="0">
              <a:latin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Смиряет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и поражает;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Спасает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и потрясает;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Счастьем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сердце наполняет и привлекает.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1787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73AF6-1C33-9069-1078-8B23544AD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460627"/>
          </a:xfrm>
        </p:spPr>
        <p:txBody>
          <a:bodyPr/>
          <a:lstStyle/>
          <a:p>
            <a:r>
              <a:rPr lang="ru-RU" dirty="0"/>
              <a:t>В СЛЕДУЮЩИЙ РАЗ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FFF08-8D80-D49E-24C0-CF44DB8E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999489"/>
            <a:ext cx="10944226" cy="3482148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Продолжая знакомиться с альтернативной историей нашей жизни, мы поговорим о том, </a:t>
            </a:r>
            <a:r>
              <a:rPr lang="ru-RU" b="1" dirty="0"/>
              <a:t>как не дать тому, чем ты наслаждаешься, стать тем, чему ты поклоняешься</a:t>
            </a:r>
            <a:r>
              <a:rPr lang="ru-RU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9887598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45102-6D5F-CF4E-9BD8-8FE02B907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49721"/>
            <a:ext cx="10944225" cy="924180"/>
          </a:xfrm>
        </p:spPr>
        <p:txBody>
          <a:bodyPr/>
          <a:lstStyle/>
          <a:p>
            <a:r>
              <a:rPr lang="ru-RU" dirty="0"/>
              <a:t>ПРИМЕНЕНИЕ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35186-47D5-574B-A540-4E2B35E64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560576"/>
            <a:ext cx="10944226" cy="3823523"/>
          </a:xfrm>
          <a:noFill/>
        </p:spPr>
        <p:txBody>
          <a:bodyPr/>
          <a:lstStyle/>
          <a:p>
            <a:r>
              <a:rPr lang="ru-RU" kern="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Очень часто мы попадаем в одну из трёх ловушек. Мы живём </a:t>
            </a:r>
            <a:r>
              <a:rPr lang="ru-RU" kern="0" dirty="0">
                <a:solidFill>
                  <a:srgbClr val="EEEAD2"/>
                </a:solidFill>
                <a:ea typeface="Times New Roman" panose="02020603050405020304" pitchFamily="18" charset="0"/>
              </a:rPr>
              <a:t>либо исключительно </a:t>
            </a:r>
            <a:r>
              <a:rPr lang="ru-RU" kern="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будущим, либо только настоящим, либо же одним прошлым. Евангелие Христа дарит нам шанс объединить наше прошлое, настоящее и будущее в одну целостную жизнь тогда, когда мы начинаем жить с перспективой вечности. То есть, осознавая, что нас ждёт вечность со Христом, мы оцениваем все принимаемые решения в настоящем в контексте этих непреходящих ценностей и целей. 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Начните жить уже сейчас с этой перспективой вечности, что ожидает нас.</a:t>
            </a:r>
            <a:endParaRPr lang="x-none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6333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B926F-708F-CD4E-AE7B-06CF33087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24257"/>
            <a:ext cx="10944226" cy="4852416"/>
          </a:xfrm>
          <a:noFill/>
        </p:spPr>
        <p:txBody>
          <a:bodyPr/>
          <a:lstStyle/>
          <a:p>
            <a:pPr marR="0">
              <a:spcAft>
                <a:spcPts val="600"/>
              </a:spcAft>
              <a:buNone/>
            </a:pP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«…</a:t>
            </a:r>
            <a:r>
              <a:rPr lang="ru-RU" i="1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то, что случилось дальше, было так прекрасно, что писать об этом я не могу. Для нас это завершение всех историй, и мы честно можем сказать, что они жили долго и счастливо. Но для них это было только началом настоящей истории. Вся их жизнь в нашем мире, все приключения в Нарнии были только обложкой и титульным листом; теперь </a:t>
            </a:r>
            <a:r>
              <a:rPr lang="ru-RU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наконец началась глава Первая Великой Истории, которую не читал ни один человек на земле; Истории, которая длится вечно; Истории, в которой каждая глава лучше предыдущей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</a:t>
            </a:r>
            <a:endParaRPr lang="x-none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algn="r">
              <a:spcAft>
                <a:spcPts val="600"/>
              </a:spcAft>
            </a:pP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(Клайв Стейплз Льюис «</a:t>
            </a:r>
            <a:r>
              <a:rPr lang="ru-RU" i="1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Последняя битва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»)</a:t>
            </a:r>
            <a:endParaRPr lang="x-none" dirty="0">
              <a:solidFill>
                <a:srgbClr val="EEEAD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1728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FBDF-A342-150A-D03A-D4FCE4FD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x-none"/>
          </a:p>
        </p:txBody>
      </p:sp>
      <p:pic>
        <p:nvPicPr>
          <p:cNvPr id="4" name="Proberbs ENDING 16-9">
            <a:hlinkClick r:id="" action="ppaction://media"/>
            <a:extLst>
              <a:ext uri="{FF2B5EF4-FFF2-40B4-BE49-F238E27FC236}">
                <a16:creationId xmlns:a16="http://schemas.microsoft.com/office/drawing/2014/main" id="{B3D3E0D7-2A12-CA17-D433-48C72ECE6C3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66"/>
            <a:ext cx="12192000" cy="6857434"/>
          </a:xfrm>
        </p:spPr>
      </p:pic>
    </p:spTree>
    <p:extLst>
      <p:ext uri="{BB962C8B-B14F-4D97-AF65-F5344CB8AC3E}">
        <p14:creationId xmlns:p14="http://schemas.microsoft.com/office/powerpoint/2010/main" val="141225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89e56-49db-468b-8cef-9bc6768a6759"/>
    <ds:schemaRef ds:uri="9d1a634f-6735-4db6-bcd6-aa97ff485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AE98BC-D3D4-43A3-A423-022DEC00C7DD}">
  <ds:schemaRefs>
    <ds:schemaRef ds:uri="http://purl.org/dc/elements/1.1/"/>
    <ds:schemaRef ds:uri="62589e56-49db-468b-8cef-9bc6768a6759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9d1a634f-6735-4db6-bcd6-aa97ff485f62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113041</TotalTime>
  <Words>1782</Words>
  <Application>Microsoft Macintosh PowerPoint</Application>
  <PresentationFormat>Widescreen</PresentationFormat>
  <Paragraphs>94</Paragraphs>
  <Slides>30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ЦЕЛОСТНОСТЬ ЖИЗНИ</vt:lpstr>
      <vt:lpstr>PowerPoint Presentation</vt:lpstr>
      <vt:lpstr>PowerPoint Presentation</vt:lpstr>
      <vt:lpstr>PowerPoint Presentation</vt:lpstr>
      <vt:lpstr>PowerPoint Presentation</vt:lpstr>
      <vt:lpstr>НА ЧЁМ МЫ ОСТАНОВИЛИСЬ В ПРОШЛЫЙ РАЗ</vt:lpstr>
      <vt:lpstr>НАШЕ СПАСЕНИЕ</vt:lpstr>
      <vt:lpstr>НАШЕ БУДУЩЕЕ</vt:lpstr>
      <vt:lpstr>БОГ ПОКАЗЫВАЕТ МНЕ РАДОСТЬ ВТОРОГО ПРИШЕСТВИЯ ХРИСТА</vt:lpstr>
      <vt:lpstr>PowerPoint Presentation</vt:lpstr>
      <vt:lpstr>МИР ГРЯДУЩЕГО МИРА</vt:lpstr>
      <vt:lpstr>PowerPoint Presentation</vt:lpstr>
      <vt:lpstr>PowerPoint Presentation</vt:lpstr>
      <vt:lpstr>СМИРЕНИЕ ГРЯДУЩЕГО МИРА</vt:lpstr>
      <vt:lpstr>PowerPoint Presentation</vt:lpstr>
      <vt:lpstr>PowerPoint Presentation</vt:lpstr>
      <vt:lpstr>СПАСЕНИЕ ГРЯДУЩЕГО МИРА</vt:lpstr>
      <vt:lpstr>PowerPoint Presentation</vt:lpstr>
      <vt:lpstr>PowerPoint Presentation</vt:lpstr>
      <vt:lpstr>СЧАСТЬЕ ГРЯДУЩЕГО МИРА</vt:lpstr>
      <vt:lpstr>PowerPoint Presentation</vt:lpstr>
      <vt:lpstr>PowerPoint Presentation</vt:lpstr>
      <vt:lpstr>PowerPoint Presentation</vt:lpstr>
      <vt:lpstr>БОГ ПОКАЗЫВАЕТ МНЕ РАДОСТЬ ВТОРОГО ПРИШЕСТВИЯ ХРИСТА</vt:lpstr>
      <vt:lpstr>В СЛЕДУЮЩИЙ РАЗ</vt:lpstr>
      <vt:lpstr>ПРИМЕНЕНИЕ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Constantin Lysakov</cp:lastModifiedBy>
  <cp:revision>619</cp:revision>
  <dcterms:created xsi:type="dcterms:W3CDTF">2020-09-24T09:54:03Z</dcterms:created>
  <dcterms:modified xsi:type="dcterms:W3CDTF">2025-04-06T06:05:31Z</dcterms:modified>
</cp:coreProperties>
</file>