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056" r:id="rId5"/>
    <p:sldId id="2088" r:id="rId6"/>
    <p:sldId id="758" r:id="rId7"/>
    <p:sldId id="1938" r:id="rId8"/>
    <p:sldId id="1953" r:id="rId9"/>
    <p:sldId id="2089" r:id="rId10"/>
    <p:sldId id="1039" r:id="rId11"/>
    <p:sldId id="1040" r:id="rId12"/>
    <p:sldId id="2039" r:id="rId13"/>
    <p:sldId id="1041" r:id="rId14"/>
    <p:sldId id="2067" r:id="rId15"/>
    <p:sldId id="2060" r:id="rId16"/>
    <p:sldId id="2091" r:id="rId17"/>
    <p:sldId id="2092" r:id="rId18"/>
    <p:sldId id="2093" r:id="rId19"/>
    <p:sldId id="2097" r:id="rId20"/>
    <p:sldId id="1044" r:id="rId21"/>
    <p:sldId id="1046" r:id="rId22"/>
    <p:sldId id="1047" r:id="rId23"/>
    <p:sldId id="1050" r:id="rId24"/>
    <p:sldId id="1051" r:id="rId25"/>
    <p:sldId id="1057" r:id="rId26"/>
    <p:sldId id="1052" r:id="rId27"/>
    <p:sldId id="1054" r:id="rId28"/>
    <p:sldId id="1058" r:id="rId29"/>
    <p:sldId id="2095" r:id="rId30"/>
    <p:sldId id="2098" r:id="rId31"/>
    <p:sldId id="2094" r:id="rId32"/>
    <p:sldId id="2041" r:id="rId33"/>
    <p:sldId id="2090" r:id="rId34"/>
    <p:sldId id="2057" r:id="rId35"/>
    <p:sldId id="982" r:id="rId36"/>
    <p:sldId id="134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92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30.03.2025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30.03.2025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78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29718" y="5733257"/>
            <a:ext cx="732565" cy="79123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8974-CFE9-48D9-9F0D-16022E397E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9826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mply Complex 16-9 INTRO">
            <a:hlinkClick r:id="" action="ppaction://media"/>
            <a:extLst>
              <a:ext uri="{FF2B5EF4-FFF2-40B4-BE49-F238E27FC236}">
                <a16:creationId xmlns:a16="http://schemas.microsoft.com/office/drawing/2014/main" id="{51D6E362-9B56-941E-AB4B-858BD8ECE34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1039" cy="6858000"/>
          </a:xfrm>
        </p:spPr>
      </p:pic>
    </p:spTree>
    <p:extLst>
      <p:ext uri="{BB962C8B-B14F-4D97-AF65-F5344CB8AC3E}">
        <p14:creationId xmlns:p14="http://schemas.microsoft.com/office/powerpoint/2010/main" val="281451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27AA5-A8ED-95DB-DF65-4B92258C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0833"/>
            <a:ext cx="10944226" cy="4920804"/>
          </a:xfrm>
        </p:spPr>
        <p:txBody>
          <a:bodyPr/>
          <a:lstStyle/>
          <a:p>
            <a:r>
              <a:rPr lang="ru-RU" i="1" dirty="0">
                <a:effectLst/>
                <a:ea typeface="Times New Roman" panose="02020603050405020304" pitchFamily="18" charset="0"/>
              </a:rPr>
              <a:t>Кто верит в Магомета, кто - в Аллаха, кто - в Иисуса </a:t>
            </a:r>
            <a:br>
              <a:rPr lang="ru-RU" i="1" dirty="0">
                <a:effectLst/>
                <a:ea typeface="Times New Roman" panose="02020603050405020304" pitchFamily="18" charset="0"/>
              </a:rPr>
            </a:br>
            <a:r>
              <a:rPr lang="ru-RU" i="1" dirty="0">
                <a:effectLst/>
                <a:ea typeface="Times New Roman" panose="02020603050405020304" pitchFamily="18" charset="0"/>
              </a:rPr>
              <a:t>Кто ни во что не верит - даже в черта, назло всем </a:t>
            </a:r>
            <a:br>
              <a:rPr lang="ru-RU" i="1" dirty="0">
                <a:effectLst/>
                <a:ea typeface="Times New Roman" panose="02020603050405020304" pitchFamily="18" charset="0"/>
              </a:rPr>
            </a:br>
            <a:r>
              <a:rPr lang="ru-RU" i="1" dirty="0">
                <a:effectLst/>
                <a:ea typeface="Times New Roman" panose="02020603050405020304" pitchFamily="18" charset="0"/>
              </a:rPr>
              <a:t>Хорошую религию придумали индусы </a:t>
            </a:r>
            <a:br>
              <a:rPr lang="ru-RU" i="1" dirty="0">
                <a:effectLst/>
                <a:ea typeface="Times New Roman" panose="02020603050405020304" pitchFamily="18" charset="0"/>
              </a:rPr>
            </a:br>
            <a:r>
              <a:rPr lang="ru-RU" i="1" dirty="0">
                <a:effectLst/>
                <a:ea typeface="Times New Roman" panose="02020603050405020304" pitchFamily="18" charset="0"/>
              </a:rPr>
              <a:t>Что мы, отдав концы, не умираем насовсем… </a:t>
            </a:r>
            <a:endParaRPr lang="en-US" i="1" dirty="0">
              <a:ea typeface="Times New Roman" panose="02020603050405020304" pitchFamily="18" charset="0"/>
            </a:endParaRPr>
          </a:p>
          <a:p>
            <a:pPr algn="r"/>
            <a:r>
              <a:rPr lang="ru-RU" kern="0" dirty="0">
                <a:effectLst/>
                <a:ea typeface="Times New Roman" panose="02020603050405020304" pitchFamily="18" charset="0"/>
              </a:rPr>
              <a:t>(Владимир Высоцкий </a:t>
            </a:r>
            <a:r>
              <a:rPr lang="ru-RU" i="1" kern="0" dirty="0">
                <a:effectLst/>
                <a:ea typeface="Times New Roman" panose="02020603050405020304" pitchFamily="18" charset="0"/>
              </a:rPr>
              <a:t>«Песенка о переселении душ»</a:t>
            </a:r>
            <a:r>
              <a:rPr lang="ru-RU" kern="0" dirty="0">
                <a:effectLst/>
                <a:ea typeface="Times New Roman" panose="02020603050405020304" pitchFamily="18" charset="0"/>
              </a:rPr>
              <a:t>)</a:t>
            </a:r>
            <a:r>
              <a:rPr lang="ru-RU" i="1" dirty="0">
                <a:effectLst/>
                <a:ea typeface="Times New Roman" panose="02020603050405020304" pitchFamily="18" charset="0"/>
              </a:rPr>
              <a:t> 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31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21D30-0B31-4E41-A5FD-FC334A2AC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4"/>
            <a:ext cx="10944226" cy="4786692"/>
          </a:xfrm>
          <a:noFill/>
        </p:spPr>
        <p:txBody>
          <a:bodyPr/>
          <a:lstStyle/>
          <a:p>
            <a:r>
              <a:rPr lang="ru-RU" i="1" dirty="0"/>
              <a:t>Если бы ваш друг попросил дать определение слову «вера», как бы вы ему ответили?</a:t>
            </a:r>
            <a:endParaRPr lang="en-US" i="1" dirty="0"/>
          </a:p>
          <a:p>
            <a:r>
              <a:rPr lang="ru-RU" dirty="0"/>
              <a:t>Запишите ваш ответ в ваши бюллетени сейчас.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2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E9434-2B7C-7FA0-0127-81889485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ВАЖНОСТЬ РЕШЕНИЯ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D1861-4AE5-80BA-8326-72DE43F77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42079"/>
          </a:xfrm>
          <a:noFill/>
        </p:spPr>
        <p:txBody>
          <a:bodyPr/>
          <a:lstStyle/>
          <a:p>
            <a:pPr marL="0" marR="0"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Бог вытаскивает нас из пропасти наших грехов и ошибок, даруя нам возможность довериться Ему. </a:t>
            </a:r>
            <a:r>
              <a:rPr lang="ru-RU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Нам недостаточно просто знать о Боге, Его любви, замысле, или верить в то, что когда-то давным-давно Иисус умер на кресте. Мало верить – нужно довериться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Чтобы узнать Бога и начать общение с Ним, нужно лично принять жертву Иисуса Христа и дар вечной жизни.</a:t>
            </a:r>
            <a:r>
              <a:rPr lang="ru-RU" dirty="0">
                <a:solidFill>
                  <a:srgbClr val="EEEAD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EEEAD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Ведь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мы не живём, а выживаем, когда довериться Богу своему сердцу не позволяем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4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close-up of a window&#10;&#10;AI-generated content may be incorrect.">
            <a:extLst>
              <a:ext uri="{FF2B5EF4-FFF2-40B4-BE49-F238E27FC236}">
                <a16:creationId xmlns:a16="http://schemas.microsoft.com/office/drawing/2014/main" id="{3F951227-C63C-F8C4-E776-71F0C2291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27778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4"/>
            <a:ext cx="10944226" cy="4786691"/>
          </a:xfrm>
        </p:spPr>
        <p:txBody>
          <a:bodyPr/>
          <a:lstStyle/>
          <a:p>
            <a:r>
              <a:rPr lang="ru-RU" baseline="30000" dirty="0"/>
              <a:t>4:43</a:t>
            </a:r>
            <a:r>
              <a:rPr lang="ru-RU" dirty="0"/>
              <a:t> Через два дня Иисус отправился оттуда в Галилею. </a:t>
            </a:r>
            <a:r>
              <a:rPr lang="ru-RU" baseline="30000" dirty="0"/>
              <a:t>44</a:t>
            </a:r>
            <a:r>
              <a:rPr lang="ru-RU" dirty="0"/>
              <a:t> Он и Сам говорил, что пророк не имеет чести у себя на родине. </a:t>
            </a:r>
            <a:r>
              <a:rPr lang="ru-RU" baseline="30000" dirty="0"/>
              <a:t>45</a:t>
            </a:r>
            <a:r>
              <a:rPr lang="ru-RU" dirty="0"/>
              <a:t> Однако когда Он пришел в Галилею, галилеяне Его радушно приняли, но только потому, что были в Иерусалиме на празднике Пасхи и видели все, что Иисус там совершил. </a:t>
            </a:r>
            <a:r>
              <a:rPr lang="ru-RU" baseline="30000" dirty="0"/>
              <a:t>46</a:t>
            </a:r>
            <a:r>
              <a:rPr lang="ru-RU" dirty="0"/>
              <a:t> Иисус еще раз посетил Кану Галилейскую, где Он превратил воду в вино. В </a:t>
            </a:r>
            <a:r>
              <a:rPr lang="ru-RU" dirty="0" err="1"/>
              <a:t>Капернауме</a:t>
            </a:r>
            <a:r>
              <a:rPr lang="ru-RU" dirty="0"/>
              <a:t> был один придворный, у которого был болен сын. </a:t>
            </a:r>
            <a:r>
              <a:rPr lang="ru-RU" baseline="30000" dirty="0"/>
              <a:t> </a:t>
            </a:r>
          </a:p>
          <a:p>
            <a:pPr algn="r"/>
            <a:r>
              <a:rPr lang="en-US" dirty="0"/>
              <a:t>(</a:t>
            </a:r>
            <a:r>
              <a:rPr lang="ru-RU" dirty="0"/>
              <a:t>Евангелие от Иоанна 4:43-46)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8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r>
              <a:rPr lang="ru-RU" baseline="30000" dirty="0"/>
              <a:t>4:47</a:t>
            </a:r>
            <a:r>
              <a:rPr lang="ru-RU" dirty="0"/>
              <a:t> Когда этот человек услышал о том, что Иисус пришел из Иудеи в Галилею, он пришел к Нему и умолял Его исцелить сына, который был при смерти. </a:t>
            </a:r>
            <a:r>
              <a:rPr lang="ru-RU" baseline="30000" dirty="0"/>
              <a:t>48</a:t>
            </a:r>
            <a:r>
              <a:rPr lang="ru-RU" dirty="0"/>
              <a:t> Иисус сказал ему: «</a:t>
            </a:r>
            <a:r>
              <a:rPr lang="ru-RU" i="1" dirty="0"/>
              <a:t>Пока вы не увидите чудес и знамений, никогда не поверите</a:t>
            </a:r>
            <a:r>
              <a:rPr lang="ru-RU" dirty="0"/>
              <a:t>». </a:t>
            </a:r>
            <a:r>
              <a:rPr lang="ru-RU" baseline="30000" dirty="0"/>
              <a:t>49</a:t>
            </a:r>
            <a:r>
              <a:rPr lang="ru-RU" dirty="0"/>
              <a:t> Но придворный лишь ответил: «</a:t>
            </a:r>
            <a:r>
              <a:rPr lang="ru-RU" i="1" dirty="0"/>
              <a:t>Господи, пойдем, пока сын мой еще не умер</a:t>
            </a:r>
            <a:r>
              <a:rPr lang="ru-RU" dirty="0"/>
              <a:t>». </a:t>
            </a:r>
            <a:r>
              <a:rPr lang="ru-RU" baseline="30000" dirty="0"/>
              <a:t>50</a:t>
            </a:r>
            <a:r>
              <a:rPr lang="ru-RU" dirty="0"/>
              <a:t> Иисус ответил: «</a:t>
            </a:r>
            <a:r>
              <a:rPr lang="ru-RU" i="1" dirty="0"/>
              <a:t>Иди, твой сын будет жить</a:t>
            </a:r>
            <a:r>
              <a:rPr lang="ru-RU" dirty="0"/>
              <a:t>». Человек поверил слову Иисуса и пошел. </a:t>
            </a:r>
            <a:endParaRPr lang="en-US" dirty="0"/>
          </a:p>
          <a:p>
            <a:pPr algn="r"/>
            <a:r>
              <a:rPr lang="en-US" dirty="0"/>
              <a:t>(</a:t>
            </a:r>
            <a:r>
              <a:rPr lang="ru-RU" dirty="0"/>
              <a:t>Евангелие от Иоанна 4:47-50)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1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87B7-9C15-364E-B454-5DE3DC5D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6449"/>
            <a:ext cx="10944226" cy="4945188"/>
          </a:xfrm>
        </p:spPr>
        <p:txBody>
          <a:bodyPr/>
          <a:lstStyle/>
          <a:p>
            <a:r>
              <a:rPr lang="ru-RU" baseline="30000" dirty="0"/>
              <a:t>4:51</a:t>
            </a:r>
            <a:r>
              <a:rPr lang="ru-RU" dirty="0"/>
              <a:t> Он был еще в пути, когда слуги встретили его и сообщили, что мальчик жив. </a:t>
            </a:r>
            <a:r>
              <a:rPr lang="ru-RU" baseline="30000" dirty="0"/>
              <a:t>52</a:t>
            </a:r>
            <a:r>
              <a:rPr lang="ru-RU" dirty="0"/>
              <a:t> Он спросил, в котором часу ему стало легче, и они сказали: «</a:t>
            </a:r>
            <a:r>
              <a:rPr lang="ru-RU" i="1" dirty="0"/>
              <a:t>Вчера в седьмом часу жар у него прошел</a:t>
            </a:r>
            <a:r>
              <a:rPr lang="ru-RU" dirty="0"/>
              <a:t>».</a:t>
            </a:r>
            <a:r>
              <a:rPr lang="en-US" dirty="0"/>
              <a:t> </a:t>
            </a:r>
            <a:r>
              <a:rPr lang="ru-RU" baseline="30000" dirty="0"/>
              <a:t>53</a:t>
            </a:r>
            <a:r>
              <a:rPr lang="ru-RU" dirty="0"/>
              <a:t> Отец понял, что это произошло именно тогда, когда Иисус сказал ему: «</a:t>
            </a:r>
            <a:r>
              <a:rPr lang="ru-RU" i="1" dirty="0"/>
              <a:t>Твой сын будет жить</a:t>
            </a:r>
            <a:r>
              <a:rPr lang="ru-RU" dirty="0"/>
              <a:t>». Придворный и все его домашние поверили. </a:t>
            </a:r>
            <a:r>
              <a:rPr lang="ru-RU" baseline="30000" dirty="0"/>
              <a:t>54</a:t>
            </a:r>
            <a:r>
              <a:rPr lang="ru-RU" dirty="0"/>
              <a:t> Это было второе знамение, сотворенное Иисусом по приходе из Иудеи в Галилею.</a:t>
            </a:r>
            <a:endParaRPr lang="en-US" dirty="0"/>
          </a:p>
          <a:p>
            <a:pPr algn="r"/>
            <a:r>
              <a:rPr lang="ru-RU" dirty="0"/>
              <a:t>(Евангелие от Иоанна 4:51-54)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8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DF18BD-C0CC-2560-1B58-6C466E4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МЫ РАССМОТРЕЛИ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A5F38-9B43-27CA-CA30-7335BD15E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b="1" dirty="0">
                <a:ea typeface="Times New Roman" panose="02020603050405020304" pitchFamily="18" charset="0"/>
              </a:rPr>
              <a:t>Бог погибает вместо меня, и это делает возможной жизнь для меня</a:t>
            </a:r>
            <a:r>
              <a:rPr lang="ru-RU" dirty="0">
                <a:ea typeface="Times New Roman" panose="02020603050405020304" pitchFamily="18" charset="0"/>
              </a:rPr>
              <a:t>.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Эта новая жизнь открывается в: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a typeface="Times New Roman" panose="02020603050405020304" pitchFamily="18" charset="0"/>
              </a:rPr>
              <a:t>Природе</a:t>
            </a:r>
            <a:r>
              <a:rPr lang="ru-RU" dirty="0">
                <a:ea typeface="Times New Roman" panose="02020603050405020304" pitchFamily="18" charset="0"/>
              </a:rPr>
              <a:t> Христа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Прожитой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жизни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Принесённой 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жертве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Христа;.</a:t>
            </a:r>
          </a:p>
          <a:p>
            <a:pPr marL="342900" marR="0" lvl="0" indent="-342900" algn="just">
              <a:spcAft>
                <a:spcPts val="600"/>
              </a:spcAft>
              <a:buFont typeface="Symbol" pitchFamily="2" charset="2"/>
              <a:buChar char=""/>
            </a:pPr>
            <a:r>
              <a:rPr lang="ru-RU" b="1" dirty="0">
                <a:ea typeface="Times New Roman" panose="02020603050405020304" pitchFamily="18" charset="0"/>
              </a:rPr>
              <a:t>Победе</a:t>
            </a:r>
            <a:r>
              <a:rPr lang="ru-RU" dirty="0">
                <a:ea typeface="Times New Roman" panose="02020603050405020304" pitchFamily="18" charset="0"/>
              </a:rPr>
              <a:t> Христа.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31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70FA691-CD17-C949-89E2-86DBF5EC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375283"/>
          </a:xfrm>
        </p:spPr>
        <p:txBody>
          <a:bodyPr/>
          <a:lstStyle/>
          <a:p>
            <a:r>
              <a:rPr lang="ru-RU" dirty="0"/>
              <a:t>ТРИЖДЫ ПОВЕРИЛ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A5ACC-3C18-B74E-9CFB-8AB8408D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16608"/>
            <a:ext cx="10944226" cy="3665028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/>
              <a:t>Не видя Христа, наместник </a:t>
            </a:r>
            <a:r>
              <a:rPr lang="ru-RU" b="1" dirty="0"/>
              <a:t>поверил</a:t>
            </a:r>
            <a:r>
              <a:rPr lang="ru-RU" dirty="0"/>
              <a:t> тому, </a:t>
            </a:r>
            <a:br>
              <a:rPr lang="ru-RU" dirty="0"/>
            </a:br>
            <a:r>
              <a:rPr lang="ru-RU" dirty="0"/>
              <a:t>что говорят о Христе, и </a:t>
            </a:r>
            <a:r>
              <a:rPr lang="ru-RU" b="1" u="sng" dirty="0">
                <a:solidFill>
                  <a:srgbClr val="FFC000"/>
                </a:solidFill>
              </a:rPr>
              <a:t>пришёл</a:t>
            </a:r>
            <a:r>
              <a:rPr lang="ru-RU" dirty="0"/>
              <a:t> к Нему;</a:t>
            </a:r>
            <a:endParaRPr lang="en-US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/>
              <a:t>Не получив то, что просил, наместник </a:t>
            </a:r>
            <a:r>
              <a:rPr lang="ru-RU" b="1" dirty="0"/>
              <a:t>поверил</a:t>
            </a:r>
            <a:r>
              <a:rPr lang="ru-RU" dirty="0"/>
              <a:t> тому, </a:t>
            </a:r>
            <a:br>
              <a:rPr lang="ru-RU" dirty="0"/>
            </a:br>
            <a:r>
              <a:rPr lang="ru-RU" dirty="0"/>
              <a:t>что Иисус сказал, и </a:t>
            </a:r>
            <a:r>
              <a:rPr lang="ru-RU" b="1" u="sng" dirty="0">
                <a:solidFill>
                  <a:srgbClr val="FABD2B"/>
                </a:solidFill>
              </a:rPr>
              <a:t>повернул</a:t>
            </a:r>
            <a:r>
              <a:rPr lang="ru-RU" dirty="0"/>
              <a:t> домой;</a:t>
            </a:r>
            <a:endParaRPr lang="en-US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/>
              <a:t>Не видя ещё чуда Христа, наместник </a:t>
            </a:r>
            <a:r>
              <a:rPr lang="ru-RU" b="1" dirty="0"/>
              <a:t>поверил</a:t>
            </a:r>
            <a:r>
              <a:rPr lang="ru-RU" dirty="0"/>
              <a:t> тому, </a:t>
            </a:r>
            <a:br>
              <a:rPr lang="ru-RU" dirty="0"/>
            </a:br>
            <a:r>
              <a:rPr lang="ru-RU" dirty="0"/>
              <a:t>что рассказали о нём, и </a:t>
            </a:r>
            <a:r>
              <a:rPr lang="ru-RU" b="1" u="sng" dirty="0">
                <a:solidFill>
                  <a:srgbClr val="FFC000"/>
                </a:solidFill>
              </a:rPr>
              <a:t>проверил</a:t>
            </a:r>
            <a:r>
              <a:rPr lang="ru-RU" dirty="0"/>
              <a:t> время.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156BF-10BB-854D-89DE-A7B5FE5C99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5732463"/>
            <a:ext cx="550863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0B637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A66CE5C-35A6-4CBE-BEBA-80E092A828A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137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91D7-E8D1-45EB-01AC-D7CD1BAB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45861"/>
            <a:ext cx="10944225" cy="1395132"/>
          </a:xfrm>
        </p:spPr>
        <p:txBody>
          <a:bodyPr/>
          <a:lstStyle/>
          <a:p>
            <a:r>
              <a:rPr lang="ru-RU" dirty="0"/>
              <a:t>НАШЕ СПАСЕНИЕ</a:t>
            </a:r>
            <a:endParaRPr lang="en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7E7AB-78B3-BB06-A29A-7E9F176E9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0993"/>
            <a:ext cx="10944226" cy="3640644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Бог любит нас и жаждет, чтобы мы жили в полной мере.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Бездонная пропасть нашего греха отделяет нас от Творца и подобной жизни. Мы никак не можем преодолеть эту бездну между нами и Богом. Лишь Бог в силах это сделать.</a:t>
            </a:r>
            <a:endParaRPr lang="en-US" sz="2800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EEEAD2"/>
                </a:solidFill>
              </a:rPr>
              <a:t>Благодаря жертве Христа мы преодолеваем бездну нашего греха. Он становится платой за наш грех, а Его святая жизнь дарит нам праведность.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Теперь же </a:t>
            </a:r>
            <a:r>
              <a:rPr lang="ru-RU" b="1" dirty="0"/>
              <a:t>нам нужно лично принять этот дар спасения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US" sz="2400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9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675B-9968-4377-73AE-164AD769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058036"/>
          </a:xfrm>
        </p:spPr>
        <p:txBody>
          <a:bodyPr/>
          <a:lstStyle/>
          <a:p>
            <a:r>
              <a:rPr lang="ru-RU" dirty="0"/>
              <a:t>БОГ ПРИЗЫВАЕТ МЕНЯ ДОВЕРИТЬСЯ ЕМУ ДО КОНЦА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40702-8E87-5C82-E667-0AD0674A6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499361"/>
            <a:ext cx="10944226" cy="2982276"/>
          </a:xfrm>
          <a:noFill/>
        </p:spPr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Такого рода доверие проявляется в том, что мы</a:t>
            </a:r>
            <a:r>
              <a:rPr lang="ru-RU" sz="2800" dirty="0"/>
              <a:t>:</a:t>
            </a:r>
          </a:p>
          <a:p>
            <a:pPr marL="457200" marR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b="1" u="sng" dirty="0">
                <a:solidFill>
                  <a:srgbClr val="FABD2B"/>
                </a:solidFill>
              </a:rPr>
              <a:t>Признаём</a:t>
            </a:r>
            <a:r>
              <a:rPr lang="ru-RU" sz="2800" dirty="0"/>
              <a:t> божественность и власть Христа;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u="sng" dirty="0">
                <a:solidFill>
                  <a:srgbClr val="FFC000"/>
                </a:solidFill>
              </a:rPr>
              <a:t>Приносим</a:t>
            </a:r>
            <a:r>
              <a:rPr lang="ru-RU" sz="2800" dirty="0"/>
              <a:t> Христу нашу жизнь;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u="sng" dirty="0">
                <a:solidFill>
                  <a:srgbClr val="FFC000"/>
                </a:solidFill>
              </a:rPr>
              <a:t>Полагаемся</a:t>
            </a:r>
            <a:r>
              <a:rPr lang="ru-RU" sz="2800" dirty="0"/>
              <a:t> на Христа в нашей жизни;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u="sng" dirty="0">
                <a:solidFill>
                  <a:srgbClr val="FFC000"/>
                </a:solidFill>
              </a:rPr>
              <a:t>Привлекаем внимание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/>
              <a:t>других ко Христу в нашей жизни.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2897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2046-6917-21FD-4D37-A59AF13A3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422F-520E-2F3F-3666-A5051BCA2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94944"/>
            <a:ext cx="10944226" cy="4786691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4:43</a:t>
            </a:r>
            <a:r>
              <a:rPr lang="ru-RU" dirty="0">
                <a:solidFill>
                  <a:srgbClr val="EEEAD2"/>
                </a:solidFill>
              </a:rPr>
              <a:t> Через два дня Иисус отправился оттуда в Галилею. </a:t>
            </a:r>
            <a:r>
              <a:rPr lang="ru-RU" baseline="30000" dirty="0">
                <a:solidFill>
                  <a:srgbClr val="EEEAD2"/>
                </a:solidFill>
              </a:rPr>
              <a:t>44</a:t>
            </a:r>
            <a:r>
              <a:rPr lang="ru-RU" dirty="0">
                <a:solidFill>
                  <a:srgbClr val="EEEAD2"/>
                </a:solidFill>
              </a:rPr>
              <a:t> Он и Сам говорил, что пророк не имеет чести у себя на родине. </a:t>
            </a:r>
            <a:r>
              <a:rPr lang="ru-RU" baseline="30000" dirty="0">
                <a:solidFill>
                  <a:srgbClr val="EEEAD2"/>
                </a:solidFill>
              </a:rPr>
              <a:t>45</a:t>
            </a:r>
            <a:r>
              <a:rPr lang="ru-RU" dirty="0">
                <a:solidFill>
                  <a:srgbClr val="EEEAD2"/>
                </a:solidFill>
              </a:rPr>
              <a:t> Однако когда Он пришел в Галилею, галилеяне Его радушно приняли, но только потому, что были в Иерусалиме на празднике Пасхи и видели все, что Иисус там совершил. </a:t>
            </a:r>
            <a:r>
              <a:rPr lang="ru-RU" baseline="30000" dirty="0">
                <a:solidFill>
                  <a:srgbClr val="EEEAD2"/>
                </a:solidFill>
              </a:rPr>
              <a:t>46</a:t>
            </a:r>
            <a:r>
              <a:rPr lang="ru-RU" dirty="0">
                <a:solidFill>
                  <a:srgbClr val="EEEAD2"/>
                </a:solidFill>
              </a:rPr>
              <a:t> Иисус еще раз посетил Кану Галилейскую, где Он превратил воду в вино. В </a:t>
            </a:r>
            <a:r>
              <a:rPr lang="ru-RU" dirty="0" err="1">
                <a:solidFill>
                  <a:srgbClr val="EEEAD2"/>
                </a:solidFill>
              </a:rPr>
              <a:t>Капернауме</a:t>
            </a:r>
            <a:r>
              <a:rPr lang="ru-RU" dirty="0">
                <a:solidFill>
                  <a:srgbClr val="EEEAD2"/>
                </a:solidFill>
              </a:rPr>
              <a:t> был один придворный, у которого был болен сын. </a:t>
            </a:r>
            <a:r>
              <a:rPr lang="ru-RU" baseline="30000" dirty="0">
                <a:solidFill>
                  <a:srgbClr val="EEEAD2"/>
                </a:solidFill>
              </a:rPr>
              <a:t>47</a:t>
            </a:r>
            <a:r>
              <a:rPr lang="ru-RU" dirty="0">
                <a:solidFill>
                  <a:srgbClr val="EEEAD2"/>
                </a:solidFill>
              </a:rPr>
              <a:t> Когда этот человек услышал о том, что Иисус пришел из Иудеи в Галилею, </a:t>
            </a:r>
            <a:r>
              <a:rPr lang="ru-RU" b="1" dirty="0"/>
              <a:t>он пришел к Нему и умолял Его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исцелить сына, который был при смерти.</a:t>
            </a:r>
            <a:r>
              <a:rPr lang="ru-RU" baseline="30000" dirty="0">
                <a:solidFill>
                  <a:srgbClr val="EEEAD2"/>
                </a:solidFill>
              </a:rPr>
              <a:t> </a:t>
            </a: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4:43-47)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2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A3CB-B90D-03C1-77A4-DBEBBE2F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ПРИЗНАНИЕ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9B298-4B31-056E-1B9D-0962B1C68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Безусловно, придворный оказался в ситуации, когда любой человек будет готов довериться кому угодно, лишь бы спасти своего ребёнка. Но контекст отрывка напоминает нам, что это далеко не единственная причина, почему он поверил. </a:t>
            </a:r>
            <a:r>
              <a:rPr lang="ru-RU" b="1" dirty="0"/>
              <a:t>Он признаёт Христа, потому что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Слушает</a:t>
            </a:r>
            <a:r>
              <a:rPr lang="ru-RU" dirty="0"/>
              <a:t> Христа («нет пророка в своём отечестве»);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Смотрит</a:t>
            </a:r>
            <a:r>
              <a:rPr lang="ru-RU" dirty="0"/>
              <a:t> на дела Христа («что он сделал»);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Сопоставляет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анализирует</a:t>
            </a:r>
            <a:r>
              <a:rPr lang="ru-RU" dirty="0"/>
              <a:t> то, что видит и слышит.</a:t>
            </a:r>
          </a:p>
        </p:txBody>
      </p:sp>
    </p:spTree>
    <p:extLst>
      <p:ext uri="{BB962C8B-B14F-4D97-AF65-F5344CB8AC3E}">
        <p14:creationId xmlns:p14="http://schemas.microsoft.com/office/powerpoint/2010/main" val="302221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F834B-A604-AC4F-6658-1FE92F1D4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33984"/>
            <a:ext cx="10944226" cy="48476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Несмотря на обстоятельства, вера придворного не является слепой. Как мы воспринимаем наше доверие Господу сегодня? На чём основана наша вера? И что означает для нас признание Христа Богом и Спасителем?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призывает меня довериться Ему до конца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967751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BF08-A24C-69DD-555A-738BEE26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743D3-54C2-FF72-3289-9A3BBE3E5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4:46</a:t>
            </a:r>
            <a:r>
              <a:rPr lang="ru-RU" dirty="0">
                <a:solidFill>
                  <a:srgbClr val="EEEAD2"/>
                </a:solidFill>
              </a:rPr>
              <a:t> …В </a:t>
            </a:r>
            <a:r>
              <a:rPr lang="ru-RU" dirty="0" err="1">
                <a:solidFill>
                  <a:srgbClr val="EEEAD2"/>
                </a:solidFill>
              </a:rPr>
              <a:t>Капернауме</a:t>
            </a:r>
            <a:r>
              <a:rPr lang="ru-RU" dirty="0">
                <a:solidFill>
                  <a:srgbClr val="EEEAD2"/>
                </a:solidFill>
              </a:rPr>
              <a:t> был один придворный, у которого был болен сын. </a:t>
            </a:r>
            <a:r>
              <a:rPr lang="ru-RU" baseline="30000" dirty="0">
                <a:solidFill>
                  <a:srgbClr val="EEEAD2"/>
                </a:solidFill>
              </a:rPr>
              <a:t> 47</a:t>
            </a:r>
            <a:r>
              <a:rPr lang="ru-RU" dirty="0">
                <a:solidFill>
                  <a:srgbClr val="EEEAD2"/>
                </a:solidFill>
              </a:rPr>
              <a:t> Когда этот человек услышал о том, что Иисус пришел из Иудеи в Галилею, он пришел к Нему и умолял Его исцелить сына, который был при смерти. </a:t>
            </a:r>
            <a:r>
              <a:rPr lang="ru-RU" baseline="30000" dirty="0">
                <a:solidFill>
                  <a:srgbClr val="EEEAD2"/>
                </a:solidFill>
              </a:rPr>
              <a:t>48</a:t>
            </a:r>
            <a:r>
              <a:rPr lang="ru-RU" dirty="0">
                <a:solidFill>
                  <a:srgbClr val="EEEAD2"/>
                </a:solidFill>
              </a:rPr>
              <a:t> Иисус сказал ему: «</a:t>
            </a:r>
            <a:r>
              <a:rPr lang="ru-RU" i="1" dirty="0">
                <a:solidFill>
                  <a:srgbClr val="EEEAD2"/>
                </a:solidFill>
              </a:rPr>
              <a:t>Пока вы не увидите чудес и знамений, никогда не поверите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>
                <a:solidFill>
                  <a:srgbClr val="EEEAD2"/>
                </a:solidFill>
              </a:rPr>
              <a:t>49</a:t>
            </a:r>
            <a:r>
              <a:rPr lang="ru-RU" dirty="0">
                <a:solidFill>
                  <a:srgbClr val="EEEAD2"/>
                </a:solidFill>
              </a:rPr>
              <a:t> Но придворный лишь ответил: «</a:t>
            </a:r>
            <a:r>
              <a:rPr lang="ru-RU" i="1" dirty="0">
                <a:solidFill>
                  <a:srgbClr val="EEEAD2"/>
                </a:solidFill>
              </a:rPr>
              <a:t>Господи, пойдем, пока сын мой еще не умер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>
                <a:solidFill>
                  <a:srgbClr val="EEEAD2"/>
                </a:solidFill>
              </a:rPr>
              <a:t>50</a:t>
            </a:r>
            <a:r>
              <a:rPr lang="ru-RU" dirty="0">
                <a:solidFill>
                  <a:srgbClr val="EEEAD2"/>
                </a:solidFill>
              </a:rPr>
              <a:t> Иисус ответил: «</a:t>
            </a:r>
            <a:r>
              <a:rPr lang="ru-RU" i="1" dirty="0">
                <a:solidFill>
                  <a:srgbClr val="EEEAD2"/>
                </a:solidFill>
              </a:rPr>
              <a:t>Иди, твой сын будет жить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="1" dirty="0"/>
              <a:t>Человек поверил слову Иисуса и пошел</a:t>
            </a:r>
            <a:r>
              <a:rPr lang="ru-RU" dirty="0"/>
              <a:t>. </a:t>
            </a:r>
            <a:endParaRPr lang="en-US" dirty="0"/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4:46-50)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1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74A7336-0518-183C-9707-1AB79C84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24051"/>
          </a:xfrm>
        </p:spPr>
        <p:txBody>
          <a:bodyPr/>
          <a:lstStyle/>
          <a:p>
            <a:r>
              <a:rPr lang="ru-RU" dirty="0"/>
              <a:t>ПРОСЬБА БОГУ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FBBA2-370E-4A4C-9587-C564D9199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65377"/>
            <a:ext cx="10944226" cy="361626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" dirty="0"/>
              <a:t>Наше доверие Богу проявляется в том, что мы прибегаем ко Христу с нашими проблемами </a:t>
            </a:r>
            <a:r>
              <a:rPr lang="ru" b="1" dirty="0"/>
              <a:t>в первую очередь, а не в последний момент.</a:t>
            </a:r>
            <a:r>
              <a:rPr lang="ru" dirty="0"/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" dirty="0"/>
              <a:t>Чего мы боимся больше всего, когда приносим Богу наши самые сокровенные просьбы? Того, что Бог нам откажет! Именно это Иисус и делает в этой истории – Он отказывает наместнику дважды! </a:t>
            </a:r>
            <a:r>
              <a:rPr lang="ru" b="1" dirty="0"/>
              <a:t>В первый раз Иисус отказывает наместнику, чтобы научить Его славить Бога в прошении.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042955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19CA-9F96-4547-9257-2FE2E805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935038"/>
          </a:xfrm>
        </p:spPr>
        <p:txBody>
          <a:bodyPr/>
          <a:lstStyle/>
          <a:p>
            <a:r>
              <a:rPr lang="ru-RU" dirty="0"/>
              <a:t>ДОВЕРИЕ ХРИСТУ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C0918-F4E2-FA48-80E3-7731714AB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76364"/>
            <a:ext cx="10944226" cy="4134420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Порой у нас возникает курьёзная ситуация, когда мы вроде бы верим в Бога, но отказываемся доверяться Ему в наших сокровенных просьбах. Мы не против, чтобы «</a:t>
            </a:r>
            <a:r>
              <a:rPr lang="ru-RU" i="1" dirty="0">
                <a:solidFill>
                  <a:srgbClr val="EEEAD2"/>
                </a:solidFill>
              </a:rPr>
              <a:t>Божья воля вершилась на земле, как на небе</a:t>
            </a:r>
            <a:r>
              <a:rPr lang="ru-RU" dirty="0">
                <a:solidFill>
                  <a:srgbClr val="EEEAD2"/>
                </a:solidFill>
              </a:rPr>
              <a:t>», но только если она совпадает с нашей волей. Тем временем </a:t>
            </a:r>
            <a:r>
              <a:rPr lang="ru-RU" b="1" dirty="0"/>
              <a:t>мы приходим к Богу с просьбами, чтобы: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FC000"/>
                </a:solidFill>
              </a:rPr>
              <a:t>Прославить</a:t>
            </a:r>
            <a:r>
              <a:rPr lang="ru-RU" dirty="0"/>
              <a:t> Его;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FC000"/>
                </a:solidFill>
              </a:rPr>
              <a:t>Пообщаться</a:t>
            </a:r>
            <a:r>
              <a:rPr lang="ru-RU" dirty="0"/>
              <a:t> с Ним.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Прильнуть</a:t>
            </a:r>
            <a:r>
              <a:rPr lang="ru-RU" dirty="0"/>
              <a:t> к Нему.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89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AEF7F-5EB2-4948-BC8D-475B1DF01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38913"/>
            <a:ext cx="10944226" cy="5042724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Прибегаем ли мы к Иисусу в первую очередь с нашими проблемами или отдаём их Ему лишь в последний момент? Доверяемся ли мы Ему настолько, чтобы славить Его даже посреди наших проблем и трудностей?</a:t>
            </a:r>
            <a:r>
              <a:rPr lang="ru-RU" dirty="0"/>
              <a:t> Приносим ли мы Христу все наши просьбы или есть сферы, в которых мы элементарно боимся довериться Ему?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b="1" i="1" dirty="0"/>
              <a:t>Если бы мы знали то, что знает Бог, мы бы просили Его лишь о том, что Он нам даёт</a:t>
            </a:r>
            <a:r>
              <a:rPr lang="ru-RU" dirty="0"/>
              <a:t>». </a:t>
            </a:r>
          </a:p>
          <a:p>
            <a:pPr algn="r"/>
            <a:r>
              <a:rPr lang="ru-RU" dirty="0"/>
              <a:t>(Тимоти Келлер)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призывает меня довериться Ему до конца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29785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EE7F-F557-2425-8F5B-365542EB2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14323"/>
          </a:xfrm>
        </p:spPr>
        <p:txBody>
          <a:bodyPr/>
          <a:lstStyle/>
          <a:p>
            <a:r>
              <a:rPr lang="ru-RU" dirty="0"/>
              <a:t>ПРОСЛАВЛЕНИЕ БОГА В ДОВЕРИИ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887F9-9224-3B40-96A8-E259E4C0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9"/>
            <a:ext cx="10944226" cy="372598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4:49</a:t>
            </a:r>
            <a:r>
              <a:rPr lang="ru-RU" dirty="0">
                <a:solidFill>
                  <a:srgbClr val="EEEAD2"/>
                </a:solidFill>
              </a:rPr>
              <a:t> Но придворный лишь ответил: «</a:t>
            </a:r>
            <a:r>
              <a:rPr lang="ru-RU" i="1" dirty="0">
                <a:solidFill>
                  <a:srgbClr val="EEEAD2"/>
                </a:solidFill>
              </a:rPr>
              <a:t>Господи, пойдем, пока сын мой еще не умер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>
                <a:solidFill>
                  <a:srgbClr val="EEEAD2"/>
                </a:solidFill>
              </a:rPr>
              <a:t>50</a:t>
            </a:r>
            <a:r>
              <a:rPr lang="ru-RU" dirty="0">
                <a:solidFill>
                  <a:srgbClr val="EEEAD2"/>
                </a:solidFill>
              </a:rPr>
              <a:t> Иисус ответил: «</a:t>
            </a:r>
            <a:r>
              <a:rPr lang="ru-RU" i="1" dirty="0">
                <a:solidFill>
                  <a:srgbClr val="EEEAD2"/>
                </a:solidFill>
              </a:rPr>
              <a:t>Иди, твой сын будет жить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="1" dirty="0"/>
              <a:t>Человек поверил слову Иисуса и пошел</a:t>
            </a:r>
            <a:r>
              <a:rPr lang="ru-RU" dirty="0"/>
              <a:t>. </a:t>
            </a:r>
            <a:endParaRPr lang="en-US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4:49-50)</a:t>
            </a:r>
            <a:endParaRPr lang="en-US" dirty="0">
              <a:solidFill>
                <a:srgbClr val="EEEAD2"/>
              </a:solidFill>
            </a:endParaRPr>
          </a:p>
          <a:p>
            <a:r>
              <a:rPr lang="ru-RU" b="1" dirty="0"/>
              <a:t>Во второй раз Иисус отказывает наместнику, чтобы научить его славить Бога в доверии.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Наместник просит Иисуса пойти с ним. Но слышит в ответ: «Иди один».</a:t>
            </a:r>
          </a:p>
        </p:txBody>
      </p:sp>
    </p:spTree>
    <p:extLst>
      <p:ext uri="{BB962C8B-B14F-4D97-AF65-F5344CB8AC3E}">
        <p14:creationId xmlns:p14="http://schemas.microsoft.com/office/powerpoint/2010/main" val="4005581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E4FF-9246-3045-A865-62330DE5B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82675"/>
          </a:xfrm>
        </p:spPr>
        <p:txBody>
          <a:bodyPr/>
          <a:lstStyle/>
          <a:p>
            <a:r>
              <a:rPr lang="ru-RU" dirty="0"/>
              <a:t>МЫ ПОЛАГАЕМСЯ НА ХРИСТА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DD79B-A297-134F-8449-183684070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82497"/>
            <a:ext cx="10944226" cy="3799140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/>
              <a:t>Наместник </a:t>
            </a:r>
            <a:r>
              <a:rPr lang="ru-RU" b="1" u="sng" dirty="0">
                <a:solidFill>
                  <a:srgbClr val="FABD2B"/>
                </a:solidFill>
              </a:rPr>
              <a:t>принёс</a:t>
            </a:r>
            <a:r>
              <a:rPr lang="ru-RU" dirty="0"/>
              <a:t> проблему к ногам Христа.</a:t>
            </a:r>
            <a:endParaRPr lang="en-US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/>
              <a:t>Наместник </a:t>
            </a:r>
            <a:r>
              <a:rPr lang="ru-RU" b="1" u="sng" dirty="0">
                <a:solidFill>
                  <a:srgbClr val="FABD2B"/>
                </a:solidFill>
              </a:rPr>
              <a:t>оставил</a:t>
            </a:r>
            <a:r>
              <a:rPr lang="ru-RU" dirty="0"/>
              <a:t> проблему в руках Христа.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Помогли ему в этом простые, пусть и невысказанные слова: </a:t>
            </a:r>
            <a:r>
              <a:rPr lang="ru-RU" b="1" dirty="0"/>
              <a:t>«</a:t>
            </a:r>
            <a:r>
              <a:rPr lang="ru-RU" b="1" i="1" dirty="0"/>
              <a:t>Да свершится воля Твоя</a:t>
            </a:r>
            <a:r>
              <a:rPr lang="ru-RU" b="1" dirty="0"/>
              <a:t>».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/>
              <a:t>14:11</a:t>
            </a:r>
            <a:r>
              <a:rPr lang="ru-RU" dirty="0"/>
              <a:t> </a:t>
            </a:r>
            <a:r>
              <a:rPr lang="ru-RU" b="1" dirty="0"/>
              <a:t>Верьте Мне</a:t>
            </a:r>
            <a:r>
              <a:rPr lang="ru-RU" dirty="0"/>
              <a:t>... </a:t>
            </a:r>
            <a:r>
              <a:rPr lang="ru-RU" baseline="30000" dirty="0">
                <a:solidFill>
                  <a:srgbClr val="EEEAD2"/>
                </a:solidFill>
              </a:rPr>
              <a:t>13</a:t>
            </a:r>
            <a:r>
              <a:rPr lang="ru-RU" dirty="0">
                <a:solidFill>
                  <a:srgbClr val="EEEAD2"/>
                </a:solidFill>
              </a:rPr>
              <a:t> Я сделаю все, чего бы вы ни попросили во имя Мое, чтобы Отец был прославлен через Сына.</a:t>
            </a:r>
            <a:r>
              <a:rPr lang="en-US" dirty="0">
                <a:solidFill>
                  <a:srgbClr val="EEEAD2"/>
                </a:solidFill>
              </a:rPr>
              <a:t> 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14:11 и 13)</a:t>
            </a:r>
            <a:endParaRPr lang="en-US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0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68B8F-F91D-C140-983A-A61FA4880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19329"/>
            <a:ext cx="10944226" cy="476230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Приносим ли мы Богу на самом деле все просьбы? Оставляем ли мы в руках Христа решение наших просьб или отказываемся принять ответ, что не нравится нам?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Иисус пришёл как Властитель неба и земли. Он представляет Себя как единственно возможный путь к Богу. В нашем праве не верить Ему. Но Он не может быть просто одной истиной среди многих. Он не оставил нам такого выбора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(Ребекка </a:t>
            </a:r>
            <a:r>
              <a:rPr lang="ru-RU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Маклахлин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«</a:t>
            </a:r>
            <a:r>
              <a:rPr lang="ru-RU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Бросая вызов Христианству</a:t>
            </a:r>
            <a:r>
              <a:rPr lang="ru-RU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»)</a:t>
            </a:r>
            <a:r>
              <a:rPr lang="en-RU" dirty="0">
                <a:effectLst/>
              </a:rPr>
              <a:t> 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призывает меня довериться Ему до конца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20544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15E3-6064-2A4C-8029-C5F738192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70561"/>
            <a:ext cx="10944226" cy="4811076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4:51</a:t>
            </a:r>
            <a:r>
              <a:rPr lang="ru-RU" dirty="0">
                <a:solidFill>
                  <a:srgbClr val="EEEAD2"/>
                </a:solidFill>
              </a:rPr>
              <a:t> Он был еще в пути, когда слуги встретили его и сообщили, что мальчик жив. </a:t>
            </a:r>
            <a:r>
              <a:rPr lang="ru-RU" baseline="30000" dirty="0">
                <a:solidFill>
                  <a:srgbClr val="EEEAD2"/>
                </a:solidFill>
              </a:rPr>
              <a:t>52</a:t>
            </a:r>
            <a:r>
              <a:rPr lang="ru-RU" dirty="0">
                <a:solidFill>
                  <a:srgbClr val="EEEAD2"/>
                </a:solidFill>
              </a:rPr>
              <a:t> Он спросил, в котором часу ему стало легче, и они сказали: «</a:t>
            </a:r>
            <a:r>
              <a:rPr lang="ru-RU" i="1" dirty="0">
                <a:solidFill>
                  <a:srgbClr val="EEEAD2"/>
                </a:solidFill>
              </a:rPr>
              <a:t>Вчера в седьмом часу жар у него прошел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/>
              <a:t>53</a:t>
            </a:r>
            <a:r>
              <a:rPr lang="ru-RU" dirty="0"/>
              <a:t> </a:t>
            </a:r>
            <a:r>
              <a:rPr lang="ru-RU" b="1" dirty="0"/>
              <a:t>Отец понял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что это произошло именно тогда, когда Иисус сказал ему: «</a:t>
            </a:r>
            <a:r>
              <a:rPr lang="ru-RU" i="1" dirty="0">
                <a:solidFill>
                  <a:srgbClr val="EEEAD2"/>
                </a:solidFill>
              </a:rPr>
              <a:t>Твой сын будет жить</a:t>
            </a:r>
            <a:r>
              <a:rPr lang="ru-RU" dirty="0">
                <a:solidFill>
                  <a:srgbClr val="EEEAD2"/>
                </a:solidFill>
              </a:rPr>
              <a:t>». Придворный и все его домашние поверили. </a:t>
            </a:r>
            <a:r>
              <a:rPr lang="ru-RU" baseline="30000" dirty="0">
                <a:solidFill>
                  <a:srgbClr val="EEEAD2"/>
                </a:solidFill>
              </a:rPr>
              <a:t>54</a:t>
            </a:r>
            <a:r>
              <a:rPr lang="ru-RU" dirty="0">
                <a:solidFill>
                  <a:srgbClr val="EEEAD2"/>
                </a:solidFill>
              </a:rPr>
              <a:t> Это было второе знамение, сотворенное Иисусом по приходе из Иудеи в Галилею.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4:51-54)</a:t>
            </a:r>
            <a:r>
              <a:rPr lang="en-US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1653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8089-F19D-4441-B3A7-3645B330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09395"/>
          </a:xfrm>
        </p:spPr>
        <p:txBody>
          <a:bodyPr/>
          <a:lstStyle/>
          <a:p>
            <a:r>
              <a:rPr lang="ru-RU" dirty="0"/>
              <a:t>ПРИВЛЕЧЕНИЕ ВНИМАНИЯ </a:t>
            </a:r>
            <a:br>
              <a:rPr lang="ru-RU" dirty="0"/>
            </a:br>
            <a:r>
              <a:rPr lang="ru-RU" dirty="0"/>
              <a:t>КО ХРИСТУ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60986-DF5A-4541-A729-19E0F50EC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50721"/>
            <a:ext cx="10944226" cy="3530916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Наместник спрашивает, когда именно выздоровел его ребёнок. Он не принимает за данность исцеление, но обращает внимание всех, кто рядом, на этот факт. </a:t>
            </a:r>
            <a:r>
              <a:rPr lang="ru-RU" b="1" dirty="0"/>
              <a:t>Чтобы не упустить произошедшее в его жизни,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Останавливается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Опрашивает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Отмечает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Осознаёт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8858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FA0A6-0DD9-3B76-840E-181B4714C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12065"/>
            <a:ext cx="10944226" cy="49695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Евангелие Христа проводит меня от восприятия жизни как череды бессмысленных событий, что никак не связаны друг с другом, до осознания Божьего провидения во всяком совпадении.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Наша жизнь полна чудес, но вот стараемся ли мы заметить их? Уделяем ли внимание этим маленьким проявлениям огромной любви Творца в нашей жизни? Делимся ли этими наблюдениями с окружающими или принимаем их за данность, за случайное стечение обстоятельств, которое, как мы считаем, мы на самом деле заслужили?</a:t>
            </a:r>
            <a:r>
              <a:rPr lang="ru-RU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призывает меня довериться Ему до конца</a:t>
            </a:r>
            <a:endParaRPr lang="en-RU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58356B-2695-B844-99EA-E51A5DDA9C5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734050"/>
            <a:ext cx="733425" cy="790575"/>
          </a:xfrm>
        </p:spPr>
        <p:txBody>
          <a:bodyPr/>
          <a:lstStyle/>
          <a:p>
            <a:pPr>
              <a:defRPr/>
            </a:pPr>
            <a:fld id="{7DB28974-CFE9-48D9-9F0D-16022E397EAC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924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F6963-C183-7AC8-4752-1A5DAD586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7137"/>
            <a:ext cx="10944226" cy="4774500"/>
          </a:xfrm>
          <a:noFill/>
        </p:spPr>
        <p:txBody>
          <a:bodyPr/>
          <a:lstStyle/>
          <a:p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 деревне Бог живет не по углам,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как думают насмешники, а всюду.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Он освящает кровлю и посуду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 честно двери делит пополам.</a:t>
            </a:r>
            <a:endParaRPr lang="ru-RU" i="1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Возможность же все это наблюдать,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 осеннему прислушиваясь свисту,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единственная, в общем, благодать,</a:t>
            </a:r>
            <a:b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i="1" noProof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доступная в деревне атеисту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dirty="0"/>
              <a:t>(Иосиф Бродский «</a:t>
            </a:r>
            <a:r>
              <a:rPr lang="ru-RU" i="1" dirty="0"/>
              <a:t>В деревне Бог живёт не по углам</a:t>
            </a:r>
            <a:r>
              <a:rPr lang="ru-RU" dirty="0"/>
              <a:t>»)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968016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sign&#10;&#10;AI-generated content may be incorrect.">
            <a:extLst>
              <a:ext uri="{FF2B5EF4-FFF2-40B4-BE49-F238E27FC236}">
                <a16:creationId xmlns:a16="http://schemas.microsoft.com/office/drawing/2014/main" id="{F7AD6904-B265-78B7-31F3-6D2F45AA1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2603302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6CA23-7FC2-8FFB-220B-442D2B225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83748-4BC2-4504-14CD-4DFB1FDD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058036"/>
          </a:xfrm>
        </p:spPr>
        <p:txBody>
          <a:bodyPr/>
          <a:lstStyle/>
          <a:p>
            <a:r>
              <a:rPr lang="ru-RU" dirty="0"/>
              <a:t>БОГ ПРИЗЫВАЕТ МЕНЯ ДОВЕРИТЬСЯ ЕМУ ДО КОНЦА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FF2C5-DDD6-0127-62C1-E2E0C5324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499361"/>
            <a:ext cx="10944226" cy="2982276"/>
          </a:xfrm>
          <a:noFill/>
        </p:spPr>
        <p:txBody>
          <a:bodyPr/>
          <a:lstStyle/>
          <a:p>
            <a:pPr marL="0" marR="0" algn="just">
              <a:spcAft>
                <a:spcPts val="6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Такого рода доверие проявляется в том, что мы</a:t>
            </a:r>
            <a:r>
              <a:rPr lang="ru-RU" sz="2800" dirty="0"/>
              <a:t>:</a:t>
            </a:r>
          </a:p>
          <a:p>
            <a:pPr marL="457200" marR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Признаём</a:t>
            </a:r>
            <a:r>
              <a:rPr lang="ru-RU" sz="2800" dirty="0"/>
              <a:t> божественность и власть Христа;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Приносим</a:t>
            </a:r>
            <a:r>
              <a:rPr lang="ru-RU" sz="2800" dirty="0"/>
              <a:t> Христу нашу жизнь;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Полагаемся</a:t>
            </a:r>
            <a:r>
              <a:rPr lang="ru-RU" sz="2800" dirty="0"/>
              <a:t> на Христа в нашей жизни;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/>
              <a:t>Привлекаем внимание</a:t>
            </a:r>
            <a:r>
              <a:rPr lang="ru-RU" sz="2800" dirty="0"/>
              <a:t> других ко Христу в нашей жизни.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2461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3AF6-1C33-9069-1078-8B23544A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60627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FF08-8D80-D49E-24C0-CF44DB8E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99489"/>
            <a:ext cx="10944226" cy="3482148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знакомиться с альтернативной историей нашей жизни, мы поговорим о том, </a:t>
            </a:r>
            <a:r>
              <a:rPr lang="ru-RU" b="1" dirty="0"/>
              <a:t>как не терять надежду, когда всё вокруг кажется безнадёжным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988759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D4BC-74F6-D70D-DCB0-A0F6C4D3D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ЧТОБЫ ДОВЕРИТЬСЯ ГОСПОДУ, НУЖНО СДЕЛАТЬ ЧЕТЫРЕ ШАГА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7F998-06CA-D14B-17DE-0B7F8300D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06753"/>
            <a:ext cx="10944226" cy="32748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Признать</a:t>
            </a:r>
            <a:r>
              <a:rPr lang="ru-RU" dirty="0"/>
              <a:t>, что Бог не был приоритетом в нашей жизни;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Поверить</a:t>
            </a:r>
            <a:r>
              <a:rPr lang="ru-RU" dirty="0"/>
              <a:t> в то, что Христос прожил совершенную жизнь за нас, умер на кресте за наши грехи и воскрес из мёртвых на третий день;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Принять</a:t>
            </a:r>
            <a:r>
              <a:rPr lang="ru-RU" dirty="0"/>
              <a:t> дар прощения грехов и жизни вечной, не пытаясь его отплатить или отработать;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Попросить</a:t>
            </a:r>
            <a:r>
              <a:rPr lang="ru-RU" dirty="0"/>
              <a:t> Бога войти в нашу жизнь, подчинившись Ему.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85652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5102-6D5F-CF4E-9BD8-8FE02B90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314323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35186-47D5-574B-A540-4E2B35E64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8"/>
            <a:ext cx="10944226" cy="3725987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rgbClr val="EEEAD2"/>
                </a:solidFill>
              </a:rPr>
              <a:t>Доверьтесь Богу целиком и полностью. </a:t>
            </a:r>
            <a:r>
              <a:rPr lang="ru-RU" sz="2800" b="1" dirty="0"/>
              <a:t>Если раньше вы никогда не обращались к Нему в молитве покаяния, то сделайте это сейчас</a:t>
            </a:r>
            <a:r>
              <a:rPr lang="ru-RU" sz="2800" dirty="0"/>
              <a:t>. </a:t>
            </a:r>
            <a:r>
              <a:rPr lang="ru-RU" sz="2800" dirty="0">
                <a:solidFill>
                  <a:srgbClr val="EEEAD2"/>
                </a:solidFill>
              </a:rPr>
              <a:t>Если вы уже обратились к Богу с такой молитвой в прошлом, но не приняли таинство святого водного крещения, то сделайте это сейчас. Проявите своё доверие Богу в этом простом шаге. </a:t>
            </a:r>
            <a:r>
              <a:rPr lang="ru-RU" sz="2800" b="1" dirty="0"/>
              <a:t>Приучите себя доверять Христу тогда, когда всё идёт хорошо в жизни, тогда, когда всё валится из рук, и тогда, когда кажется, что ничего необычного не происходит</a:t>
            </a:r>
            <a:r>
              <a:rPr lang="ru-RU" sz="2800" dirty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7633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926F-708F-CD4E-AE7B-06CF3308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24256"/>
            <a:ext cx="10944226" cy="4957379"/>
          </a:xfrm>
          <a:noFill/>
        </p:spPr>
        <p:txBody>
          <a:bodyPr/>
          <a:lstStyle/>
          <a:p>
            <a:pPr marR="0"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«</a:t>
            </a:r>
            <a:r>
              <a:rPr lang="ru-RU" i="1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Так научен был мужик устроить в сердце своем ясли для рожденного на земле Христа. И </a:t>
            </a:r>
            <a:r>
              <a:rPr lang="ru-RU" b="1" i="1" dirty="0">
                <a:effectLst/>
                <a:ea typeface="Times New Roman" panose="02020603050405020304" pitchFamily="18" charset="0"/>
              </a:rPr>
              <a:t>всякое сердце может быть такими яслями</a:t>
            </a:r>
            <a:r>
              <a:rPr lang="en-RU" b="1" i="1" dirty="0">
                <a:effectLst/>
                <a:ea typeface="Times New Roman" panose="02020603050405020304" pitchFamily="18" charset="0"/>
              </a:rPr>
              <a:t>… Христос придет в это сердце, как в убранную горницу, и сотворит себе там обитель</a:t>
            </a:r>
            <a:r>
              <a:rPr lang="en-RU" i="1" dirty="0">
                <a:effectLst/>
                <a:ea typeface="Times New Roman" panose="02020603050405020304" pitchFamily="18" charset="0"/>
              </a:rPr>
              <a:t>. </a:t>
            </a:r>
            <a:r>
              <a:rPr lang="en-RU" i="1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«Ей, гряди, Господи; ей, гряди скоро!</a:t>
            </a:r>
            <a:r>
              <a:rPr lang="en-RU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»</a:t>
            </a:r>
          </a:p>
          <a:p>
            <a:pPr marR="0" algn="r">
              <a:spcAft>
                <a:spcPts val="600"/>
              </a:spcAft>
            </a:pPr>
            <a:r>
              <a:rPr lang="ru-RU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(Николай Лесков «</a:t>
            </a:r>
            <a:r>
              <a:rPr lang="ru-RU" i="1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Христос в гостях у мужика</a:t>
            </a:r>
            <a:r>
              <a:rPr lang="ru-RU" dirty="0">
                <a:solidFill>
                  <a:srgbClr val="EEEAD2"/>
                </a:solidFill>
                <a:effectLst/>
                <a:ea typeface="Times New Roman" panose="02020603050405020304" pitchFamily="18" charset="0"/>
              </a:rPr>
              <a:t>», 1881 год)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72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purl.org/dc/elements/1.1/"/>
    <ds:schemaRef ds:uri="62589e56-49db-468b-8cef-9bc6768a675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9d1a634f-6735-4db6-bcd6-aa97ff485f62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105034</TotalTime>
  <Words>2088</Words>
  <Application>Microsoft Macintosh PowerPoint</Application>
  <PresentationFormat>Widescreen</PresentationFormat>
  <Paragraphs>103</Paragraphs>
  <Slides>33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ВАЖНОСТЬ РЕШЕНИЯ</vt:lpstr>
      <vt:lpstr>PowerPoint Presentation</vt:lpstr>
      <vt:lpstr>PowerPoint Presentation</vt:lpstr>
      <vt:lpstr>PowerPoint Presentation</vt:lpstr>
      <vt:lpstr>PowerPoint Presentation</vt:lpstr>
      <vt:lpstr>ЧТО МЫ РАССМОТРЕЛИ В ПРОШЛЫЙ РАЗ</vt:lpstr>
      <vt:lpstr>ТРИЖДЫ ПОВЕРИЛ</vt:lpstr>
      <vt:lpstr>НАШЕ СПАСЕНИЕ</vt:lpstr>
      <vt:lpstr>БОГ ПРИЗЫВАЕТ МЕНЯ ДОВЕРИТЬСЯ ЕМУ ДО КОНЦА</vt:lpstr>
      <vt:lpstr>PowerPoint Presentation</vt:lpstr>
      <vt:lpstr>ПРИЗНАНИЕ ХРИСТА</vt:lpstr>
      <vt:lpstr>PowerPoint Presentation</vt:lpstr>
      <vt:lpstr>PowerPoint Presentation</vt:lpstr>
      <vt:lpstr>ПРОСЬБА БОГУ</vt:lpstr>
      <vt:lpstr>ДОВЕРИЕ ХРИСТУ</vt:lpstr>
      <vt:lpstr>PowerPoint Presentation</vt:lpstr>
      <vt:lpstr>ПРОСЛАВЛЕНИЕ БОГА В ДОВЕРИИ</vt:lpstr>
      <vt:lpstr>МЫ ПОЛАГАЕМСЯ НА ХРИСТА</vt:lpstr>
      <vt:lpstr>PowerPoint Presentation</vt:lpstr>
      <vt:lpstr>PowerPoint Presentation</vt:lpstr>
      <vt:lpstr>ПРИВЛЕЧЕНИЕ ВНИМАНИЯ  КО ХРИСТУ</vt:lpstr>
      <vt:lpstr>PowerPoint Presentation</vt:lpstr>
      <vt:lpstr>PowerPoint Presentation</vt:lpstr>
      <vt:lpstr>PowerPoint Presentation</vt:lpstr>
      <vt:lpstr>БОГ ПРИЗЫВАЕТ МЕНЯ ДОВЕРИТЬСЯ ЕМУ ДО КОНЦА</vt:lpstr>
      <vt:lpstr>В СЛЕДУЮЩИЙ РАЗ</vt:lpstr>
      <vt:lpstr>ЧТОБЫ ДОВЕРИТЬСЯ ГОСПОДУ, НУЖНО СДЕЛАТЬ ЧЕТЫРЕ ШАГА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596</cp:revision>
  <dcterms:created xsi:type="dcterms:W3CDTF">2020-09-24T09:54:03Z</dcterms:created>
  <dcterms:modified xsi:type="dcterms:W3CDTF">2025-03-30T06:46:24Z</dcterms:modified>
</cp:coreProperties>
</file>