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2056" r:id="rId5"/>
    <p:sldId id="758" r:id="rId6"/>
    <p:sldId id="1938" r:id="rId7"/>
    <p:sldId id="2088" r:id="rId8"/>
    <p:sldId id="1953" r:id="rId9"/>
    <p:sldId id="987" r:id="rId10"/>
    <p:sldId id="989" r:id="rId11"/>
    <p:sldId id="2039" r:id="rId12"/>
    <p:sldId id="2067" r:id="rId13"/>
    <p:sldId id="2060" r:id="rId14"/>
    <p:sldId id="2074" r:id="rId15"/>
    <p:sldId id="2070" r:id="rId16"/>
    <p:sldId id="2075" r:id="rId17"/>
    <p:sldId id="2080" r:id="rId18"/>
    <p:sldId id="2073" r:id="rId19"/>
    <p:sldId id="2076" r:id="rId20"/>
    <p:sldId id="2087" r:id="rId21"/>
    <p:sldId id="2081" r:id="rId22"/>
    <p:sldId id="2071" r:id="rId23"/>
    <p:sldId id="2079" r:id="rId24"/>
    <p:sldId id="2077" r:id="rId25"/>
    <p:sldId id="2083" r:id="rId26"/>
    <p:sldId id="2072" r:id="rId27"/>
    <p:sldId id="2078" r:id="rId28"/>
    <p:sldId id="2086" r:id="rId29"/>
    <p:sldId id="2085" r:id="rId30"/>
    <p:sldId id="2068" r:id="rId31"/>
    <p:sldId id="2069" r:id="rId32"/>
    <p:sldId id="2041" r:id="rId33"/>
    <p:sldId id="2057" r:id="rId34"/>
    <p:sldId id="982" r:id="rId35"/>
    <p:sldId id="134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27"/>
    <p:restoredTop sz="96327"/>
  </p:normalViewPr>
  <p:slideViewPr>
    <p:cSldViewPr snapToGrid="0" snapToObjects="1">
      <p:cViewPr varScale="1">
        <p:scale>
          <a:sx n="105" d="100"/>
          <a:sy n="105" d="100"/>
        </p:scale>
        <p:origin x="192" y="488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21.03.2025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21.03.2025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784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729718" y="5733257"/>
            <a:ext cx="732565" cy="79123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28974-CFE9-48D9-9F0D-16022E397E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98263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mply Complex 16-9 INTRO">
            <a:hlinkClick r:id="" action="ppaction://media"/>
            <a:extLst>
              <a:ext uri="{FF2B5EF4-FFF2-40B4-BE49-F238E27FC236}">
                <a16:creationId xmlns:a16="http://schemas.microsoft.com/office/drawing/2014/main" id="{51D6E362-9B56-941E-AB4B-858BD8ECE34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1039" cy="6858000"/>
          </a:xfrm>
        </p:spPr>
      </p:pic>
    </p:spTree>
    <p:extLst>
      <p:ext uri="{BB962C8B-B14F-4D97-AF65-F5344CB8AC3E}">
        <p14:creationId xmlns:p14="http://schemas.microsoft.com/office/powerpoint/2010/main" val="281451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21D30-0B31-4E41-A5FD-FC334A2AC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4"/>
            <a:ext cx="10944226" cy="4786692"/>
          </a:xfrm>
          <a:noFill/>
        </p:spPr>
        <p:txBody>
          <a:bodyPr/>
          <a:lstStyle/>
          <a:p>
            <a:r>
              <a:rPr lang="ru-RU" i="1" dirty="0"/>
              <a:t>Какие ошибки в вашей жизни вы не в силах исправить? За что, как бы ни старались, вы так и не сможете заплатить?</a:t>
            </a:r>
            <a:endParaRPr lang="en-US" i="1" dirty="0"/>
          </a:p>
          <a:p>
            <a:r>
              <a:rPr lang="ru-RU" dirty="0"/>
              <a:t>Запишите ваш ответ в ваши бюллетени сейчас.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23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E9434-2B7C-7FA0-0127-818894857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98233"/>
          </a:xfrm>
        </p:spPr>
        <p:txBody>
          <a:bodyPr/>
          <a:lstStyle/>
          <a:p>
            <a:r>
              <a:rPr lang="ru-RU" dirty="0"/>
              <a:t>ЦЕНА ОШИБОК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D1861-4AE5-80BA-8326-72DE43F77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39558"/>
            <a:ext cx="10944226" cy="3642079"/>
          </a:xfrm>
        </p:spPr>
        <p:txBody>
          <a:bodyPr/>
          <a:lstStyle/>
          <a:p>
            <a:pPr>
              <a:spcAft>
                <a:spcPts val="217"/>
              </a:spcAft>
            </a:pPr>
            <a:r>
              <a:rPr lang="ru-RU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Видя, что мы не в силах </a:t>
            </a:r>
            <a:r>
              <a:rPr lang="ru-RU" kern="0" dirty="0">
                <a:solidFill>
                  <a:srgbClr val="EEEAD2"/>
                </a:solidFill>
                <a:ea typeface="Times New Roman" panose="02020603050405020304" pitchFamily="18" charset="0"/>
              </a:rPr>
              <a:t>преодолеть разделяющую нас </a:t>
            </a:r>
            <a:r>
              <a:rPr lang="ru-RU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пропасть, Бог Сам сделал первый шаг нам навстречу. Он послал в этот мир Своего Сына – Иисуса Христа. </a:t>
            </a:r>
            <a:r>
              <a:rPr lang="ru-RU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Пожертвовав Своей жизнью, Иисус Христос открыл нам путь примирения с Всевышним. Только через Него мы можем познать любовь Бога и постичь Его замысел. </a:t>
            </a:r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Ведь</a:t>
            </a:r>
            <a:r>
              <a:rPr lang="ru-RU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мы не живём, а выживаем, когда неоплатным долгам похоронить себя позволяем.</a:t>
            </a:r>
            <a:endParaRPr lang="ru-RU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27040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5E0A9-0899-6D5A-566A-08ED02D31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21792"/>
            <a:ext cx="10944226" cy="4859844"/>
          </a:xfrm>
        </p:spPr>
        <p:txBody>
          <a:bodyPr/>
          <a:lstStyle/>
          <a:p>
            <a:r>
              <a:rPr lang="ru-RU" b="0" i="1" u="none" strike="noStrike" dirty="0">
                <a:effectLst/>
              </a:rPr>
              <a:t>В каждом древе распятый Господь,</a:t>
            </a:r>
            <a:br>
              <a:rPr lang="ru-RU" b="0" i="1" u="none" strike="noStrike" dirty="0">
                <a:effectLst/>
              </a:rPr>
            </a:br>
            <a:r>
              <a:rPr lang="ru-RU" b="0" i="1" u="none" strike="noStrike" dirty="0">
                <a:effectLst/>
              </a:rPr>
              <a:t>В каждом колосе тело Христово.</a:t>
            </a:r>
            <a:br>
              <a:rPr lang="ru-RU" b="0" i="1" u="none" strike="noStrike" dirty="0">
                <a:effectLst/>
              </a:rPr>
            </a:br>
            <a:r>
              <a:rPr lang="ru-RU" b="0" i="1" u="none" strike="noStrike" dirty="0">
                <a:effectLst/>
              </a:rPr>
              <a:t>И молитвы пречистое слово</a:t>
            </a:r>
            <a:br>
              <a:rPr lang="ru-RU" b="0" i="1" u="none" strike="noStrike" dirty="0">
                <a:effectLst/>
              </a:rPr>
            </a:br>
            <a:r>
              <a:rPr lang="ru-RU" b="0" i="1" u="none" strike="noStrike" dirty="0">
                <a:effectLst/>
              </a:rPr>
              <a:t>Исцеляет болящую плоть.</a:t>
            </a:r>
            <a:endParaRPr lang="en-US" b="0" i="1" u="none" strike="noStrike" dirty="0">
              <a:effectLst/>
            </a:endParaRPr>
          </a:p>
          <a:p>
            <a:pPr algn="r"/>
            <a:r>
              <a:rPr lang="en-US" dirty="0"/>
              <a:t>(</a:t>
            </a:r>
            <a:r>
              <a:rPr lang="ru-RU" dirty="0"/>
              <a:t>Анна Ахматова «</a:t>
            </a:r>
            <a:r>
              <a:rPr lang="ru-RU" i="1" dirty="0"/>
              <a:t>В каждом древе распятый Господь</a:t>
            </a:r>
            <a:r>
              <a:rPr lang="ru-RU" dirty="0"/>
              <a:t>», 1946)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175901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 field with trees and mountains in the background&#10;&#10;AI-generated content may be incorrect.">
            <a:extLst>
              <a:ext uri="{FF2B5EF4-FFF2-40B4-BE49-F238E27FC236}">
                <a16:creationId xmlns:a16="http://schemas.microsoft.com/office/drawing/2014/main" id="{26B9D2B3-741C-2A8D-73D0-47E63A9CB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277788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87B7-9C15-364E-B454-5DE3DC5D3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97409"/>
            <a:ext cx="10944226" cy="4884228"/>
          </a:xfrm>
        </p:spPr>
        <p:txBody>
          <a:bodyPr/>
          <a:lstStyle/>
          <a:p>
            <a:pPr algn="l">
              <a:buNone/>
            </a:pPr>
            <a:r>
              <a:rPr lang="en-US" baseline="30000" dirty="0"/>
              <a:t>12:</a:t>
            </a:r>
            <a:r>
              <a:rPr lang="ru-RU" i="0" u="none" strike="noStrike" baseline="30000" dirty="0">
                <a:effectLst/>
              </a:rPr>
              <a:t>23 </a:t>
            </a:r>
            <a:r>
              <a:rPr lang="ru-RU" i="0" u="none" strike="noStrike" dirty="0">
                <a:effectLst/>
              </a:rPr>
              <a:t>Иисус ответил:</a:t>
            </a:r>
            <a:r>
              <a:rPr lang="ru-RU" dirty="0"/>
              <a:t> «</a:t>
            </a:r>
            <a:r>
              <a:rPr lang="ru-RU" i="0" u="none" strike="noStrike" dirty="0">
                <a:effectLst/>
              </a:rPr>
              <a:t>Настал час прославиться Сыну Человеческому. </a:t>
            </a:r>
            <a:r>
              <a:rPr lang="ru-RU" i="0" u="none" strike="noStrike" baseline="30000" dirty="0">
                <a:effectLst/>
              </a:rPr>
              <a:t>24 </a:t>
            </a:r>
            <a:r>
              <a:rPr lang="ru-RU" i="0" u="none" strike="noStrike" dirty="0">
                <a:effectLst/>
              </a:rPr>
              <a:t>Говорю вам истину: если пшеничное зерно не упадет в землю и не умрет, то оно останется одним зерном. Если же оно умрет, то из него произойдет много зерен. </a:t>
            </a:r>
            <a:r>
              <a:rPr lang="ru-RU" i="0" u="none" strike="noStrike" baseline="30000" dirty="0">
                <a:effectLst/>
              </a:rPr>
              <a:t>25 </a:t>
            </a:r>
            <a:r>
              <a:rPr lang="ru-RU" i="0" u="none" strike="noStrike" dirty="0">
                <a:effectLst/>
              </a:rPr>
              <a:t>Тот, кто любит свою жизнь, тот потеряет ее, но кто возненавидит свою жизнь в этом мире, тот сохранит ее для вечной жизни. </a:t>
            </a:r>
            <a:r>
              <a:rPr lang="ru-RU" i="0" u="none" strike="noStrike" baseline="30000" dirty="0">
                <a:effectLst/>
              </a:rPr>
              <a:t>26 </a:t>
            </a:r>
            <a:r>
              <a:rPr lang="ru-RU" i="0" u="none" strike="noStrike" dirty="0">
                <a:effectLst/>
              </a:rPr>
              <a:t>Тот, кто служит Мне, должен и следовать за Мной. И где Я, там будет и Мой слуга. И Отец Мой прославит того, кто служит Мне».</a:t>
            </a:r>
          </a:p>
          <a:p>
            <a:pPr algn="r"/>
            <a:r>
              <a:rPr lang="en-US" dirty="0"/>
              <a:t>(</a:t>
            </a:r>
            <a:r>
              <a:rPr lang="ru-RU" dirty="0"/>
              <a:t>Евангелие от Иоанна </a:t>
            </a:r>
            <a:r>
              <a:rPr lang="en-US" dirty="0"/>
              <a:t>12:23-26</a:t>
            </a:r>
            <a:r>
              <a:rPr lang="ru-RU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197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CEE35-20ED-8A4D-9F12-77B333D89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12065"/>
            <a:ext cx="10944226" cy="4969572"/>
          </a:xfrm>
        </p:spPr>
        <p:txBody>
          <a:bodyPr/>
          <a:lstStyle/>
          <a:p>
            <a:pPr algn="l">
              <a:buNone/>
            </a:pPr>
            <a:r>
              <a:rPr lang="en-US" baseline="30000" dirty="0"/>
              <a:t>12:</a:t>
            </a:r>
            <a:r>
              <a:rPr lang="ru-RU" i="0" u="none" strike="noStrike" baseline="30000" dirty="0">
                <a:effectLst/>
              </a:rPr>
              <a:t>27 </a:t>
            </a:r>
            <a:r>
              <a:rPr lang="ru-RU" i="0" u="none" strike="noStrike" dirty="0">
                <a:effectLst/>
              </a:rPr>
              <a:t>Сейчас Моя душа взволнована. Что Я могу сказать? Сказать ли: «Отец, избавь Меня от этого часа»? Но ведь для этого часа Я и пришел! </a:t>
            </a:r>
            <a:r>
              <a:rPr lang="ru-RU" i="0" u="none" strike="noStrike" baseline="30000" dirty="0">
                <a:effectLst/>
              </a:rPr>
              <a:t>28 </a:t>
            </a:r>
            <a:r>
              <a:rPr lang="ru-RU" i="0" u="none" strike="noStrike" dirty="0">
                <a:effectLst/>
              </a:rPr>
              <a:t>Отец, прославь Свое имя! И с небес раздался голос:</a:t>
            </a:r>
            <a:r>
              <a:rPr lang="ru-RU" dirty="0"/>
              <a:t> «</a:t>
            </a:r>
            <a:r>
              <a:rPr lang="ru-RU" i="0" u="none" strike="noStrike" dirty="0">
                <a:effectLst/>
              </a:rPr>
              <a:t>Прославил и еще прославлю!»</a:t>
            </a:r>
            <a:r>
              <a:rPr lang="ru-RU" b="1" i="0" u="none" strike="noStrike" baseline="3000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baseline="30000" dirty="0"/>
              <a:t>29</a:t>
            </a:r>
            <a:r>
              <a:rPr lang="ru-RU" dirty="0"/>
              <a:t> Народ, который там стоял и слышал, говорил, что это гром, но некоторые утверждали, что это ангел говорил с Ним. </a:t>
            </a:r>
            <a:r>
              <a:rPr lang="ru-RU" baseline="30000" dirty="0"/>
              <a:t>30</a:t>
            </a:r>
            <a:r>
              <a:rPr lang="ru-RU" dirty="0"/>
              <a:t> Иисус сказал: «Этот голос был не для Меня, а для вас. </a:t>
            </a:r>
            <a:r>
              <a:rPr lang="ru-RU" baseline="30000" dirty="0"/>
              <a:t>31</a:t>
            </a:r>
            <a:r>
              <a:rPr lang="ru-RU" dirty="0"/>
              <a:t> Теперь настало время суда для мира, и князь этого мира будет изгнан вон. </a:t>
            </a:r>
            <a:r>
              <a:rPr lang="ru-RU" baseline="30000" dirty="0"/>
              <a:t>32</a:t>
            </a:r>
            <a:r>
              <a:rPr lang="ru-RU" dirty="0"/>
              <a:t> Но когда Я буду поднят от земли, Я всех привлеку к Себе».</a:t>
            </a:r>
          </a:p>
          <a:p>
            <a:pPr algn="r"/>
            <a:r>
              <a:rPr lang="ru-RU" dirty="0"/>
              <a:t>(Евангелие от Иоанна 12:27-32)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64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DF18BD-C0CC-2560-1B58-6C466E4B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 ЧЁМ МЫ ОСТАНОВИЛИСЬ</a:t>
            </a:r>
            <a:br>
              <a:rPr lang="ru-RU" dirty="0"/>
            </a:br>
            <a:r>
              <a:rPr lang="ru-RU" dirty="0"/>
              <a:t>В ПРОШЛЫЙ РАЗ</a:t>
            </a:r>
            <a:endParaRPr lang="en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FA5F38-9B43-27CA-CA30-7335BD15E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302329"/>
            <a:ext cx="10944226" cy="3179307"/>
          </a:xfrm>
        </p:spPr>
        <p:txBody>
          <a:bodyPr/>
          <a:lstStyle/>
          <a:p>
            <a:pPr marL="0" marR="0" algn="just">
              <a:spcAft>
                <a:spcPts val="600"/>
              </a:spcAft>
            </a:pPr>
            <a:r>
              <a:rPr lang="ru-RU" b="1" dirty="0">
                <a:ea typeface="Times New Roman" panose="02020603050405020304" pitchFamily="18" charset="0"/>
              </a:rPr>
              <a:t>Бог прощает меня и это дарит силы начать с чистого листа</a:t>
            </a:r>
            <a:r>
              <a:rPr lang="ru-RU" dirty="0">
                <a:ea typeface="Times New Roman" panose="02020603050405020304" pitchFamily="18" charset="0"/>
              </a:rPr>
              <a:t>. 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Но для этого мне нужно: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Понять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природу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греха;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Признать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причину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греха;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Принять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последствия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греха;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Преодолеть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проклятие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греха.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315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891D7-E8D1-45EB-01AC-D7CD1BAB1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445861"/>
            <a:ext cx="10944225" cy="1395132"/>
          </a:xfrm>
        </p:spPr>
        <p:txBody>
          <a:bodyPr/>
          <a:lstStyle/>
          <a:p>
            <a:r>
              <a:rPr lang="ru-RU" dirty="0"/>
              <a:t>НАШЕ СПАСЕНИЕ</a:t>
            </a:r>
            <a:endParaRPr lang="en-R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7E7AB-78B3-BB06-A29A-7E9F176E9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40993"/>
            <a:ext cx="10944226" cy="3640644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EEEAD2"/>
                </a:solidFill>
              </a:rPr>
              <a:t>Бог любит нас и жаждет, чтобы мы жили в полной мере.</a:t>
            </a:r>
            <a:endParaRPr lang="en-US" sz="2800" dirty="0">
              <a:solidFill>
                <a:srgbClr val="EEEAD2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EEEAD2"/>
                </a:solidFill>
              </a:rPr>
              <a:t>Бездонная пропасть нашего греха отделяет нас от Творца и подобной жизни. Мы никак не можем преодолеть эту бездну между нами и Богом. Лишь Бог в силах это сделать.</a:t>
            </a:r>
            <a:endParaRPr lang="en-US" sz="2800" dirty="0">
              <a:solidFill>
                <a:srgbClr val="EEEAD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Благодаря жертве Христа мы преодолеваем бездну нашего греха. Он становится платой за наш грех, а Его святая жизнь дарит нам праведность.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9499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675B-9968-4377-73AE-164AD769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2257630"/>
          </a:xfrm>
        </p:spPr>
        <p:txBody>
          <a:bodyPr/>
          <a:lstStyle/>
          <a:p>
            <a:r>
              <a:rPr lang="ru-RU" dirty="0"/>
              <a:t>БОГ ПОГИБАЕТ ВМЕСТО МЕНЯ </a:t>
            </a:r>
            <a:br>
              <a:rPr lang="ru-RU" dirty="0"/>
            </a:br>
            <a:r>
              <a:rPr lang="ru-RU" dirty="0"/>
              <a:t>И ЭТО ДЕЛАЕТ ВОЗМОЖНОЙ ЖИЗНЬ ДЛЯ МЕНЯ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40702-8E87-5C82-E667-0AD0674A6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just">
              <a:spcAft>
                <a:spcPts val="600"/>
              </a:spcAft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Эта новая жизнь открывается в: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u="sng" dirty="0">
                <a:solidFill>
                  <a:srgbClr val="FABD2B"/>
                </a:solidFill>
                <a:ea typeface="Times New Roman" panose="02020603050405020304" pitchFamily="18" charset="0"/>
              </a:rPr>
              <a:t>Природе</a:t>
            </a:r>
            <a:r>
              <a:rPr lang="ru-RU" dirty="0">
                <a:ea typeface="Times New Roman" panose="02020603050405020304" pitchFamily="18" charset="0"/>
              </a:rPr>
              <a:t> Христа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Прожитой </a:t>
            </a: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жизни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Христа;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Принесённой </a:t>
            </a:r>
            <a:r>
              <a:rPr lang="ru-RU" b="1" u="sng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жертве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Христа;.</a:t>
            </a: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u="sng" dirty="0">
                <a:solidFill>
                  <a:srgbClr val="FABD2B"/>
                </a:solidFill>
                <a:ea typeface="Times New Roman" panose="02020603050405020304" pitchFamily="18" charset="0"/>
              </a:rPr>
              <a:t>Победе</a:t>
            </a:r>
            <a:r>
              <a:rPr lang="ru-RU" dirty="0">
                <a:ea typeface="Times New Roman" panose="02020603050405020304" pitchFamily="18" charset="0"/>
              </a:rPr>
              <a:t> Христа.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897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1ACDB-9834-1C59-623B-C923FC40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49736-5F34-87BE-EC27-6AE4340F5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97409"/>
            <a:ext cx="10944226" cy="4669535"/>
          </a:xfrm>
        </p:spPr>
        <p:txBody>
          <a:bodyPr/>
          <a:lstStyle/>
          <a:p>
            <a:pPr algn="l">
              <a:buNone/>
            </a:pPr>
            <a:r>
              <a:rPr lang="en-US" baseline="30000" dirty="0">
                <a:solidFill>
                  <a:srgbClr val="EEEAD2"/>
                </a:solidFill>
              </a:rPr>
              <a:t>12: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23 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Иисус ответил:</a:t>
            </a:r>
            <a:r>
              <a:rPr lang="ru-RU" dirty="0">
                <a:solidFill>
                  <a:srgbClr val="EEEAD2"/>
                </a:solidFill>
              </a:rPr>
              <a:t> </a:t>
            </a:r>
            <a:r>
              <a:rPr lang="ru-RU" dirty="0"/>
              <a:t>«</a:t>
            </a:r>
            <a:r>
              <a:rPr lang="ru-RU" b="1" i="0" u="none" strike="noStrike" dirty="0">
                <a:effectLst/>
              </a:rPr>
              <a:t>Настал час прославиться Сыну Человеческому... </a:t>
            </a:r>
            <a:r>
              <a:rPr lang="ru-RU" i="0" u="none" strike="noStrike" baseline="30000" dirty="0">
                <a:effectLst/>
              </a:rPr>
              <a:t>28 </a:t>
            </a:r>
            <a:r>
              <a:rPr lang="ru-RU" b="1" i="0" u="none" strike="noStrike" dirty="0">
                <a:effectLst/>
              </a:rPr>
              <a:t>Отец, прославь Свое имя! И с небес раздался голос:</a:t>
            </a:r>
            <a:r>
              <a:rPr lang="ru-RU" b="1" dirty="0"/>
              <a:t> «</a:t>
            </a:r>
            <a:r>
              <a:rPr lang="ru-RU" b="1" i="0" u="none" strike="noStrike" dirty="0">
                <a:effectLst/>
              </a:rPr>
              <a:t>Прославил и еще прославлю!»</a:t>
            </a:r>
            <a:r>
              <a:rPr lang="ru-RU" b="1" i="0" u="none" strike="noStrike" baseline="3000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baseline="30000" dirty="0">
                <a:solidFill>
                  <a:srgbClr val="EEEAD2"/>
                </a:solidFill>
              </a:rPr>
              <a:t>29</a:t>
            </a:r>
            <a:r>
              <a:rPr lang="ru-RU" dirty="0">
                <a:solidFill>
                  <a:srgbClr val="EEEAD2"/>
                </a:solidFill>
              </a:rPr>
              <a:t> Народ, который там стоял и слышал, говорил, что это гром, но некоторые утверждали, что это ангел говорил с Ним. </a:t>
            </a:r>
            <a:r>
              <a:rPr lang="ru-RU" baseline="30000" dirty="0">
                <a:solidFill>
                  <a:srgbClr val="EEEAD2"/>
                </a:solidFill>
              </a:rPr>
              <a:t>30</a:t>
            </a:r>
            <a:r>
              <a:rPr lang="ru-RU" dirty="0">
                <a:solidFill>
                  <a:srgbClr val="EEEAD2"/>
                </a:solidFill>
              </a:rPr>
              <a:t> Иисус сказал: «Этот голос был не для Меня, а для вас. </a:t>
            </a:r>
            <a:r>
              <a:rPr lang="ru-RU" baseline="30000" dirty="0">
                <a:solidFill>
                  <a:srgbClr val="EEEAD2"/>
                </a:solidFill>
              </a:rPr>
              <a:t>31</a:t>
            </a:r>
            <a:r>
              <a:rPr lang="ru-RU" dirty="0">
                <a:solidFill>
                  <a:srgbClr val="EEEAD2"/>
                </a:solidFill>
              </a:rPr>
              <a:t> Теперь настало время суда для мира, и князь этого мира будет изгнан вон. </a:t>
            </a:r>
            <a:r>
              <a:rPr lang="ru-RU" baseline="30000" dirty="0">
                <a:solidFill>
                  <a:srgbClr val="EEEAD2"/>
                </a:solidFill>
              </a:rPr>
              <a:t>32</a:t>
            </a:r>
            <a:r>
              <a:rPr lang="ru-RU" dirty="0">
                <a:solidFill>
                  <a:srgbClr val="EEEAD2"/>
                </a:solidFill>
              </a:rPr>
              <a:t> Но когда Я буду поднят от земли, Я всех привлеку к Себе».</a:t>
            </a:r>
            <a:endParaRPr lang="ru-RU" i="0" u="none" strike="noStrike" dirty="0">
              <a:solidFill>
                <a:srgbClr val="EEEAD2"/>
              </a:solidFill>
              <a:effectLst/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</a:t>
            </a:r>
            <a:r>
              <a:rPr lang="en-US" dirty="0">
                <a:solidFill>
                  <a:srgbClr val="EEEAD2"/>
                </a:solidFill>
              </a:rPr>
              <a:t>12:2</a:t>
            </a:r>
            <a:r>
              <a:rPr lang="ru-RU" dirty="0">
                <a:solidFill>
                  <a:srgbClr val="EEEAD2"/>
                </a:solidFill>
              </a:rPr>
              <a:t>3 и 28-32)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646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28318-4A72-8100-AE86-5C69A0DA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533779"/>
          </a:xfrm>
        </p:spPr>
        <p:txBody>
          <a:bodyPr/>
          <a:lstStyle/>
          <a:p>
            <a:r>
              <a:rPr lang="ru-RU" dirty="0"/>
              <a:t>ПРИРОДА ХРИСТА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489CE-DACF-67E5-08E2-079171892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889760"/>
            <a:ext cx="11043857" cy="3591877"/>
          </a:xfrm>
        </p:spPr>
        <p:txBody>
          <a:bodyPr/>
          <a:lstStyle/>
          <a:p>
            <a:r>
              <a:rPr lang="ru-RU" dirty="0"/>
              <a:t>Христос говорит о том, что настало время прославиться Ему, но затем призывает Бога прославить Своё Имя. И Бог Отец отвечает Ему. Это показывает нам уникальность Христа в том, что: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Христос </a:t>
            </a:r>
            <a:r>
              <a:rPr lang="ru-RU" b="1" u="sng" dirty="0">
                <a:solidFill>
                  <a:srgbClr val="FABD2B"/>
                </a:solidFill>
              </a:rPr>
              <a:t>стал</a:t>
            </a:r>
            <a:r>
              <a:rPr lang="ru-RU" dirty="0"/>
              <a:t> полностью человеком;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Христос </a:t>
            </a:r>
            <a:r>
              <a:rPr lang="ru-RU" b="1" u="sng" dirty="0">
                <a:solidFill>
                  <a:srgbClr val="FABD2B"/>
                </a:solidFill>
              </a:rPr>
              <a:t>остался</a:t>
            </a:r>
            <a:r>
              <a:rPr lang="ru-RU" dirty="0"/>
              <a:t> полностью Богом;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Христос </a:t>
            </a:r>
            <a:r>
              <a:rPr lang="ru-RU" b="1" u="sng" dirty="0">
                <a:solidFill>
                  <a:srgbClr val="FABD2B"/>
                </a:solidFill>
              </a:rPr>
              <a:t>показал</a:t>
            </a:r>
            <a:r>
              <a:rPr lang="ru-RU" dirty="0"/>
              <a:t> Бога людям;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Христос продемонстрировал </a:t>
            </a:r>
            <a:r>
              <a:rPr lang="ru-RU" b="1" u="sng" dirty="0">
                <a:solidFill>
                  <a:srgbClr val="FABD2B"/>
                </a:solidFill>
              </a:rPr>
              <a:t>полноту жизни</a:t>
            </a:r>
            <a:r>
              <a:rPr lang="ru-RU" dirty="0"/>
              <a:t> людям.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820051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0D43C-16EB-A298-5F9A-C29F7A296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55905"/>
            <a:ext cx="10944226" cy="472573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мы смотрим на Христа сегодня? Отдаём ли мы себе отчёт в том, Кто Он на самом деле? Верим ли мы в то, что Он может нам сопереживать? Напоминаем ли мы себе в моменты трудностей или искушений, что и они были ведомы Ему? Помним ли мы, что Он Бог и нет другого?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погибает вместо меня </a:t>
            </a:r>
            <a:br>
              <a:rPr lang="ru-RU" b="1" dirty="0"/>
            </a:br>
            <a:r>
              <a:rPr lang="ru-RU" b="1" dirty="0"/>
              <a:t>и это делает возможной жизнь для меня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016411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CC9D3-25CA-6BEA-5473-5DB00C668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D947D-B3B9-0FAF-6EBC-6D9E0E678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97409"/>
            <a:ext cx="10944226" cy="4884228"/>
          </a:xfrm>
        </p:spPr>
        <p:txBody>
          <a:bodyPr/>
          <a:lstStyle/>
          <a:p>
            <a:pPr algn="l">
              <a:buNone/>
            </a:pPr>
            <a:r>
              <a:rPr lang="en-US" baseline="30000" dirty="0">
                <a:solidFill>
                  <a:srgbClr val="EEEAD2"/>
                </a:solidFill>
              </a:rPr>
              <a:t>12: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24 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«Говорю вам истину: если пшеничное зерно не упадет в землю и не умрет, то оно останется одним зерном. Если же оно умрет, то из него произойдет много зерен... 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27 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Сейчас Моя душа взволнована. Что Я могу сказать? Сказать ли: «Отец, избавь Меня от этого часа»? Но ведь</a:t>
            </a:r>
            <a:r>
              <a:rPr lang="ru-RU" i="0" u="none" strike="noStrike" dirty="0">
                <a:effectLst/>
              </a:rPr>
              <a:t> </a:t>
            </a:r>
            <a:r>
              <a:rPr lang="ru-RU" b="1" i="0" u="none" strike="noStrike" dirty="0">
                <a:effectLst/>
              </a:rPr>
              <a:t>для этого часа Я и пришел!</a:t>
            </a:r>
            <a:r>
              <a:rPr lang="ru-RU" i="0" u="none" strike="noStrike" dirty="0">
                <a:effectLst/>
              </a:rPr>
              <a:t>»… </a:t>
            </a:r>
            <a:r>
              <a:rPr lang="ru-RU" baseline="30000" dirty="0">
                <a:solidFill>
                  <a:srgbClr val="EEEAD2"/>
                </a:solidFill>
              </a:rPr>
              <a:t>32</a:t>
            </a:r>
            <a:r>
              <a:rPr lang="ru-RU" dirty="0">
                <a:solidFill>
                  <a:srgbClr val="EEEAD2"/>
                </a:solidFill>
              </a:rPr>
              <a:t> Но когда Я буду поднят от земли, Я всех привлеку к Себе»</a:t>
            </a:r>
            <a:endParaRPr lang="ru-RU" i="0" u="none" strike="noStrike" dirty="0">
              <a:solidFill>
                <a:srgbClr val="EEEAD2"/>
              </a:solidFill>
              <a:effectLst/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</a:t>
            </a:r>
            <a:r>
              <a:rPr lang="en-US" dirty="0">
                <a:solidFill>
                  <a:srgbClr val="EEEAD2"/>
                </a:solidFill>
              </a:rPr>
              <a:t>12:2</a:t>
            </a:r>
            <a:r>
              <a:rPr lang="ru-RU" dirty="0">
                <a:solidFill>
                  <a:srgbClr val="EEEAD2"/>
                </a:solidFill>
              </a:rPr>
              <a:t>4, 27 и 32)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570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68CFE-50B1-AACE-F307-BB2A20BD7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216787"/>
          </a:xfrm>
        </p:spPr>
        <p:txBody>
          <a:bodyPr/>
          <a:lstStyle/>
          <a:p>
            <a:r>
              <a:rPr lang="ru-RU" dirty="0"/>
              <a:t>ЖЕРТВА ХРИСТА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7CF8F-F77B-3B08-BC22-801371B40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58112"/>
            <a:ext cx="10944226" cy="3823525"/>
          </a:xfrm>
        </p:spPr>
        <p:txBody>
          <a:bodyPr/>
          <a:lstStyle/>
          <a:p>
            <a:r>
              <a:rPr lang="ru-RU" dirty="0"/>
              <a:t>Наказанием за каждый грех, вне зависимости от его тяжести, стала смерть. Никто из нас не в силах заплатить за свои ошибки. Вот почему Христос платит за них Своей смертью. Он умирает, чтобы: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Прочувствовать сокрушающую </a:t>
            </a:r>
            <a:r>
              <a:rPr lang="ru-RU" b="1" u="sng" dirty="0">
                <a:solidFill>
                  <a:srgbClr val="FABD2B"/>
                </a:solidFill>
              </a:rPr>
              <a:t>справедливость</a:t>
            </a:r>
            <a:r>
              <a:rPr lang="ru-RU" dirty="0"/>
              <a:t> Бога;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Понести </a:t>
            </a:r>
            <a:r>
              <a:rPr lang="ru-RU" b="1" u="sng" dirty="0">
                <a:solidFill>
                  <a:srgbClr val="FABD2B"/>
                </a:solidFill>
              </a:rPr>
              <a:t>наказание</a:t>
            </a:r>
            <a:r>
              <a:rPr lang="ru-RU" dirty="0"/>
              <a:t> за наши грехи;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Принять на Себя </a:t>
            </a:r>
            <a:r>
              <a:rPr lang="ru-RU" b="1" u="sng" dirty="0">
                <a:solidFill>
                  <a:srgbClr val="FABD2B"/>
                </a:solidFill>
              </a:rPr>
              <a:t>проклятие</a:t>
            </a:r>
            <a:r>
              <a:rPr lang="ru-RU" dirty="0"/>
              <a:t> греха;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Подарить нам </a:t>
            </a:r>
            <a:r>
              <a:rPr lang="ru-RU" b="1" u="sng" dirty="0">
                <a:solidFill>
                  <a:srgbClr val="FABD2B"/>
                </a:solidFill>
              </a:rPr>
              <a:t>спасение</a:t>
            </a:r>
            <a:r>
              <a:rPr lang="ru-RU" dirty="0"/>
              <a:t> и </a:t>
            </a:r>
            <a:r>
              <a:rPr lang="ru-RU" b="1" u="sng" dirty="0">
                <a:solidFill>
                  <a:srgbClr val="FABD2B"/>
                </a:solidFill>
              </a:rPr>
              <a:t>освобождение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180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C4E76-BC18-7439-EE55-D8283ABC6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E9726-0905-C8AC-78B5-EB1FF5F7F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55905"/>
            <a:ext cx="10944226" cy="4725732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Думаем ли мы каким-то образом заслужить прощение грехов? Пытаемся ли мы отработать наше спасение? Ловим ли мы себя в те моменты, когда думаем, что если я что-то сделаю для Бога, то Он должен будет сделать что-то в ответ и для меня?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погибает вместо меня </a:t>
            </a:r>
            <a:br>
              <a:rPr lang="ru-RU" b="1" dirty="0"/>
            </a:br>
            <a:r>
              <a:rPr lang="ru-RU" b="1" dirty="0"/>
              <a:t>и это делает возможной жизнь для меня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795870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D2C4A-0B99-EC23-4729-74DD625DA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46177"/>
            <a:ext cx="10944226" cy="4835460"/>
          </a:xfrm>
          <a:noFill/>
        </p:spPr>
        <p:txBody>
          <a:bodyPr/>
          <a:lstStyle/>
          <a:p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i="1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Таков тот </a:t>
            </a:r>
            <a:r>
              <a:rPr lang="ru-RU" b="1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чудесный обмен, который Христу было угодно совершить с нами по его бесконечной доброте</a:t>
            </a:r>
            <a:r>
              <a:rPr lang="ru-RU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ru-RU" i="1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приняв нашу нищету, Он передал нам своё богатство; приняв нашу немощь, укрепил нас своею силой; восприняв нашу смертность, сообщил нам своё бессмертие; </a:t>
            </a:r>
            <a:r>
              <a:rPr lang="ru-RU" b="1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взяв на Себя бремя гнетущей нас неправедности, дал нам опорой свою праведность</a:t>
            </a:r>
            <a:r>
              <a:rPr lang="ru-RU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 </a:t>
            </a:r>
            <a:r>
              <a:rPr lang="ru-RU" i="1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сойдя на землю, проложил нам путь на небо; а став сыном человеческим, сделал нас детьми Божьими</a:t>
            </a:r>
            <a:r>
              <a:rPr lang="ru-RU" kern="0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</a:t>
            </a:r>
          </a:p>
          <a:p>
            <a:pPr algn="r"/>
            <a:r>
              <a:rPr lang="ru-RU" kern="0" dirty="0">
                <a:solidFill>
                  <a:srgbClr val="EEEAD2"/>
                </a:solidFill>
              </a:rPr>
              <a:t>(Жан Кальвин «</a:t>
            </a:r>
            <a:r>
              <a:rPr lang="ru-RU" i="1" kern="0" dirty="0">
                <a:solidFill>
                  <a:srgbClr val="EEEAD2"/>
                </a:solidFill>
              </a:rPr>
              <a:t>Наставления в Христианской вере</a:t>
            </a:r>
            <a:r>
              <a:rPr lang="ru-RU" kern="0" dirty="0">
                <a:solidFill>
                  <a:srgbClr val="EEEAD2"/>
                </a:solidFill>
              </a:rPr>
              <a:t>», </a:t>
            </a:r>
            <a:br>
              <a:rPr lang="ru-RU" kern="0" dirty="0">
                <a:solidFill>
                  <a:srgbClr val="EEEAD2"/>
                </a:solidFill>
              </a:rPr>
            </a:br>
            <a:r>
              <a:rPr lang="ru-RU" kern="0" dirty="0">
                <a:solidFill>
                  <a:srgbClr val="EEEAD2"/>
                </a:solidFill>
              </a:rPr>
              <a:t>том 4, глава</a:t>
            </a:r>
            <a:r>
              <a:rPr lang="en-RU" dirty="0">
                <a:solidFill>
                  <a:srgbClr val="EEEAD2"/>
                </a:solidFill>
                <a:effectLst/>
              </a:rPr>
              <a:t> XVII</a:t>
            </a:r>
            <a:r>
              <a:rPr lang="ru-RU" dirty="0">
                <a:solidFill>
                  <a:srgbClr val="EEEAD2"/>
                </a:solidFill>
              </a:rPr>
              <a:t>, пункт 2)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931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59AA2-4D08-DCFA-E086-F79AEE372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9D93D-3B0F-7BDF-7091-19DD39637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97409"/>
            <a:ext cx="10944226" cy="4884228"/>
          </a:xfrm>
        </p:spPr>
        <p:txBody>
          <a:bodyPr/>
          <a:lstStyle/>
          <a:p>
            <a:pPr algn="l">
              <a:buNone/>
            </a:pPr>
            <a:r>
              <a:rPr lang="en-US" baseline="30000" dirty="0">
                <a:solidFill>
                  <a:srgbClr val="EEEAD2"/>
                </a:solidFill>
              </a:rPr>
              <a:t>12: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25 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«Тот, кто любит свою жизнь, тот потеряет ее, но кто возненавидит свою жизнь в этом мире, тот сохранит ее для вечной жизни. 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26 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Тот, кто служит Мне, должен и следовать за Мной. И где Я, там будет и Мой слуга. И </a:t>
            </a:r>
            <a:r>
              <a:rPr lang="ru-RU" b="1" i="0" u="none" strike="noStrike" dirty="0">
                <a:effectLst/>
              </a:rPr>
              <a:t>Отец Мой прославит того, кто служит Мне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».</a:t>
            </a: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</a:t>
            </a:r>
            <a:r>
              <a:rPr lang="en-US" dirty="0">
                <a:solidFill>
                  <a:srgbClr val="EEEAD2"/>
                </a:solidFill>
              </a:rPr>
              <a:t>12:2</a:t>
            </a:r>
            <a:r>
              <a:rPr lang="ru-RU" dirty="0">
                <a:solidFill>
                  <a:srgbClr val="EEEAD2"/>
                </a:solidFill>
              </a:rPr>
              <a:t>5</a:t>
            </a:r>
            <a:r>
              <a:rPr lang="en-US" dirty="0">
                <a:solidFill>
                  <a:srgbClr val="EEEAD2"/>
                </a:solidFill>
              </a:rPr>
              <a:t>-26</a:t>
            </a:r>
            <a:r>
              <a:rPr lang="ru-RU" dirty="0">
                <a:solidFill>
                  <a:srgbClr val="EEEAD2"/>
                </a:solidFill>
              </a:rPr>
              <a:t>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642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FDC0C-E697-A6EC-C154-B83169F24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509396"/>
          </a:xfrm>
        </p:spPr>
        <p:txBody>
          <a:bodyPr/>
          <a:lstStyle/>
          <a:p>
            <a:r>
              <a:rPr lang="ru-RU" dirty="0"/>
              <a:t>ПРАВЕДНОСТЬ ХРИСТА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FDB95-B3CF-5F47-F808-62C5928C4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65376"/>
            <a:ext cx="10944226" cy="3616261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Никто из нас не живёт совершенной жизнью. Никто из нас не служит Богу идеально. Никто из нас не свят и непорочен. </a:t>
            </a:r>
            <a:r>
              <a:rPr lang="ru-RU" b="1" dirty="0"/>
              <a:t>Мы не только получаем прощение грехов даром, из-за смерти Христа вместо нас, но и обретаем Его праведность, благодаря Его совершенной жизни за нас.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Всё то, что сделал я, легло </a:t>
            </a:r>
            <a:r>
              <a:rPr lang="ru-RU" b="1" u="sng" dirty="0">
                <a:solidFill>
                  <a:srgbClr val="FABD2B"/>
                </a:solidFill>
              </a:rPr>
              <a:t>на Христа</a:t>
            </a:r>
            <a:r>
              <a:rPr lang="ru-RU" dirty="0"/>
              <a:t> на кресте;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Всё то, что сделал Христос, стало </a:t>
            </a:r>
            <a:r>
              <a:rPr lang="ru-RU" b="1" u="sng" dirty="0">
                <a:solidFill>
                  <a:srgbClr val="FABD2B"/>
                </a:solidFill>
              </a:rPr>
              <a:t>моим достоянием</a:t>
            </a:r>
            <a:r>
              <a:rPr lang="ru-RU" dirty="0"/>
              <a:t>.</a:t>
            </a:r>
          </a:p>
          <a:p>
            <a:r>
              <a:rPr lang="ru-RU" b="1" dirty="0"/>
              <a:t>Бог Отец смотрит на меня, но видит Он Христа.</a:t>
            </a:r>
          </a:p>
        </p:txBody>
      </p:sp>
    </p:spTree>
    <p:extLst>
      <p:ext uri="{BB962C8B-B14F-4D97-AF65-F5344CB8AC3E}">
        <p14:creationId xmlns:p14="http://schemas.microsoft.com/office/powerpoint/2010/main" val="302099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circles with blue dots&#10;&#10;AI-generated content may be incorrect.">
            <a:extLst>
              <a:ext uri="{FF2B5EF4-FFF2-40B4-BE49-F238E27FC236}">
                <a16:creationId xmlns:a16="http://schemas.microsoft.com/office/drawing/2014/main" id="{6BA89FE9-2FE5-2529-5320-F80DBF43A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608" y="-899923"/>
            <a:ext cx="11606784" cy="6528817"/>
          </a:xfrm>
          <a:noFill/>
        </p:spPr>
      </p:pic>
    </p:spTree>
    <p:extLst>
      <p:ext uri="{BB962C8B-B14F-4D97-AF65-F5344CB8AC3E}">
        <p14:creationId xmlns:p14="http://schemas.microsoft.com/office/powerpoint/2010/main" val="2806687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37551-E90D-E943-5CFE-C3480DB3C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20B01-53B9-2AC2-6EE1-AE06F2EEF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55905"/>
            <a:ext cx="10944226" cy="4725732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Приходим ли мы к Богу со своей праведностью или опираемся на праведность Христа? Ободряем ли себя этой вменённой нам праведностью в моменты печали?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Следуя одному только истинному и твердому Учителю, Слову Божию, Иисусу Христу, Господу нашему, Который по неизмеримой благости Своей </a:t>
            </a:r>
            <a:r>
              <a:rPr lang="ru-RU" b="1" i="1" dirty="0"/>
              <a:t>сделался Тем, что и мы, дабы нас сделать тем, что есть Он</a:t>
            </a:r>
            <a:r>
              <a:rPr lang="ru-RU" dirty="0"/>
              <a:t>».</a:t>
            </a:r>
          </a:p>
          <a:p>
            <a:pPr algn="r"/>
            <a:r>
              <a:rPr lang="ru-RU" dirty="0"/>
              <a:t>(Св. Ириней Лионский </a:t>
            </a:r>
            <a:r>
              <a:rPr lang="ru-RU" i="1" dirty="0"/>
              <a:t>«Против ересей», </a:t>
            </a:r>
            <a:br>
              <a:rPr lang="ru-RU" i="1" dirty="0"/>
            </a:br>
            <a:r>
              <a:rPr lang="ru-RU" dirty="0"/>
              <a:t>книга 5, предисловие)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погибает вместо меня </a:t>
            </a:r>
            <a:br>
              <a:rPr lang="ru-RU" b="1" dirty="0"/>
            </a:br>
            <a:r>
              <a:rPr lang="ru-RU" b="1" dirty="0"/>
              <a:t>и это делает возможной жизнь для меня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048215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99822-5171-8841-896C-AC8E2DE5D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213FF-DD37-A29A-266F-30394AF22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97409"/>
            <a:ext cx="10944226" cy="4884228"/>
          </a:xfrm>
        </p:spPr>
        <p:txBody>
          <a:bodyPr/>
          <a:lstStyle/>
          <a:p>
            <a:pPr algn="l">
              <a:buNone/>
            </a:pPr>
            <a:r>
              <a:rPr lang="en-US" baseline="30000" dirty="0">
                <a:solidFill>
                  <a:srgbClr val="EEEAD2"/>
                </a:solidFill>
              </a:rPr>
              <a:t>12: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23 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Иисус ответил:</a:t>
            </a:r>
            <a:r>
              <a:rPr lang="ru-RU" dirty="0">
                <a:solidFill>
                  <a:srgbClr val="EEEAD2"/>
                </a:solidFill>
              </a:rPr>
              <a:t> «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Настал час прославиться Сыну Человеческому. 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24 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Говорю вам истину: если пшеничное зерно не упадет в землю и не умрет, то оно останется одним зерном. </a:t>
            </a:r>
            <a:r>
              <a:rPr lang="ru-RU" b="1" i="0" u="none" strike="noStrike" dirty="0">
                <a:effectLst/>
              </a:rPr>
              <a:t>Если же оно умрет, то из него произойдет много зерен</a:t>
            </a:r>
            <a:r>
              <a:rPr lang="ru-RU" b="1" dirty="0"/>
              <a:t>…</a:t>
            </a:r>
            <a:r>
              <a:rPr lang="ru-RU" baseline="30000" dirty="0"/>
              <a:t> </a:t>
            </a:r>
            <a:r>
              <a:rPr lang="ru-RU" baseline="30000" dirty="0">
                <a:solidFill>
                  <a:srgbClr val="EEEAD2"/>
                </a:solidFill>
              </a:rPr>
              <a:t>32</a:t>
            </a:r>
            <a:r>
              <a:rPr lang="ru-RU" dirty="0">
                <a:solidFill>
                  <a:srgbClr val="EEEAD2"/>
                </a:solidFill>
              </a:rPr>
              <a:t> Но когда Я буду поднят от земли, </a:t>
            </a:r>
            <a:r>
              <a:rPr lang="ru-RU" b="1" dirty="0"/>
              <a:t>Я всех привлеку к Себе</a:t>
            </a:r>
            <a:r>
              <a:rPr lang="ru-RU" dirty="0"/>
              <a:t>».</a:t>
            </a:r>
            <a:endParaRPr lang="ru-RU" i="0" u="none" strike="noStrike" dirty="0">
              <a:effectLst/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</a:t>
            </a:r>
            <a:r>
              <a:rPr lang="en-US" dirty="0">
                <a:solidFill>
                  <a:srgbClr val="EEEAD2"/>
                </a:solidFill>
              </a:rPr>
              <a:t>12:23-2</a:t>
            </a:r>
            <a:r>
              <a:rPr lang="ru-RU" dirty="0">
                <a:solidFill>
                  <a:srgbClr val="EEEAD2"/>
                </a:solidFill>
              </a:rPr>
              <a:t>4 и 32)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165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40640-1463-7168-252C-53F424EC3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38707"/>
          </a:xfrm>
        </p:spPr>
        <p:txBody>
          <a:bodyPr/>
          <a:lstStyle/>
          <a:p>
            <a:r>
              <a:rPr lang="ru-RU" dirty="0"/>
              <a:t>ПОБЕДА ХРИСТА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731F2-290F-F2F3-1198-81731CF2F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80032"/>
            <a:ext cx="10944226" cy="3701605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Мы не просто доверяемся Христу, потому что Он очаровал нас Своим учением или потому, что Он говорил, что умрёт за нас. </a:t>
            </a:r>
            <a:r>
              <a:rPr lang="ru-RU" b="1" dirty="0"/>
              <a:t>Мы доверяемся Ему, потому что Он воскрес из мёртвых. </a:t>
            </a:r>
            <a:r>
              <a:rPr lang="ru-RU" dirty="0">
                <a:solidFill>
                  <a:srgbClr val="EEEAD2"/>
                </a:solidFill>
              </a:rPr>
              <a:t>Его воскресение: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Подтвердило</a:t>
            </a:r>
            <a:r>
              <a:rPr lang="ru-RU" dirty="0"/>
              <a:t> Его слова о том, что Он Бог;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Покорило </a:t>
            </a:r>
            <a:r>
              <a:rPr lang="ru-RU" b="1" u="sng" dirty="0">
                <a:solidFill>
                  <a:srgbClr val="FABD2B"/>
                </a:solidFill>
              </a:rPr>
              <a:t>смерть</a:t>
            </a:r>
            <a:r>
              <a:rPr lang="ru-RU" dirty="0"/>
              <a:t>, нашего самого страшного врага;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Проложило нам </a:t>
            </a:r>
            <a:r>
              <a:rPr lang="ru-RU" b="1" u="sng" dirty="0">
                <a:solidFill>
                  <a:srgbClr val="FABD2B"/>
                </a:solidFill>
              </a:rPr>
              <a:t>дорогу</a:t>
            </a:r>
            <a:r>
              <a:rPr lang="ru-RU" dirty="0"/>
              <a:t> в вечность.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590091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358F2-8E48-D854-80A8-D0834BE1B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E6DA1-D2C3-95D3-30EB-9CB03F2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55905"/>
            <a:ext cx="10944226" cy="4725732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Возвращаемся ли мы к победе Христа над грехом и смертью, когда искушения одолевают нас? Напоминаем ли мы себе о том, что та же сила, что воскресила Иисуса из мёртвых, доступна нам сегодня?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погибает вместо меня </a:t>
            </a:r>
            <a:br>
              <a:rPr lang="ru-RU" b="1" dirty="0"/>
            </a:br>
            <a:r>
              <a:rPr lang="ru-RU" b="1" dirty="0"/>
              <a:t>и это делает возможной жизнь для меня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448005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artoon characters in a field&#10;&#10;AI-generated content may be incorrect.">
            <a:extLst>
              <a:ext uri="{FF2B5EF4-FFF2-40B4-BE49-F238E27FC236}">
                <a16:creationId xmlns:a16="http://schemas.microsoft.com/office/drawing/2014/main" id="{9923DD8A-14D7-2328-1EDE-411F8CC2D1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354559" cy="6949440"/>
          </a:xfrm>
          <a:solidFill>
            <a:srgbClr val="C00000"/>
          </a:solidFill>
        </p:spPr>
      </p:pic>
    </p:spTree>
    <p:extLst>
      <p:ext uri="{BB962C8B-B14F-4D97-AF65-F5344CB8AC3E}">
        <p14:creationId xmlns:p14="http://schemas.microsoft.com/office/powerpoint/2010/main" val="815666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DB98E-BDF2-1CF3-5631-D494A41E5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97409"/>
            <a:ext cx="10944226" cy="4884228"/>
          </a:xfrm>
          <a:noFill/>
        </p:spPr>
        <p:txBody>
          <a:bodyPr/>
          <a:lstStyle/>
          <a:p>
            <a:r>
              <a:rPr lang="ru-RU" b="1" dirty="0"/>
              <a:t>«</a:t>
            </a:r>
            <a:r>
              <a:rPr lang="ru-RU" b="1" i="1" dirty="0"/>
              <a:t>Христос жизнь Свою отдал за нас, чтобы дать Свою жизнь нам, дабы Он проживал теперь Свою жизнь через нас</a:t>
            </a:r>
            <a:r>
              <a:rPr lang="ru-RU" b="1" dirty="0"/>
              <a:t>».</a:t>
            </a:r>
          </a:p>
          <a:p>
            <a:pPr algn="r"/>
            <a:r>
              <a:rPr lang="ru-RU" dirty="0"/>
              <a:t>(</a:t>
            </a:r>
            <a:r>
              <a:rPr lang="ru-RU" dirty="0" err="1"/>
              <a:t>Дервин</a:t>
            </a:r>
            <a:r>
              <a:rPr lang="ru-RU" dirty="0"/>
              <a:t> Грей)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003938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standing in front of a door&#10;&#10;AI-generated content may be incorrect.">
            <a:extLst>
              <a:ext uri="{FF2B5EF4-FFF2-40B4-BE49-F238E27FC236}">
                <a16:creationId xmlns:a16="http://schemas.microsoft.com/office/drawing/2014/main" id="{3943D6BD-A086-296A-7EAD-FF304396CA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1" cy="6858000"/>
          </a:xfrm>
        </p:spPr>
      </p:pic>
    </p:spTree>
    <p:extLst>
      <p:ext uri="{BB962C8B-B14F-4D97-AF65-F5344CB8AC3E}">
        <p14:creationId xmlns:p14="http://schemas.microsoft.com/office/powerpoint/2010/main" val="1923062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5AE21-9E59-2535-A1B3-E3646B901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6B55B-F9B2-A7DB-AC84-1C2DCC641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2131187"/>
          </a:xfrm>
        </p:spPr>
        <p:txBody>
          <a:bodyPr/>
          <a:lstStyle/>
          <a:p>
            <a:r>
              <a:rPr lang="ru-RU" dirty="0"/>
              <a:t>БОГ ПОГИБАЕТ ВМЕСТО МЕНЯ </a:t>
            </a:r>
            <a:br>
              <a:rPr lang="ru-RU" dirty="0"/>
            </a:br>
            <a:r>
              <a:rPr lang="ru-RU" dirty="0"/>
              <a:t>И ЭТО ДЕЛАЕТ ВОЗМОЖНОЙ ЖИЗНЬ ДЛЯ МЕНЯ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66E36-698B-F54D-EC84-D1A7F0976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just">
              <a:spcAft>
                <a:spcPts val="600"/>
              </a:spcAft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Эта новая жизнь открывается в: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dirty="0">
                <a:ea typeface="Times New Roman" panose="02020603050405020304" pitchFamily="18" charset="0"/>
              </a:rPr>
              <a:t>Природе</a:t>
            </a:r>
            <a:r>
              <a:rPr lang="ru-RU" dirty="0">
                <a:ea typeface="Times New Roman" panose="02020603050405020304" pitchFamily="18" charset="0"/>
              </a:rPr>
              <a:t> Христа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Прожитой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жизни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Христа;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Принесённой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жертве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Христа;.</a:t>
            </a: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dirty="0">
                <a:ea typeface="Times New Roman" panose="02020603050405020304" pitchFamily="18" charset="0"/>
              </a:rPr>
              <a:t>Победе</a:t>
            </a:r>
            <a:r>
              <a:rPr lang="ru-RU" dirty="0">
                <a:ea typeface="Times New Roman" panose="02020603050405020304" pitchFamily="18" charset="0"/>
              </a:rPr>
              <a:t> Христа.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033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73AF6-1C33-9069-1078-8B23544AD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460627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FFF08-8D80-D49E-24C0-CF44DB8E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99489"/>
            <a:ext cx="10944226" cy="3482148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Продолжая знакомиться с альтернативной историей нашей жизни, мы поговорим о том, </a:t>
            </a:r>
            <a:r>
              <a:rPr lang="ru-RU" b="1" dirty="0"/>
              <a:t>как начать жизнь с чистого листа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988759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45102-6D5F-CF4E-9BD8-8FE02B907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1314323"/>
          </a:xfrm>
        </p:spPr>
        <p:txBody>
          <a:bodyPr/>
          <a:lstStyle/>
          <a:p>
            <a:r>
              <a:rPr lang="ru-RU" dirty="0"/>
              <a:t>ПРИМЕНЕНИЕ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35186-47D5-574B-A540-4E2B35E64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55648"/>
            <a:ext cx="10944226" cy="3725987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solidFill>
                  <a:srgbClr val="EEEAD2"/>
                </a:solidFill>
              </a:rPr>
              <a:t>Кем мы считаем сегодня Христа? Он был либо Богом, либо шарлатаном и безумцем. Третьего не дано. </a:t>
            </a:r>
            <a:r>
              <a:rPr lang="ru-RU" sz="2800" b="1" dirty="0"/>
              <a:t>Но если мы считаем Его Богом и верим в Его воскресение, то у нас нет другого выбора, как признать Его полную власть в нашей жизни, подчинившись Ему и только Ему во всех её областях</a:t>
            </a:r>
            <a:r>
              <a:rPr lang="ru-RU" sz="2800" dirty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76333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B926F-708F-CD4E-AE7B-06CF33087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24256"/>
            <a:ext cx="10944226" cy="4957379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«…</a:t>
            </a:r>
            <a:r>
              <a:rPr lang="ru-RU" sz="2800" b="1" i="1" dirty="0"/>
              <a:t>вы должны сделать выбор: можете отвернуться от Него как от ненормального и не обращать на Него никакого внимания; </a:t>
            </a:r>
            <a:r>
              <a:rPr lang="ru-RU" sz="2800" i="1" dirty="0">
                <a:solidFill>
                  <a:srgbClr val="EEEAD2"/>
                </a:solidFill>
              </a:rPr>
              <a:t>можете убить Его как дьявола; </a:t>
            </a:r>
            <a:r>
              <a:rPr lang="ru-RU" sz="2800" b="1" i="1" dirty="0"/>
              <a:t>иначе вам остается пасть перед Ним и признать Его Господом и Богом. </a:t>
            </a:r>
            <a:r>
              <a:rPr lang="ru-RU" sz="2800" i="1" dirty="0">
                <a:solidFill>
                  <a:srgbClr val="EEEAD2"/>
                </a:solidFill>
              </a:rPr>
              <a:t>Только отрешитесь, пожалуйста, от этой покровительственной бессмыслицы, будто Он был великим учителем-гуманистом. Он не оставил нам возможности думать так</a:t>
            </a:r>
            <a:r>
              <a:rPr lang="ru-RU" sz="2800" dirty="0">
                <a:solidFill>
                  <a:srgbClr val="EEEAD2"/>
                </a:solidFill>
              </a:rPr>
              <a:t>».</a:t>
            </a:r>
            <a:endParaRPr lang="en-US" sz="2800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sz="2800" dirty="0">
                <a:solidFill>
                  <a:srgbClr val="EEEAD2"/>
                </a:solidFill>
              </a:rPr>
              <a:t>(Клайв </a:t>
            </a:r>
            <a:r>
              <a:rPr lang="ru-RU" sz="2800" dirty="0" err="1">
                <a:solidFill>
                  <a:srgbClr val="EEEAD2"/>
                </a:solidFill>
              </a:rPr>
              <a:t>Стейплз</a:t>
            </a:r>
            <a:r>
              <a:rPr lang="ru-RU" sz="2800" dirty="0">
                <a:solidFill>
                  <a:srgbClr val="EEEAD2"/>
                </a:solidFill>
              </a:rPr>
              <a:t> Льюис «</a:t>
            </a:r>
            <a:r>
              <a:rPr lang="ru-RU" sz="2800" i="1" dirty="0">
                <a:solidFill>
                  <a:srgbClr val="EEEAD2"/>
                </a:solidFill>
              </a:rPr>
              <a:t>Просто Христианство</a:t>
            </a:r>
            <a:r>
              <a:rPr lang="ru-RU" sz="2800" dirty="0">
                <a:solidFill>
                  <a:srgbClr val="EEEAD2"/>
                </a:solidFill>
              </a:rPr>
              <a:t>»)</a:t>
            </a:r>
            <a:endParaRPr lang="en-US" sz="2800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172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AE98BC-D3D4-43A3-A423-022DEC00C7DD}">
  <ds:schemaRefs>
    <ds:schemaRef ds:uri="http://purl.org/dc/elements/1.1/"/>
    <ds:schemaRef ds:uri="62589e56-49db-468b-8cef-9bc6768a675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9d1a634f-6735-4db6-bcd6-aa97ff485f62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97767</TotalTime>
  <Words>1739</Words>
  <Application>Microsoft Macintosh PowerPoint</Application>
  <PresentationFormat>Widescreen</PresentationFormat>
  <Paragraphs>82</Paragraphs>
  <Slides>32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Symbol</vt:lpstr>
      <vt:lpstr>system-ui</vt:lpstr>
      <vt:lpstr>Times New Roman</vt:lpstr>
      <vt:lpstr>Office Theme</vt:lpstr>
      <vt:lpstr>PowerPoint Presentation</vt:lpstr>
      <vt:lpstr>PowerPoint Presentation</vt:lpstr>
      <vt:lpstr>ЦЕНА ОШИБОК</vt:lpstr>
      <vt:lpstr>PowerPoint Presentation</vt:lpstr>
      <vt:lpstr>PowerPoint Presentation</vt:lpstr>
      <vt:lpstr>PowerPoint Presentation</vt:lpstr>
      <vt:lpstr>PowerPoint Presentation</vt:lpstr>
      <vt:lpstr>НА ЧЁМ МЫ ОСТАНОВИЛИСЬ В ПРОШЛЫЙ РАЗ</vt:lpstr>
      <vt:lpstr>НАШЕ СПАСЕНИЕ</vt:lpstr>
      <vt:lpstr>БОГ ПОГИБАЕТ ВМЕСТО МЕНЯ  И ЭТО ДЕЛАЕТ ВОЗМОЖНОЙ ЖИЗНЬ ДЛЯ МЕНЯ</vt:lpstr>
      <vt:lpstr>PowerPoint Presentation</vt:lpstr>
      <vt:lpstr>ПРИРОДА ХРИСТА</vt:lpstr>
      <vt:lpstr>PowerPoint Presentation</vt:lpstr>
      <vt:lpstr>PowerPoint Presentation</vt:lpstr>
      <vt:lpstr>ЖЕРТВА ХРИСТА</vt:lpstr>
      <vt:lpstr>PowerPoint Presentation</vt:lpstr>
      <vt:lpstr>PowerPoint Presentation</vt:lpstr>
      <vt:lpstr>PowerPoint Presentation</vt:lpstr>
      <vt:lpstr>ПРАВЕДНОСТЬ ХРИСТА</vt:lpstr>
      <vt:lpstr>PowerPoint Presentation</vt:lpstr>
      <vt:lpstr>PowerPoint Presentation</vt:lpstr>
      <vt:lpstr>PowerPoint Presentation</vt:lpstr>
      <vt:lpstr>ПОБЕДА ХРИСТА</vt:lpstr>
      <vt:lpstr>PowerPoint Presentation</vt:lpstr>
      <vt:lpstr>PowerPoint Presentation</vt:lpstr>
      <vt:lpstr>PowerPoint Presentation</vt:lpstr>
      <vt:lpstr>PowerPoint Presentation</vt:lpstr>
      <vt:lpstr>БОГ ПОГИБАЕТ ВМЕСТО МЕНЯ  И ЭТО ДЕЛАЕТ ВОЗМОЖНОЙ ЖИЗНЬ ДЛЯ МЕНЯ</vt:lpstr>
      <vt:lpstr>В СЛЕДУЮЩИЙ РАЗ</vt:lpstr>
      <vt:lpstr>ПРИМЕНЕНИЕ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567</cp:revision>
  <dcterms:created xsi:type="dcterms:W3CDTF">2020-09-24T09:54:03Z</dcterms:created>
  <dcterms:modified xsi:type="dcterms:W3CDTF">2025-03-22T18:19:51Z</dcterms:modified>
</cp:coreProperties>
</file>