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1342" r:id="rId5"/>
    <p:sldId id="1079" r:id="rId6"/>
    <p:sldId id="1436" r:id="rId7"/>
    <p:sldId id="256" r:id="rId8"/>
    <p:sldId id="1476" r:id="rId9"/>
    <p:sldId id="1438" r:id="rId10"/>
    <p:sldId id="1456" r:id="rId11"/>
    <p:sldId id="1479" r:id="rId12"/>
    <p:sldId id="1455" r:id="rId13"/>
    <p:sldId id="1478" r:id="rId14"/>
    <p:sldId id="1477" r:id="rId15"/>
    <p:sldId id="1495" r:id="rId16"/>
    <p:sldId id="1440" r:id="rId17"/>
    <p:sldId id="1487" r:id="rId18"/>
    <p:sldId id="1489" r:id="rId19"/>
    <p:sldId id="1483" r:id="rId20"/>
    <p:sldId id="1496" r:id="rId21"/>
    <p:sldId id="1498" r:id="rId22"/>
    <p:sldId id="1490" r:id="rId23"/>
    <p:sldId id="1484" r:id="rId24"/>
    <p:sldId id="1497" r:id="rId25"/>
    <p:sldId id="1499" r:id="rId26"/>
    <p:sldId id="1493" r:id="rId27"/>
    <p:sldId id="1485" r:id="rId28"/>
    <p:sldId id="1494" r:id="rId29"/>
    <p:sldId id="1500" r:id="rId30"/>
    <p:sldId id="1501" r:id="rId31"/>
    <p:sldId id="1486" r:id="rId32"/>
    <p:sldId id="1480" r:id="rId33"/>
    <p:sldId id="1481" r:id="rId34"/>
    <p:sldId id="1482" r:id="rId35"/>
    <p:sldId id="1434" r:id="rId36"/>
    <p:sldId id="270" r:id="rId37"/>
    <p:sldId id="1453" r:id="rId38"/>
    <p:sldId id="134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09"/>
    <p:restoredTop sz="95918"/>
  </p:normalViewPr>
  <p:slideViewPr>
    <p:cSldViewPr snapToGrid="0" snapToObjects="1">
      <p:cViewPr varScale="1">
        <p:scale>
          <a:sx n="118" d="100"/>
          <a:sy n="118" d="100"/>
        </p:scale>
        <p:origin x="688"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7642E-61E9-2E47-BBF4-2EAC8A438CA6}" type="datetimeFigureOut">
              <a:rPr lang="en-US" smtClean="0"/>
              <a:t>8/24/24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9AFA1-840E-DD4B-B1FA-D69935F23892}" type="slidenum">
              <a:rPr lang="en-US" smtClean="0"/>
              <a:t>‹#›</a:t>
            </a:fld>
            <a:endParaRPr lang="en-US"/>
          </a:p>
        </p:txBody>
      </p:sp>
    </p:spTree>
    <p:extLst>
      <p:ext uri="{BB962C8B-B14F-4D97-AF65-F5344CB8AC3E}">
        <p14:creationId xmlns:p14="http://schemas.microsoft.com/office/powerpoint/2010/main" val="128329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7A5-5109-724F-9ECC-B5593C1414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E94DE7-E7F5-C940-ADF4-BB44E483C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1472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p:nvPr>
        </p:nvSpPr>
        <p:spPr/>
        <p:txBody>
          <a:bodyPr anchor="ctr">
            <a:noAutofit/>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p:txBody>
          <a:bodyPr anchor="ct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838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172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992E-BCF0-304B-A380-3C2A66CA059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62AA46-2439-D143-9024-431E7668F353}"/>
              </a:ext>
            </a:extLst>
          </p:cNvPr>
          <p:cNvSpPr>
            <a:spLocks noGrp="1"/>
          </p:cNvSpPr>
          <p:nvPr>
            <p:ph type="body" idx="1"/>
          </p:nvPr>
        </p:nvSpPr>
        <p:spPr>
          <a:xfrm>
            <a:off x="839788" y="1681163"/>
            <a:ext cx="5157787"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ACC8CB4-C8F4-D349-B820-5C37C9798B5D}"/>
              </a:ext>
            </a:extLst>
          </p:cNvPr>
          <p:cNvSpPr>
            <a:spLocks noGrp="1"/>
          </p:cNvSpPr>
          <p:nvPr>
            <p:ph sz="half" idx="2"/>
          </p:nvPr>
        </p:nvSpPr>
        <p:spPr>
          <a:xfrm>
            <a:off x="839788" y="2505075"/>
            <a:ext cx="5157787" cy="2981325"/>
          </a:xfrm>
        </p:spPr>
        <p:txBody>
          <a:bodyPr anchor="ct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5CFCD0C-8290-634B-8A45-3C2510F91D3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3475AA8-FDD2-BC40-B475-728E26F2F065}"/>
              </a:ext>
            </a:extLst>
          </p:cNvPr>
          <p:cNvSpPr>
            <a:spLocks noGrp="1"/>
          </p:cNvSpPr>
          <p:nvPr>
            <p:ph sz="quarter" idx="4"/>
          </p:nvPr>
        </p:nvSpPr>
        <p:spPr>
          <a:xfrm>
            <a:off x="6172200" y="2505075"/>
            <a:ext cx="5183188" cy="29813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7BCE227A-FBD9-0047-8983-705B5BC09D53}"/>
              </a:ext>
            </a:extLst>
          </p:cNvPr>
          <p:cNvSpPr>
            <a:spLocks noGrp="1"/>
          </p:cNvSpPr>
          <p:nvPr>
            <p:ph type="sldNum" sz="quarter" idx="12"/>
          </p:nvPr>
        </p:nvSpPr>
        <p:spPr>
          <a:xfrm>
            <a:off x="4724400" y="5767627"/>
            <a:ext cx="2743200" cy="725248"/>
          </a:xfrm>
          <a:prstGeom prst="rect">
            <a:avLst/>
          </a:prstGeom>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76517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EDA1-E510-2540-AFB4-A2B895F92BD3}"/>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73463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2AC3-94B0-1E4D-B43A-2482E5030A2A}"/>
              </a:ext>
            </a:extLst>
          </p:cNvPr>
          <p:cNvSpPr>
            <a:spLocks noGrp="1"/>
          </p:cNvSpPr>
          <p:nvPr>
            <p:ph type="title"/>
          </p:nvPr>
        </p:nvSpPr>
        <p:spPr>
          <a:xfrm>
            <a:off x="839788" y="457200"/>
            <a:ext cx="3932237" cy="1600200"/>
          </a:xfrm>
        </p:spPr>
        <p:txBody>
          <a:bodyPr anchor="ct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406E79D-FA7D-D242-A467-D3844D052750}"/>
              </a:ext>
            </a:extLst>
          </p:cNvPr>
          <p:cNvSpPr>
            <a:spLocks noGrp="1"/>
          </p:cNvSpPr>
          <p:nvPr>
            <p:ph idx="1"/>
          </p:nvPr>
        </p:nvSpPr>
        <p:spPr>
          <a:xfrm>
            <a:off x="5183188" y="457201"/>
            <a:ext cx="6172200" cy="5116882"/>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65F382F-18E0-DE45-9B12-7F1B6B269333}"/>
              </a:ext>
            </a:extLst>
          </p:cNvPr>
          <p:cNvSpPr>
            <a:spLocks noGrp="1"/>
          </p:cNvSpPr>
          <p:nvPr>
            <p:ph type="body" sz="half" idx="2"/>
          </p:nvPr>
        </p:nvSpPr>
        <p:spPr>
          <a:xfrm>
            <a:off x="839788" y="2057400"/>
            <a:ext cx="3932237" cy="35166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61457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9058-BDA9-4949-B84B-0B48EFE516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DF4D70-5E21-214D-98DE-04E43AFC9DC3}"/>
              </a:ext>
            </a:extLst>
          </p:cNvPr>
          <p:cNvSpPr>
            <a:spLocks noGrp="1"/>
          </p:cNvSpPr>
          <p:nvPr>
            <p:ph type="pic" idx="1"/>
          </p:nvPr>
        </p:nvSpPr>
        <p:spPr>
          <a:xfrm>
            <a:off x="5183188" y="457201"/>
            <a:ext cx="6172200" cy="50542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7DB49-80E0-8D4B-9870-040B03E91A91}"/>
              </a:ext>
            </a:extLst>
          </p:cNvPr>
          <p:cNvSpPr>
            <a:spLocks noGrp="1"/>
          </p:cNvSpPr>
          <p:nvPr>
            <p:ph type="body" sz="half" idx="2"/>
          </p:nvPr>
        </p:nvSpPr>
        <p:spPr>
          <a:xfrm>
            <a:off x="839788" y="2057400"/>
            <a:ext cx="3932237" cy="34540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63462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17517" y="365125"/>
            <a:ext cx="11008426"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17517" y="1825625"/>
            <a:ext cx="11008426" cy="3610671"/>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49" r:id="rId3"/>
    <p:sldLayoutId id="2147483650" r:id="rId4"/>
    <p:sldLayoutId id="2147483652" r:id="rId5"/>
    <p:sldLayoutId id="2147483653"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ABD2B"/>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overbs INTRO">
            <a:hlinkClick r:id="" action="ppaction://media"/>
            <a:extLst>
              <a:ext uri="{FF2B5EF4-FFF2-40B4-BE49-F238E27FC236}">
                <a16:creationId xmlns:a16="http://schemas.microsoft.com/office/drawing/2014/main" id="{271495BC-2964-8E59-D4EA-8A9E63BC0E5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7434"/>
          </a:xfrm>
        </p:spPr>
      </p:pic>
    </p:spTree>
    <p:extLst>
      <p:ext uri="{BB962C8B-B14F-4D97-AF65-F5344CB8AC3E}">
        <p14:creationId xmlns:p14="http://schemas.microsoft.com/office/powerpoint/2010/main" val="344309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457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8DBE5D-EE53-71C6-A3E8-FBC2D3994BDD}"/>
              </a:ext>
            </a:extLst>
          </p:cNvPr>
          <p:cNvSpPr>
            <a:spLocks noGrp="1"/>
          </p:cNvSpPr>
          <p:nvPr>
            <p:ph idx="1"/>
          </p:nvPr>
        </p:nvSpPr>
        <p:spPr>
          <a:xfrm>
            <a:off x="617517" y="566057"/>
            <a:ext cx="11008426" cy="4870239"/>
          </a:xfrm>
          <a:noFill/>
        </p:spPr>
        <p:txBody>
          <a:bodyPr/>
          <a:lstStyle/>
          <a:p>
            <a:r>
              <a:rPr lang="ru-RU" i="1" dirty="0">
                <a:effectLst/>
                <a:latin typeface="Arial" panose="020B0604020202020204" pitchFamily="34" charset="0"/>
                <a:ea typeface="Times New Roman" panose="02020603050405020304" pitchFamily="18" charset="0"/>
              </a:rPr>
              <a:t>В чём именно проявляется ваша вера в вашей жизни? То есть как на практике ваше поведение, скажем, на работе или в семье, отличается от поведения среднестатистического коллеги или знакомого, кто не ходит в церковь?</a:t>
            </a:r>
            <a:endParaRPr lang="ru-RU" i="1" dirty="0">
              <a:effectLst/>
            </a:endParaRPr>
          </a:p>
          <a:p>
            <a:r>
              <a:rPr lang="ru-RU" dirty="0"/>
              <a:t>Запишите ваш ответ в свои бюллетени</a:t>
            </a:r>
            <a:endParaRPr lang="en-RU" dirty="0"/>
          </a:p>
        </p:txBody>
      </p:sp>
    </p:spTree>
    <p:extLst>
      <p:ext uri="{BB962C8B-B14F-4D97-AF65-F5344CB8AC3E}">
        <p14:creationId xmlns:p14="http://schemas.microsoft.com/office/powerpoint/2010/main" val="2549807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20CD48C-3F9A-027D-B67C-A8B0930C1D8C}"/>
              </a:ext>
            </a:extLst>
          </p:cNvPr>
          <p:cNvSpPr>
            <a:spLocks noGrp="1"/>
          </p:cNvSpPr>
          <p:nvPr>
            <p:ph idx="1"/>
          </p:nvPr>
        </p:nvSpPr>
        <p:spPr>
          <a:xfrm>
            <a:off x="617517" y="489857"/>
            <a:ext cx="11008426" cy="4946440"/>
          </a:xfrm>
        </p:spPr>
        <p:txBody>
          <a:bodyPr/>
          <a:lstStyle/>
          <a:p>
            <a:r>
              <a:rPr lang="ru-RU" dirty="0"/>
              <a:t>Сегодня, когда мы говорим о том, что кто-то не верит в Бога, мы прежде всего имеем ввиду, что этот человек </a:t>
            </a:r>
            <a:r>
              <a:rPr lang="ru-RU" b="1" u="sng" dirty="0">
                <a:solidFill>
                  <a:srgbClr val="FABD2B"/>
                </a:solidFill>
              </a:rPr>
              <a:t>считает</a:t>
            </a:r>
            <a:r>
              <a:rPr lang="ru-RU" dirty="0"/>
              <a:t>, что Бога нет. Но при этом он живёт так, будто Бог есть, то есть опирается на определённые моральные принципы, ищет смысл жизни и верит в её ценность.</a:t>
            </a:r>
          </a:p>
          <a:p>
            <a:r>
              <a:rPr lang="ru-RU" dirty="0"/>
              <a:t>Когда книга Притч говорит о неверующих, она имеет ввиду прежде всего тех, кто </a:t>
            </a:r>
            <a:r>
              <a:rPr lang="ru-RU" b="1" u="sng" dirty="0">
                <a:solidFill>
                  <a:srgbClr val="FABD2B"/>
                </a:solidFill>
              </a:rPr>
              <a:t>ведёт себя так</a:t>
            </a:r>
            <a:r>
              <a:rPr lang="ru-RU" dirty="0"/>
              <a:t>, будто Бога нет, но при этом он может даже считать на словах, что Бог существует.</a:t>
            </a:r>
          </a:p>
          <a:p>
            <a:r>
              <a:rPr lang="ru-RU" dirty="0"/>
              <a:t>При этом поведение и первых, и вторых является </a:t>
            </a:r>
            <a:r>
              <a:rPr lang="ru-RU" b="1" u="sng" dirty="0">
                <a:solidFill>
                  <a:srgbClr val="FABD2B"/>
                </a:solidFill>
              </a:rPr>
              <a:t>нелогичным</a:t>
            </a:r>
            <a:r>
              <a:rPr lang="ru-RU" dirty="0"/>
              <a:t> и </a:t>
            </a:r>
            <a:r>
              <a:rPr lang="ru-RU" b="1" u="sng" dirty="0">
                <a:solidFill>
                  <a:srgbClr val="FABD2B"/>
                </a:solidFill>
              </a:rPr>
              <a:t>губительным</a:t>
            </a:r>
            <a:r>
              <a:rPr lang="ru-RU" dirty="0"/>
              <a:t>, о чём и предупреждает нас мудрость.</a:t>
            </a:r>
            <a:endParaRPr lang="en-RU" dirty="0"/>
          </a:p>
        </p:txBody>
      </p:sp>
    </p:spTree>
    <p:extLst>
      <p:ext uri="{BB962C8B-B14F-4D97-AF65-F5344CB8AC3E}">
        <p14:creationId xmlns:p14="http://schemas.microsoft.com/office/powerpoint/2010/main" val="404026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eligious text on a wall&#10;&#10;Description automatically generated with medium confidence">
            <a:extLst>
              <a:ext uri="{FF2B5EF4-FFF2-40B4-BE49-F238E27FC236}">
                <a16:creationId xmlns:a16="http://schemas.microsoft.com/office/drawing/2014/main" id="{6A39AE5C-75D9-0FC5-5640-411B9E5771A3}"/>
              </a:ext>
            </a:extLst>
          </p:cNvPr>
          <p:cNvPicPr>
            <a:picLocks noGrp="1" noChangeAspect="1"/>
          </p:cNvPicPr>
          <p:nvPr>
            <p:ph idx="1"/>
          </p:nvPr>
        </p:nvPicPr>
        <p:blipFill>
          <a:blip r:embed="rId2"/>
          <a:stretch>
            <a:fillRect/>
          </a:stretch>
        </p:blipFill>
        <p:spPr>
          <a:xfrm>
            <a:off x="0" y="0"/>
            <a:ext cx="12193469" cy="6858000"/>
          </a:xfrm>
        </p:spPr>
      </p:pic>
    </p:spTree>
    <p:extLst>
      <p:ext uri="{BB962C8B-B14F-4D97-AF65-F5344CB8AC3E}">
        <p14:creationId xmlns:p14="http://schemas.microsoft.com/office/powerpoint/2010/main" val="206560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B9151-8908-C4AB-0836-DB58315C002F}"/>
              </a:ext>
            </a:extLst>
          </p:cNvPr>
          <p:cNvSpPr>
            <a:spLocks noGrp="1"/>
          </p:cNvSpPr>
          <p:nvPr>
            <p:ph idx="1"/>
          </p:nvPr>
        </p:nvSpPr>
        <p:spPr>
          <a:xfrm>
            <a:off x="591787" y="468086"/>
            <a:ext cx="11008426" cy="5061857"/>
          </a:xfrm>
        </p:spPr>
        <p:txBody>
          <a:bodyPr/>
          <a:lstStyle/>
          <a:p>
            <a:pPr marL="0" marR="0" indent="0">
              <a:spcBef>
                <a:spcPts val="0"/>
              </a:spcBef>
              <a:spcAft>
                <a:spcPts val="600"/>
              </a:spcAft>
              <a:buNone/>
            </a:pPr>
            <a:r>
              <a:rPr lang="ru-RU" baseline="30000" dirty="0">
                <a:effectLst/>
                <a:latin typeface="Arial" panose="020B0604020202020204" pitchFamily="34" charset="0"/>
                <a:ea typeface="Times New Roman" panose="02020603050405020304" pitchFamily="18" charset="0"/>
              </a:rPr>
              <a:t>11:5</a:t>
            </a:r>
            <a:r>
              <a:rPr lang="ru-RU" dirty="0">
                <a:effectLst/>
                <a:latin typeface="Arial" panose="020B0604020202020204" pitchFamily="34" charset="0"/>
                <a:ea typeface="Times New Roman" panose="02020603050405020304" pitchFamily="18" charset="0"/>
              </a:rPr>
              <a:t> Праведность непорочных делает прямыми их пути,</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нечестивые падают от своего нечестия.</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6</a:t>
            </a:r>
            <a:r>
              <a:rPr lang="ru-RU" dirty="0">
                <a:effectLst/>
                <a:latin typeface="Arial" panose="020B0604020202020204" pitchFamily="34" charset="0"/>
                <a:ea typeface="Times New Roman" panose="02020603050405020304" pitchFamily="18" charset="0"/>
              </a:rPr>
              <a:t> Праведность прямодушных спасает их,</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вероломных захватывают злые страсти.</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7</a:t>
            </a:r>
            <a:r>
              <a:rPr lang="ru-RU" dirty="0">
                <a:effectLst/>
                <a:latin typeface="Arial" panose="020B0604020202020204" pitchFamily="34" charset="0"/>
                <a:ea typeface="Times New Roman" panose="02020603050405020304" pitchFamily="18" charset="0"/>
              </a:rPr>
              <a:t> Когда умирает грешник, гибнет его надежда;</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ожидания нечестивых не сбудутся.</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8</a:t>
            </a:r>
            <a:r>
              <a:rPr lang="ru-RU" dirty="0">
                <a:effectLst/>
                <a:latin typeface="Arial" panose="020B0604020202020204" pitchFamily="34" charset="0"/>
                <a:ea typeface="Times New Roman" panose="02020603050405020304" pitchFamily="18" charset="0"/>
              </a:rPr>
              <a:t> Праведник избавляется от беды,</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вместо него попадает в нее грешник.</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9</a:t>
            </a:r>
            <a:r>
              <a:rPr lang="ru-RU" dirty="0">
                <a:effectLst/>
                <a:latin typeface="Arial" panose="020B0604020202020204" pitchFamily="34" charset="0"/>
                <a:ea typeface="Times New Roman" panose="02020603050405020304" pitchFamily="18" charset="0"/>
              </a:rPr>
              <a:t> Своими устами безбожные губят ближнего,</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но праведные спасаются своим знанием.</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10</a:t>
            </a:r>
            <a:r>
              <a:rPr lang="ru-RU" dirty="0">
                <a:effectLst/>
                <a:latin typeface="Arial" panose="020B0604020202020204" pitchFamily="34" charset="0"/>
                <a:ea typeface="Times New Roman" panose="02020603050405020304" pitchFamily="18" charset="0"/>
              </a:rPr>
              <a:t> Когда праведные процветают, город радуется;</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когда гибнут грешные, звучат крики радости.</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11</a:t>
            </a:r>
            <a:r>
              <a:rPr lang="ru-RU" dirty="0">
                <a:effectLst/>
                <a:latin typeface="Arial" panose="020B0604020202020204" pitchFamily="34" charset="0"/>
                <a:ea typeface="Times New Roman" panose="02020603050405020304" pitchFamily="18" charset="0"/>
              </a:rPr>
              <a:t> Благословением праведных город превознесен,</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но уста нечестивых его разрушают… </a:t>
            </a:r>
          </a:p>
          <a:p>
            <a:pPr marL="0" marR="0" indent="0" algn="r">
              <a:spcBef>
                <a:spcPts val="0"/>
              </a:spcBef>
              <a:spcAft>
                <a:spcPts val="600"/>
              </a:spcAft>
              <a:buNone/>
            </a:pPr>
            <a:r>
              <a:rPr lang="ru-RU" dirty="0">
                <a:ea typeface="Times New Roman" panose="02020603050405020304" pitchFamily="18" charset="0"/>
              </a:rPr>
              <a:t>(Книга Притч 11:5-11)</a:t>
            </a:r>
            <a:endParaRPr lang="en-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0626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D3371C-CD42-3E68-C434-4AF146C1EBBC}"/>
              </a:ext>
            </a:extLst>
          </p:cNvPr>
          <p:cNvSpPr>
            <a:spLocks noGrp="1"/>
          </p:cNvSpPr>
          <p:nvPr>
            <p:ph idx="1"/>
          </p:nvPr>
        </p:nvSpPr>
        <p:spPr>
          <a:xfrm>
            <a:off x="617517" y="598715"/>
            <a:ext cx="11008426" cy="4837582"/>
          </a:xfrm>
        </p:spPr>
        <p:txBody>
          <a:bodyPr/>
          <a:lstStyle/>
          <a:p>
            <a:pPr marL="0" marR="0" indent="0">
              <a:spcBef>
                <a:spcPts val="0"/>
              </a:spcBef>
              <a:spcAft>
                <a:spcPts val="600"/>
              </a:spcAft>
              <a:buNone/>
            </a:pPr>
            <a:r>
              <a:rPr lang="ru-RU" baseline="30000" dirty="0">
                <a:effectLst/>
                <a:latin typeface="Arial" panose="020B0604020202020204" pitchFamily="34" charset="0"/>
                <a:ea typeface="Times New Roman" panose="02020603050405020304" pitchFamily="18" charset="0"/>
              </a:rPr>
              <a:t>14:2</a:t>
            </a:r>
            <a:r>
              <a:rPr lang="ru-RU" dirty="0">
                <a:effectLst/>
                <a:latin typeface="Arial" panose="020B0604020202020204" pitchFamily="34" charset="0"/>
                <a:ea typeface="Times New Roman" panose="02020603050405020304" pitchFamily="18" charset="0"/>
              </a:rPr>
              <a:t> Идущий прямым путем боится Господа,</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тот, чьи пути кривы, Его презирает… </a:t>
            </a:r>
            <a:r>
              <a:rPr lang="ru-RU" baseline="30000" dirty="0">
                <a:effectLst/>
                <a:latin typeface="Arial" panose="020B0604020202020204" pitchFamily="34" charset="0"/>
                <a:ea typeface="Times New Roman" panose="02020603050405020304" pitchFamily="18" charset="0"/>
              </a:rPr>
              <a:t>12</a:t>
            </a:r>
            <a:r>
              <a:rPr lang="ru-RU" dirty="0">
                <a:effectLst/>
                <a:latin typeface="Arial" panose="020B0604020202020204" pitchFamily="34" charset="0"/>
                <a:ea typeface="Times New Roman" panose="02020603050405020304" pitchFamily="18" charset="0"/>
              </a:rPr>
              <a:t> Бывает путь, который кажется человеку прямым,</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но в конце его – пути смерти… </a:t>
            </a:r>
            <a:r>
              <a:rPr lang="ru-RU" baseline="30000" dirty="0">
                <a:effectLst/>
                <a:latin typeface="Arial" panose="020B0604020202020204" pitchFamily="34" charset="0"/>
                <a:ea typeface="Times New Roman" panose="02020603050405020304" pitchFamily="18" charset="0"/>
              </a:rPr>
              <a:t>26</a:t>
            </a:r>
            <a:r>
              <a:rPr lang="ru-RU" dirty="0">
                <a:effectLst/>
                <a:latin typeface="Arial" panose="020B0604020202020204" pitchFamily="34" charset="0"/>
                <a:ea typeface="Times New Roman" panose="02020603050405020304" pitchFamily="18" charset="0"/>
              </a:rPr>
              <a:t> Кто боится Господа – тот в неприступной крепости,</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и детям его будет прибежище.</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27</a:t>
            </a:r>
            <a:r>
              <a:rPr lang="ru-RU" dirty="0">
                <a:effectLst/>
                <a:latin typeface="Arial" panose="020B0604020202020204" pitchFamily="34" charset="0"/>
                <a:ea typeface="Times New Roman" panose="02020603050405020304" pitchFamily="18" charset="0"/>
              </a:rPr>
              <a:t> Страх перед Господом – источник жизни,</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отводящий от сетей смерти…</a:t>
            </a:r>
            <a:r>
              <a:rPr lang="ru-RU" dirty="0">
                <a:latin typeface="Times New Roman" panose="02020603050405020304" pitchFamily="18"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19:3</a:t>
            </a:r>
            <a:r>
              <a:rPr lang="ru-RU" dirty="0">
                <a:effectLst/>
                <a:latin typeface="Arial" panose="020B0604020202020204" pitchFamily="34" charset="0"/>
                <a:ea typeface="Times New Roman" panose="02020603050405020304" pitchFamily="18" charset="0"/>
              </a:rPr>
              <a:t> Человек своей же глупостью губит себе жизнь,</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сердце его злится на Господа…</a:t>
            </a:r>
            <a:r>
              <a:rPr lang="ru-RU" dirty="0">
                <a:latin typeface="Times New Roman" panose="02020603050405020304" pitchFamily="18"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29:2</a:t>
            </a:r>
            <a:r>
              <a:rPr lang="ru-RU" dirty="0">
                <a:effectLst/>
                <a:latin typeface="Arial" panose="020B0604020202020204" pitchFamily="34" charset="0"/>
                <a:ea typeface="Times New Roman" panose="02020603050405020304" pitchFamily="18" charset="0"/>
              </a:rPr>
              <a:t> Когда умножаются праведники, люди радуются,</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когда нечестивые правят, люди стонут…</a:t>
            </a:r>
          </a:p>
          <a:p>
            <a:pPr marL="0" marR="0" indent="0" algn="r">
              <a:spcBef>
                <a:spcPts val="0"/>
              </a:spcBef>
              <a:spcAft>
                <a:spcPts val="600"/>
              </a:spcAft>
              <a:buNone/>
            </a:pPr>
            <a:r>
              <a:rPr lang="ru-RU" dirty="0"/>
              <a:t>(Книга Притч 14:2; 12: 26-27; 19:3 и 29:2)</a:t>
            </a:r>
            <a:endParaRPr lang="en-RU" dirty="0"/>
          </a:p>
        </p:txBody>
      </p:sp>
    </p:spTree>
    <p:extLst>
      <p:ext uri="{BB962C8B-B14F-4D97-AF65-F5344CB8AC3E}">
        <p14:creationId xmlns:p14="http://schemas.microsoft.com/office/powerpoint/2010/main" val="97669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F598B-8F7F-81EF-CA46-0EF97899AB38}"/>
              </a:ext>
            </a:extLst>
          </p:cNvPr>
          <p:cNvSpPr>
            <a:spLocks noGrp="1"/>
          </p:cNvSpPr>
          <p:nvPr>
            <p:ph idx="1"/>
          </p:nvPr>
        </p:nvSpPr>
        <p:spPr>
          <a:xfrm>
            <a:off x="617517" y="783771"/>
            <a:ext cx="11008426" cy="4652525"/>
          </a:xfrm>
        </p:spPr>
        <p:txBody>
          <a:bodyPr/>
          <a:lstStyle/>
          <a:p>
            <a:pPr marL="0" indent="0">
              <a:buNone/>
            </a:pPr>
            <a:r>
              <a:rPr lang="ru-RU" baseline="30000" dirty="0">
                <a:effectLst/>
                <a:latin typeface="Arial" panose="020B0604020202020204" pitchFamily="34" charset="0"/>
                <a:ea typeface="Times New Roman" panose="02020603050405020304" pitchFamily="18" charset="0"/>
              </a:rPr>
              <a:t>29:18</a:t>
            </a:r>
            <a:r>
              <a:rPr lang="ru-RU" dirty="0">
                <a:effectLst/>
                <a:latin typeface="Arial" panose="020B0604020202020204" pitchFamily="34" charset="0"/>
                <a:ea typeface="Times New Roman" panose="02020603050405020304" pitchFamily="18" charset="0"/>
              </a:rPr>
              <a:t> Где нет откровения свыше, народ распоясывается;</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но блажен тот, кто хранит Закон… </a:t>
            </a:r>
            <a:r>
              <a:rPr lang="ru-RU" baseline="30000" dirty="0">
                <a:effectLst/>
                <a:latin typeface="Arial" panose="020B0604020202020204" pitchFamily="34" charset="0"/>
                <a:ea typeface="Times New Roman" panose="02020603050405020304" pitchFamily="18" charset="0"/>
              </a:rPr>
              <a:t>25</a:t>
            </a:r>
            <a:r>
              <a:rPr lang="ru-RU" dirty="0">
                <a:effectLst/>
                <a:latin typeface="Arial" panose="020B0604020202020204" pitchFamily="34" charset="0"/>
                <a:ea typeface="Times New Roman" panose="02020603050405020304" pitchFamily="18" charset="0"/>
              </a:rPr>
              <a:t> Страх перед человеком – ловушка,</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а верящий Господу находится в безопасности.</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26</a:t>
            </a:r>
            <a:r>
              <a:rPr lang="ru-RU" dirty="0">
                <a:effectLst/>
                <a:latin typeface="Arial" panose="020B0604020202020204" pitchFamily="34" charset="0"/>
                <a:ea typeface="Times New Roman" panose="02020603050405020304" pitchFamily="18" charset="0"/>
              </a:rPr>
              <a:t> Многие ищут приема у правителя,</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но справедливость – от Господа… </a:t>
            </a:r>
            <a:r>
              <a:rPr lang="ru-RU" baseline="30000" dirty="0">
                <a:effectLst/>
                <a:latin typeface="Arial" panose="020B0604020202020204" pitchFamily="34" charset="0"/>
                <a:ea typeface="Times New Roman" panose="02020603050405020304" pitchFamily="18" charset="0"/>
              </a:rPr>
              <a:t>30:5</a:t>
            </a:r>
            <a:r>
              <a:rPr lang="ru-RU" dirty="0">
                <a:effectLst/>
                <a:latin typeface="Arial" panose="020B0604020202020204" pitchFamily="34" charset="0"/>
                <a:ea typeface="Times New Roman" panose="02020603050405020304" pitchFamily="18" charset="0"/>
              </a:rPr>
              <a:t> Всякое Божье слово чисто;</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щит Он всем ищущим в Нем прибежища.</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6</a:t>
            </a:r>
            <a:r>
              <a:rPr lang="ru-RU" dirty="0">
                <a:effectLst/>
                <a:latin typeface="Arial" panose="020B0604020202020204" pitchFamily="34" charset="0"/>
                <a:ea typeface="Times New Roman" panose="02020603050405020304" pitchFamily="18" charset="0"/>
              </a:rPr>
              <a:t> К словам Его не прибавляй,</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иначе Он упрекнет тебя,</a:t>
            </a:r>
            <a:r>
              <a:rPr lang="ru-RU" dirty="0">
                <a:solidFill>
                  <a:srgbClr val="000000"/>
                </a:solidFill>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и окажешься ты лгуном.</a:t>
            </a:r>
          </a:p>
          <a:p>
            <a:pPr marL="0" indent="0" algn="r">
              <a:buNone/>
            </a:pPr>
            <a:r>
              <a:rPr lang="ru-RU" dirty="0"/>
              <a:t>(Книга Притч 29:18; 25-26 и 30:5-6)</a:t>
            </a:r>
            <a:r>
              <a:rPr lang="en-RU" dirty="0">
                <a:effectLst/>
              </a:rPr>
              <a:t> </a:t>
            </a:r>
            <a:endParaRPr lang="en-RU" dirty="0"/>
          </a:p>
        </p:txBody>
      </p:sp>
    </p:spTree>
    <p:extLst>
      <p:ext uri="{BB962C8B-B14F-4D97-AF65-F5344CB8AC3E}">
        <p14:creationId xmlns:p14="http://schemas.microsoft.com/office/powerpoint/2010/main" val="697994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D847-8F21-8E09-BF64-0532CC9CF168}"/>
              </a:ext>
            </a:extLst>
          </p:cNvPr>
          <p:cNvSpPr>
            <a:spLocks noGrp="1"/>
          </p:cNvSpPr>
          <p:nvPr>
            <p:ph type="title"/>
          </p:nvPr>
        </p:nvSpPr>
        <p:spPr>
          <a:xfrm>
            <a:off x="617517" y="593725"/>
            <a:ext cx="11008426" cy="1325563"/>
          </a:xfrm>
        </p:spPr>
        <p:txBody>
          <a:bodyPr/>
          <a:lstStyle/>
          <a:p>
            <a:r>
              <a:rPr lang="ru-RU" dirty="0"/>
              <a:t>ЧТО МЫ РАССМОТРЕЛИ </a:t>
            </a:r>
            <a:br>
              <a:rPr lang="ru-RU" dirty="0"/>
            </a:br>
            <a:r>
              <a:rPr lang="ru-RU" dirty="0"/>
              <a:t>В ПРОШЛЫЙ РАЗ</a:t>
            </a:r>
            <a:endParaRPr lang="en-RU" dirty="0"/>
          </a:p>
        </p:txBody>
      </p:sp>
      <p:sp>
        <p:nvSpPr>
          <p:cNvPr id="3" name="Content Placeholder 2">
            <a:extLst>
              <a:ext uri="{FF2B5EF4-FFF2-40B4-BE49-F238E27FC236}">
                <a16:creationId xmlns:a16="http://schemas.microsoft.com/office/drawing/2014/main" id="{DC446312-EE65-74BA-05E2-BEA92B28CB6C}"/>
              </a:ext>
            </a:extLst>
          </p:cNvPr>
          <p:cNvSpPr>
            <a:spLocks noGrp="1"/>
          </p:cNvSpPr>
          <p:nvPr>
            <p:ph idx="1"/>
          </p:nvPr>
        </p:nvSpPr>
        <p:spPr>
          <a:xfrm>
            <a:off x="617517" y="2002971"/>
            <a:ext cx="11008426" cy="3433325"/>
          </a:xfrm>
          <a:noFill/>
        </p:spPr>
        <p:txBody>
          <a:bodyPr/>
          <a:lstStyle/>
          <a:p>
            <a:pPr>
              <a:spcBef>
                <a:spcPts val="0"/>
              </a:spcBef>
              <a:spcAft>
                <a:spcPts val="600"/>
              </a:spcAft>
            </a:pPr>
            <a:r>
              <a:rPr lang="ru-RU" b="1" dirty="0">
                <a:effectLst/>
                <a:latin typeface="Arial" panose="020B0604020202020204" pitchFamily="34" charset="0"/>
                <a:ea typeface="Times New Roman" panose="02020603050405020304" pitchFamily="18" charset="0"/>
              </a:rPr>
              <a:t>Мудрость предупреждает о том, как похоть разбивает нам сердце</a:t>
            </a:r>
            <a:r>
              <a:rPr lang="ru-RU" dirty="0">
                <a:effectLst/>
                <a:latin typeface="Arial" panose="020B0604020202020204" pitchFamily="34" charset="0"/>
                <a:ea typeface="Times New Roman" panose="02020603050405020304" pitchFamily="18" charset="0"/>
              </a:rPr>
              <a:t>, потому что она нелогична и неестественна для нас. </a:t>
            </a:r>
          </a:p>
          <a:p>
            <a:pPr>
              <a:spcBef>
                <a:spcPts val="0"/>
              </a:spcBef>
              <a:spcAft>
                <a:spcPts val="600"/>
              </a:spcAft>
            </a:pPr>
            <a:r>
              <a:rPr lang="ru-RU" dirty="0">
                <a:effectLst/>
                <a:latin typeface="Arial" panose="020B0604020202020204" pitchFamily="34" charset="0"/>
                <a:ea typeface="Times New Roman" panose="02020603050405020304" pitchFamily="18" charset="0"/>
              </a:rPr>
              <a:t>Доверие же Господу, с другой стороны, помогает нам</a:t>
            </a:r>
            <a:r>
              <a:rPr lang="en-US" dirty="0">
                <a:effectLst/>
                <a:latin typeface="Arial" panose="020B0604020202020204" pitchFamily="34" charset="0"/>
                <a:ea typeface="Times New Roman" panose="02020603050405020304" pitchFamily="18" charset="0"/>
              </a:rPr>
              <a:t> </a:t>
            </a:r>
            <a:r>
              <a:rPr lang="ru-RU" dirty="0">
                <a:effectLst/>
                <a:latin typeface="Arial" panose="020B0604020202020204" pitchFamily="34" charset="0"/>
                <a:ea typeface="Times New Roman" panose="02020603050405020304" pitchFamily="18" charset="0"/>
              </a:rPr>
              <a:t>не становиться заложниками ни наших страстей, ни нашей культуры.</a:t>
            </a:r>
            <a:endParaRPr lang="en-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036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2F10841-AFCE-C8A8-EDF2-FFF85DE9245C}"/>
              </a:ext>
            </a:extLst>
          </p:cNvPr>
          <p:cNvSpPr>
            <a:spLocks noGrp="1"/>
          </p:cNvSpPr>
          <p:nvPr>
            <p:ph idx="1"/>
          </p:nvPr>
        </p:nvSpPr>
        <p:spPr>
          <a:xfrm>
            <a:off x="617517" y="555171"/>
            <a:ext cx="11008426" cy="4881125"/>
          </a:xfrm>
        </p:spPr>
        <p:txBody>
          <a:bodyPr/>
          <a:lstStyle/>
          <a:p>
            <a:pPr marL="0" marR="0" indent="0">
              <a:spcBef>
                <a:spcPts val="0"/>
              </a:spcBef>
              <a:spcAft>
                <a:spcPts val="600"/>
              </a:spcAft>
              <a:buNone/>
            </a:pPr>
            <a:r>
              <a:rPr lang="ru-RU" baseline="30000" dirty="0">
                <a:effectLst/>
                <a:latin typeface="Arial" panose="020B0604020202020204" pitchFamily="34" charset="0"/>
                <a:ea typeface="Times New Roman" panose="02020603050405020304" pitchFamily="18" charset="0"/>
              </a:rPr>
              <a:t>3:5</a:t>
            </a:r>
            <a:r>
              <a:rPr lang="ru-RU" dirty="0">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Доверяй Господу от всего сердца</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и не полагайся на собственный разум;</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effectLst/>
                <a:latin typeface="Arial" panose="020B0604020202020204" pitchFamily="34" charset="0"/>
                <a:ea typeface="Times New Roman" panose="02020603050405020304" pitchFamily="18" charset="0"/>
              </a:rPr>
              <a:t>6</a:t>
            </a:r>
            <a:r>
              <a:rPr lang="ru-RU" dirty="0">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познавай Его во всех своих путях</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и стези твои Он сделает ровными. </a:t>
            </a:r>
            <a:r>
              <a:rPr lang="ru-RU" baseline="30000" dirty="0">
                <a:solidFill>
                  <a:srgbClr val="EEEAD2"/>
                </a:solidFill>
                <a:effectLst/>
                <a:latin typeface="Arial" panose="020B0604020202020204" pitchFamily="34" charset="0"/>
                <a:ea typeface="Times New Roman" panose="02020603050405020304" pitchFamily="18" charset="0"/>
              </a:rPr>
              <a:t>7</a:t>
            </a:r>
            <a:r>
              <a:rPr lang="ru-RU" dirty="0">
                <a:solidFill>
                  <a:srgbClr val="EEEAD2"/>
                </a:solidFill>
                <a:effectLst/>
                <a:latin typeface="Arial" panose="020B0604020202020204" pitchFamily="34" charset="0"/>
                <a:ea typeface="Times New Roman" panose="02020603050405020304" pitchFamily="18" charset="0"/>
              </a:rPr>
              <a:t> Не будь мудрецом в своих глазах; </a:t>
            </a:r>
            <a:r>
              <a:rPr lang="ru-RU" b="1" dirty="0">
                <a:effectLst/>
                <a:latin typeface="Arial" panose="020B0604020202020204" pitchFamily="34" charset="0"/>
                <a:ea typeface="Times New Roman" panose="02020603050405020304" pitchFamily="18" charset="0"/>
              </a:rPr>
              <a:t>бойся Господа и избегай зла</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solidFill>
                  <a:srgbClr val="EEEAD2"/>
                </a:solidFill>
                <a:effectLst/>
                <a:latin typeface="Arial" panose="020B0604020202020204" pitchFamily="34" charset="0"/>
                <a:ea typeface="Times New Roman" panose="02020603050405020304" pitchFamily="18" charset="0"/>
              </a:rPr>
              <a:t>8</a:t>
            </a:r>
            <a:r>
              <a:rPr lang="ru-RU" dirty="0">
                <a:solidFill>
                  <a:srgbClr val="EEEAD2"/>
                </a:solidFill>
                <a:effectLst/>
                <a:latin typeface="Arial" panose="020B0604020202020204" pitchFamily="34" charset="0"/>
                <a:ea typeface="Times New Roman" panose="02020603050405020304" pitchFamily="18" charset="0"/>
              </a:rPr>
              <a:t> Это принесет здоровье твоему </a:t>
            </a:r>
            <a:r>
              <a:rPr lang="ru-RU" dirty="0" err="1">
                <a:solidFill>
                  <a:srgbClr val="EEEAD2"/>
                </a:solidFill>
                <a:effectLst/>
                <a:latin typeface="Arial" panose="020B0604020202020204" pitchFamily="34" charset="0"/>
                <a:ea typeface="Times New Roman" panose="02020603050405020304" pitchFamily="18" charset="0"/>
              </a:rPr>
              <a:t>телy</a:t>
            </a:r>
            <a:r>
              <a:rPr lang="ru-RU" dirty="0">
                <a:solidFill>
                  <a:srgbClr val="EEEAD2"/>
                </a:solidFill>
                <a:effectLst/>
                <a:latin typeface="Arial" panose="020B0604020202020204" pitchFamily="34" charset="0"/>
                <a:ea typeface="Times New Roman" panose="02020603050405020304" pitchFamily="18" charset="0"/>
              </a:rPr>
              <a:t> и укрепит твои кости… </a:t>
            </a:r>
            <a:r>
              <a:rPr lang="ru-RU" baseline="30000" dirty="0">
                <a:solidFill>
                  <a:srgbClr val="EEEAD2"/>
                </a:solidFill>
                <a:effectLst/>
                <a:latin typeface="Arial" panose="020B0604020202020204" pitchFamily="34" charset="0"/>
                <a:ea typeface="Times New Roman" panose="02020603050405020304" pitchFamily="18" charset="0"/>
              </a:rPr>
              <a:t>9</a:t>
            </a:r>
            <a:r>
              <a:rPr lang="ru-RU" dirty="0">
                <a:solidFill>
                  <a:srgbClr val="EEEAD2"/>
                </a:solidFill>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Чти Господа </a:t>
            </a:r>
            <a:r>
              <a:rPr lang="ru-RU" dirty="0">
                <a:solidFill>
                  <a:srgbClr val="EEEAD2"/>
                </a:solidFill>
                <a:effectLst/>
                <a:latin typeface="Arial" panose="020B0604020202020204" pitchFamily="34" charset="0"/>
                <a:ea typeface="Times New Roman" panose="02020603050405020304" pitchFamily="18" charset="0"/>
              </a:rPr>
              <a:t>своим достоянием, </a:t>
            </a:r>
            <a:r>
              <a:rPr lang="ru-RU" b="1" dirty="0">
                <a:effectLst/>
                <a:latin typeface="Arial" panose="020B0604020202020204" pitchFamily="34" charset="0"/>
                <a:ea typeface="Times New Roman" panose="02020603050405020304" pitchFamily="18" charset="0"/>
              </a:rPr>
              <a:t>первыми плодами </a:t>
            </a:r>
            <a:r>
              <a:rPr lang="ru-RU" dirty="0">
                <a:solidFill>
                  <a:srgbClr val="EEEAD2"/>
                </a:solidFill>
                <a:effectLst/>
                <a:latin typeface="Arial" panose="020B0604020202020204" pitchFamily="34" charset="0"/>
                <a:ea typeface="Times New Roman" panose="02020603050405020304" pitchFamily="18" charset="0"/>
              </a:rPr>
              <a:t>от всех своих урожаев. </a:t>
            </a:r>
            <a:r>
              <a:rPr lang="ru-RU" baseline="30000" dirty="0">
                <a:solidFill>
                  <a:srgbClr val="EEEAD2"/>
                </a:solidFill>
                <a:effectLst/>
                <a:latin typeface="Arial" panose="020B0604020202020204" pitchFamily="34" charset="0"/>
                <a:ea typeface="Times New Roman" panose="02020603050405020304" pitchFamily="18" charset="0"/>
              </a:rPr>
              <a:t>10</a:t>
            </a:r>
            <a:r>
              <a:rPr lang="ru-RU" dirty="0">
                <a:solidFill>
                  <a:srgbClr val="EEEAD2"/>
                </a:solidFill>
                <a:effectLst/>
                <a:latin typeface="Arial" panose="020B0604020202020204" pitchFamily="34" charset="0"/>
                <a:ea typeface="Times New Roman" panose="02020603050405020304" pitchFamily="18" charset="0"/>
              </a:rPr>
              <a:t> Тогда наполнятся до отказа твои амбары, и молодое вино переполнит твои давильни. </a:t>
            </a:r>
            <a:r>
              <a:rPr lang="ru-RU" baseline="30000" dirty="0">
                <a:solidFill>
                  <a:srgbClr val="EEEAD2"/>
                </a:solidFill>
                <a:effectLst/>
                <a:latin typeface="Arial" panose="020B0604020202020204" pitchFamily="34" charset="0"/>
                <a:ea typeface="Times New Roman" panose="02020603050405020304" pitchFamily="18" charset="0"/>
              </a:rPr>
              <a:t>11</a:t>
            </a:r>
            <a:r>
              <a:rPr lang="ru-RU" dirty="0">
                <a:solidFill>
                  <a:srgbClr val="EEEAD2"/>
                </a:solidFill>
                <a:effectLst/>
                <a:latin typeface="Arial" panose="020B0604020202020204" pitchFamily="34" charset="0"/>
                <a:ea typeface="Times New Roman" panose="02020603050405020304" pitchFamily="18" charset="0"/>
              </a:rPr>
              <a:t> Сын мой, не отвергай наказания Господнего и не злись на Его укор, </a:t>
            </a:r>
            <a:r>
              <a:rPr lang="ru-RU" baseline="30000" dirty="0">
                <a:solidFill>
                  <a:srgbClr val="EEEAD2"/>
                </a:solidFill>
                <a:effectLst/>
                <a:latin typeface="Arial" panose="020B0604020202020204" pitchFamily="34" charset="0"/>
                <a:ea typeface="Times New Roman" panose="02020603050405020304" pitchFamily="18" charset="0"/>
              </a:rPr>
              <a:t>12</a:t>
            </a:r>
            <a:r>
              <a:rPr lang="ru-RU" dirty="0">
                <a:solidFill>
                  <a:srgbClr val="EEEAD2"/>
                </a:solidFill>
                <a:effectLst/>
                <a:latin typeface="Arial" panose="020B0604020202020204" pitchFamily="34" charset="0"/>
                <a:ea typeface="Times New Roman" panose="02020603050405020304" pitchFamily="18" charset="0"/>
              </a:rPr>
              <a:t> ведь Господь наказывает того, кого любит, как отец – сына, который ему угоден.</a:t>
            </a:r>
          </a:p>
          <a:p>
            <a:pPr marL="0" marR="0" indent="0" algn="r">
              <a:spcBef>
                <a:spcPts val="0"/>
              </a:spcBef>
              <a:spcAft>
                <a:spcPts val="600"/>
              </a:spcAft>
              <a:buNone/>
            </a:pPr>
            <a:r>
              <a:rPr lang="ru-RU" dirty="0">
                <a:solidFill>
                  <a:srgbClr val="EEEAD2"/>
                </a:solidFill>
                <a:ea typeface="Times New Roman" panose="02020603050405020304" pitchFamily="18" charset="0"/>
              </a:rPr>
              <a:t>(Книга Притч 3:5-12)</a:t>
            </a:r>
            <a:endParaRPr lang="en-RU" dirty="0">
              <a:solidFill>
                <a:srgbClr val="EEEAD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029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EEC4-F1ED-9ABB-6806-F57495ED92D2}"/>
              </a:ext>
            </a:extLst>
          </p:cNvPr>
          <p:cNvSpPr>
            <a:spLocks noGrp="1"/>
          </p:cNvSpPr>
          <p:nvPr>
            <p:ph type="title"/>
          </p:nvPr>
        </p:nvSpPr>
        <p:spPr/>
        <p:txBody>
          <a:bodyPr/>
          <a:lstStyle/>
          <a:p>
            <a:r>
              <a:rPr lang="ru-RU" sz="4400" dirty="0"/>
              <a:t>КАК ПРАКТИЧЕСКИ ВЫГЛЯДИТ ДОВЕРИЕ ГОСПОДУ</a:t>
            </a:r>
            <a:endParaRPr lang="en-RU" sz="4400" dirty="0"/>
          </a:p>
        </p:txBody>
      </p:sp>
      <p:sp>
        <p:nvSpPr>
          <p:cNvPr id="3" name="Content Placeholder 2">
            <a:extLst>
              <a:ext uri="{FF2B5EF4-FFF2-40B4-BE49-F238E27FC236}">
                <a16:creationId xmlns:a16="http://schemas.microsoft.com/office/drawing/2014/main" id="{1F178972-8C58-7603-9552-C685E87270F3}"/>
              </a:ext>
            </a:extLst>
          </p:cNvPr>
          <p:cNvSpPr>
            <a:spLocks noGrp="1"/>
          </p:cNvSpPr>
          <p:nvPr>
            <p:ph idx="1"/>
          </p:nvPr>
        </p:nvSpPr>
        <p:spPr>
          <a:xfrm>
            <a:off x="617517" y="1825625"/>
            <a:ext cx="11008426" cy="3726089"/>
          </a:xfrm>
        </p:spPr>
        <p:txBody>
          <a:bodyPr/>
          <a:lstStyle/>
          <a:p>
            <a:pPr marL="0" indent="0">
              <a:buNone/>
            </a:pPr>
            <a:r>
              <a:rPr lang="ru-RU" dirty="0"/>
              <a:t>В третьей главе книги Притч мы видим, как Соломон (в очень сжатой форме нескольких поговорок) демонстрирует, как на практике выглядит человек, который доверяет Господу:</a:t>
            </a:r>
          </a:p>
          <a:p>
            <a:r>
              <a:rPr lang="ru-RU" dirty="0"/>
              <a:t>Он </a:t>
            </a:r>
            <a:r>
              <a:rPr lang="ru-RU" b="1" u="sng" dirty="0">
                <a:solidFill>
                  <a:srgbClr val="FABD2B"/>
                </a:solidFill>
              </a:rPr>
              <a:t>полагается</a:t>
            </a:r>
            <a:r>
              <a:rPr lang="ru-RU" dirty="0"/>
              <a:t> на Бога, а не себя;</a:t>
            </a:r>
          </a:p>
          <a:p>
            <a:r>
              <a:rPr lang="ru-RU" dirty="0"/>
              <a:t>Он </a:t>
            </a:r>
            <a:r>
              <a:rPr lang="ru-RU" b="1" u="sng" dirty="0">
                <a:solidFill>
                  <a:srgbClr val="FABD2B"/>
                </a:solidFill>
              </a:rPr>
              <a:t>познаёт</a:t>
            </a:r>
            <a:r>
              <a:rPr lang="ru-RU" dirty="0"/>
              <a:t> Бога и применяет эти знания в жизни;</a:t>
            </a:r>
          </a:p>
          <a:p>
            <a:r>
              <a:rPr lang="ru-RU" dirty="0"/>
              <a:t>Он </a:t>
            </a:r>
            <a:r>
              <a:rPr lang="ru-RU" b="1" u="sng" dirty="0">
                <a:solidFill>
                  <a:srgbClr val="FABD2B"/>
                </a:solidFill>
              </a:rPr>
              <a:t>признаёт</a:t>
            </a:r>
            <a:r>
              <a:rPr lang="ru-RU" dirty="0"/>
              <a:t> участие Бога в Его жизни тем, что жертвует первые плоды урожая, то есть тогда, когда ещё не знает, каким будет окончательный урожай.</a:t>
            </a:r>
          </a:p>
          <a:p>
            <a:r>
              <a:rPr lang="ru-RU" dirty="0"/>
              <a:t>Он принимает </a:t>
            </a:r>
            <a:r>
              <a:rPr lang="ru-RU" b="1" u="sng" dirty="0">
                <a:solidFill>
                  <a:srgbClr val="FABD2B"/>
                </a:solidFill>
              </a:rPr>
              <a:t>наказания</a:t>
            </a:r>
            <a:r>
              <a:rPr lang="ru-RU" dirty="0"/>
              <a:t> от Бога, как проявления любви. </a:t>
            </a:r>
            <a:endParaRPr lang="en-RU" dirty="0"/>
          </a:p>
        </p:txBody>
      </p:sp>
    </p:spTree>
    <p:extLst>
      <p:ext uri="{BB962C8B-B14F-4D97-AF65-F5344CB8AC3E}">
        <p14:creationId xmlns:p14="http://schemas.microsoft.com/office/powerpoint/2010/main" val="3066559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20753-4DBD-0619-F598-EF5DE2F7A53F}"/>
              </a:ext>
            </a:extLst>
          </p:cNvPr>
          <p:cNvSpPr>
            <a:spLocks noGrp="1"/>
          </p:cNvSpPr>
          <p:nvPr>
            <p:ph type="title"/>
          </p:nvPr>
        </p:nvSpPr>
        <p:spPr/>
        <p:txBody>
          <a:bodyPr/>
          <a:lstStyle/>
          <a:p>
            <a:r>
              <a:rPr lang="ru-RU" dirty="0"/>
              <a:t>КАК ВЫГЛЯДИТ </a:t>
            </a:r>
            <a:br>
              <a:rPr lang="ru-RU" dirty="0"/>
            </a:br>
            <a:r>
              <a:rPr lang="ru-RU" dirty="0"/>
              <a:t>НЕЛОГИЧНОСТЬ НЕВЕРИЯ</a:t>
            </a:r>
            <a:endParaRPr lang="en-RU" dirty="0"/>
          </a:p>
        </p:txBody>
      </p:sp>
      <p:sp>
        <p:nvSpPr>
          <p:cNvPr id="3" name="Content Placeholder 2">
            <a:extLst>
              <a:ext uri="{FF2B5EF4-FFF2-40B4-BE49-F238E27FC236}">
                <a16:creationId xmlns:a16="http://schemas.microsoft.com/office/drawing/2014/main" id="{A9BB4CAB-4C6F-B45D-C9BB-70BF4E9729C6}"/>
              </a:ext>
            </a:extLst>
          </p:cNvPr>
          <p:cNvSpPr>
            <a:spLocks noGrp="1"/>
          </p:cNvSpPr>
          <p:nvPr>
            <p:ph idx="1"/>
          </p:nvPr>
        </p:nvSpPr>
        <p:spPr/>
        <p:txBody>
          <a:bodyPr/>
          <a:lstStyle/>
          <a:p>
            <a:pPr marL="0" indent="0">
              <a:buNone/>
            </a:pPr>
            <a:r>
              <a:rPr lang="ru-RU" baseline="30000" dirty="0">
                <a:solidFill>
                  <a:srgbClr val="EEEAD2"/>
                </a:solidFill>
                <a:effectLst/>
                <a:latin typeface="Arial" panose="020B0604020202020204" pitchFamily="34" charset="0"/>
                <a:ea typeface="Times New Roman" panose="02020603050405020304" pitchFamily="18" charset="0"/>
              </a:rPr>
              <a:t>19:3</a:t>
            </a:r>
            <a:r>
              <a:rPr lang="ru-RU" dirty="0">
                <a:solidFill>
                  <a:srgbClr val="EEEAD2"/>
                </a:solidFill>
                <a:effectLst/>
                <a:latin typeface="Arial" panose="020B0604020202020204" pitchFamily="34" charset="0"/>
                <a:ea typeface="Times New Roman" panose="02020603050405020304" pitchFamily="18" charset="0"/>
              </a:rPr>
              <a:t> Человек своей же глупостью губит себе жизнь, а </a:t>
            </a:r>
            <a:r>
              <a:rPr lang="ru-RU" b="1" dirty="0">
                <a:effectLst/>
                <a:latin typeface="Arial" panose="020B0604020202020204" pitchFamily="34" charset="0"/>
                <a:ea typeface="Times New Roman" panose="02020603050405020304" pitchFamily="18" charset="0"/>
              </a:rPr>
              <a:t>сердце его злится на Господа…</a:t>
            </a:r>
            <a:r>
              <a:rPr lang="ru-RU" dirty="0">
                <a:effectLst/>
                <a:latin typeface="Arial" panose="020B0604020202020204" pitchFamily="34" charset="0"/>
                <a:ea typeface="Times New Roman" panose="02020603050405020304" pitchFamily="18" charset="0"/>
              </a:rPr>
              <a:t> </a:t>
            </a:r>
          </a:p>
          <a:p>
            <a:pPr marL="0" indent="0" algn="r">
              <a:buNone/>
            </a:pPr>
            <a:r>
              <a:rPr lang="ru-RU" dirty="0">
                <a:solidFill>
                  <a:srgbClr val="EEEAD2"/>
                </a:solidFill>
              </a:rPr>
              <a:t>(Книга Притч 19:3)</a:t>
            </a:r>
          </a:p>
          <a:p>
            <a:pPr marL="0" indent="0">
              <a:buNone/>
            </a:pPr>
            <a:r>
              <a:rPr lang="ru-RU" dirty="0"/>
              <a:t>Человек предпочитает жить по своим законам и правилам. Он не хочет доверять Богу или следовать за Ним. Но, когда решения такого человека заводят его в тупик, он обвиняет во всём Бога, в Которого он продолжает не верить.</a:t>
            </a:r>
            <a:endParaRPr lang="en-RU" dirty="0"/>
          </a:p>
        </p:txBody>
      </p:sp>
    </p:spTree>
    <p:extLst>
      <p:ext uri="{BB962C8B-B14F-4D97-AF65-F5344CB8AC3E}">
        <p14:creationId xmlns:p14="http://schemas.microsoft.com/office/powerpoint/2010/main" val="142971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D847-8F21-8E09-BF64-0532CC9CF168}"/>
              </a:ext>
            </a:extLst>
          </p:cNvPr>
          <p:cNvSpPr>
            <a:spLocks noGrp="1"/>
          </p:cNvSpPr>
          <p:nvPr>
            <p:ph type="title"/>
          </p:nvPr>
        </p:nvSpPr>
        <p:spPr>
          <a:xfrm>
            <a:off x="617517" y="593725"/>
            <a:ext cx="11008426" cy="1289504"/>
          </a:xfrm>
        </p:spPr>
        <p:txBody>
          <a:bodyPr/>
          <a:lstStyle/>
          <a:p>
            <a:r>
              <a:rPr lang="ru-RU" sz="4400" dirty="0"/>
              <a:t>МУДРОСТЬ ПРЕДУПРЕЖДАЕТ О ТОМ, КАК НЕВЕРИЕ ДУШУ РАЗРЫВАЕТ</a:t>
            </a:r>
            <a:endParaRPr lang="en-RU" sz="4400" dirty="0"/>
          </a:p>
        </p:txBody>
      </p:sp>
      <p:sp>
        <p:nvSpPr>
          <p:cNvPr id="3" name="Content Placeholder 2">
            <a:extLst>
              <a:ext uri="{FF2B5EF4-FFF2-40B4-BE49-F238E27FC236}">
                <a16:creationId xmlns:a16="http://schemas.microsoft.com/office/drawing/2014/main" id="{DC446312-EE65-74BA-05E2-BEA92B28CB6C}"/>
              </a:ext>
            </a:extLst>
          </p:cNvPr>
          <p:cNvSpPr>
            <a:spLocks noGrp="1"/>
          </p:cNvSpPr>
          <p:nvPr>
            <p:ph idx="1"/>
          </p:nvPr>
        </p:nvSpPr>
        <p:spPr>
          <a:xfrm>
            <a:off x="617517" y="1883229"/>
            <a:ext cx="11008426" cy="3733800"/>
          </a:xfrm>
          <a:noFill/>
        </p:spPr>
        <p:txBody>
          <a:bodyPr/>
          <a:lstStyle/>
          <a:p>
            <a:pPr marL="0" marR="0" indent="0">
              <a:spcBef>
                <a:spcPts val="0"/>
              </a:spcBef>
              <a:spcAft>
                <a:spcPts val="600"/>
              </a:spcAft>
              <a:buNone/>
            </a:pPr>
            <a:r>
              <a:rPr lang="ru-RU" dirty="0">
                <a:effectLst/>
                <a:latin typeface="Arial" panose="020B0604020202020204" pitchFamily="34" charset="0"/>
                <a:ea typeface="Times New Roman" panose="02020603050405020304" pitchFamily="18" charset="0"/>
              </a:rPr>
              <a:t>Неверие разрывает нашу душу, потому что оно нелогично и неестественно для нас. Никто не в состоянии жить в полной мере так, как будто Бога нет. Доверие же Господу</a:t>
            </a:r>
            <a:r>
              <a:rPr lang="en-US" dirty="0">
                <a:ea typeface="Times New Roman" panose="02020603050405020304" pitchFamily="18" charset="0"/>
              </a:rPr>
              <a:t>,</a:t>
            </a:r>
            <a:r>
              <a:rPr lang="ru-RU" dirty="0">
                <a:effectLst/>
                <a:latin typeface="Arial" panose="020B0604020202020204" pitchFamily="34" charset="0"/>
                <a:ea typeface="Times New Roman" panose="02020603050405020304" pitchFamily="18" charset="0"/>
              </a:rPr>
              <a:t> с другой стороны, помогает нам:</a:t>
            </a:r>
          </a:p>
          <a:p>
            <a:pPr>
              <a:spcBef>
                <a:spcPts val="0"/>
              </a:spcBef>
              <a:spcAft>
                <a:spcPts val="600"/>
              </a:spcAft>
            </a:pPr>
            <a:r>
              <a:rPr lang="ru-RU" dirty="0">
                <a:effectLst/>
                <a:latin typeface="Arial" panose="020B0604020202020204" pitchFamily="34" charset="0"/>
                <a:ea typeface="Times New Roman" panose="02020603050405020304" pitchFamily="18" charset="0"/>
              </a:rPr>
              <a:t>Обосновать </a:t>
            </a:r>
            <a:r>
              <a:rPr lang="ru-RU" b="1" u="sng" dirty="0">
                <a:solidFill>
                  <a:srgbClr val="FABD2B"/>
                </a:solidFill>
                <a:effectLst/>
                <a:latin typeface="Arial" panose="020B0604020202020204" pitchFamily="34" charset="0"/>
                <a:ea typeface="Times New Roman" panose="02020603050405020304" pitchFamily="18" charset="0"/>
              </a:rPr>
              <a:t>жизненный выбор</a:t>
            </a:r>
            <a:r>
              <a:rPr lang="ru-RU" dirty="0">
                <a:effectLst/>
                <a:latin typeface="Arial" panose="020B0604020202020204" pitchFamily="34" charset="0"/>
                <a:ea typeface="Times New Roman" panose="02020603050405020304" pitchFamily="18" charset="0"/>
              </a:rPr>
              <a:t>;</a:t>
            </a:r>
          </a:p>
          <a:p>
            <a:pPr>
              <a:spcBef>
                <a:spcPts val="0"/>
              </a:spcBef>
              <a:spcAft>
                <a:spcPts val="600"/>
              </a:spcAft>
            </a:pPr>
            <a:r>
              <a:rPr lang="ru-RU" b="1" u="sng" dirty="0">
                <a:solidFill>
                  <a:srgbClr val="FABD2B"/>
                </a:solidFill>
                <a:ea typeface="Times New Roman" panose="02020603050405020304" pitchFamily="18" charset="0"/>
              </a:rPr>
              <a:t>Обустроить</a:t>
            </a:r>
            <a:r>
              <a:rPr lang="ru-RU" dirty="0">
                <a:ea typeface="Times New Roman" panose="02020603050405020304" pitchFamily="18" charset="0"/>
              </a:rPr>
              <a:t> общество;</a:t>
            </a:r>
            <a:endParaRPr lang="ru-RU" dirty="0">
              <a:effectLst/>
              <a:latin typeface="Arial" panose="020B0604020202020204" pitchFamily="34" charset="0"/>
              <a:ea typeface="Times New Roman" panose="02020603050405020304" pitchFamily="18" charset="0"/>
            </a:endParaRPr>
          </a:p>
          <a:p>
            <a:pPr>
              <a:spcBef>
                <a:spcPts val="0"/>
              </a:spcBef>
              <a:spcAft>
                <a:spcPts val="600"/>
              </a:spcAft>
            </a:pPr>
            <a:r>
              <a:rPr lang="ru-RU" dirty="0">
                <a:ea typeface="Times New Roman" panose="02020603050405020304" pitchFamily="18" charset="0"/>
              </a:rPr>
              <a:t>Обрести </a:t>
            </a:r>
            <a:r>
              <a:rPr lang="ru-RU" b="1" u="sng" dirty="0">
                <a:solidFill>
                  <a:srgbClr val="FABD2B"/>
                </a:solidFill>
                <a:ea typeface="Times New Roman" panose="02020603050405020304" pitchFamily="18" charset="0"/>
              </a:rPr>
              <a:t>надежду</a:t>
            </a:r>
            <a:r>
              <a:rPr lang="ru-RU" dirty="0">
                <a:ea typeface="Times New Roman" panose="02020603050405020304" pitchFamily="18" charset="0"/>
              </a:rPr>
              <a:t> в вечности.</a:t>
            </a:r>
            <a:endParaRPr lang="en-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6547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B9151-8908-C4AB-0836-DB58315C002F}"/>
              </a:ext>
            </a:extLst>
          </p:cNvPr>
          <p:cNvSpPr>
            <a:spLocks noGrp="1"/>
          </p:cNvSpPr>
          <p:nvPr>
            <p:ph idx="1"/>
          </p:nvPr>
        </p:nvSpPr>
        <p:spPr>
          <a:xfrm>
            <a:off x="591787" y="468086"/>
            <a:ext cx="11008426" cy="5061857"/>
          </a:xfrm>
        </p:spPr>
        <p:txBody>
          <a:bodyPr/>
          <a:lstStyle/>
          <a:p>
            <a:pPr marL="0" marR="0" indent="0">
              <a:spcBef>
                <a:spcPts val="0"/>
              </a:spcBef>
              <a:spcAft>
                <a:spcPts val="600"/>
              </a:spcAft>
              <a:buNone/>
            </a:pPr>
            <a:r>
              <a:rPr lang="ru-RU" baseline="30000" dirty="0">
                <a:effectLst/>
                <a:latin typeface="Arial" panose="020B0604020202020204" pitchFamily="34" charset="0"/>
                <a:ea typeface="Times New Roman" panose="02020603050405020304" pitchFamily="18" charset="0"/>
              </a:rPr>
              <a:t>11:5</a:t>
            </a:r>
            <a:r>
              <a:rPr lang="ru-RU" dirty="0">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Праведность непорочных делает прямыми их пути</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а нечестивые падают от своего нечестия. </a:t>
            </a:r>
            <a:r>
              <a:rPr lang="ru-RU" baseline="30000" dirty="0">
                <a:solidFill>
                  <a:srgbClr val="EEEAD2"/>
                </a:solidFill>
                <a:effectLst/>
                <a:latin typeface="Arial" panose="020B0604020202020204" pitchFamily="34" charset="0"/>
                <a:ea typeface="Times New Roman" panose="02020603050405020304" pitchFamily="18" charset="0"/>
              </a:rPr>
              <a:t>6</a:t>
            </a:r>
            <a:r>
              <a:rPr lang="ru-RU" dirty="0">
                <a:solidFill>
                  <a:srgbClr val="EEEAD2"/>
                </a:solidFill>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Праведность прямодушных спасает их</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а вероломных захватывают злые страсти… </a:t>
            </a:r>
            <a:r>
              <a:rPr lang="ru-RU" baseline="30000" dirty="0">
                <a:solidFill>
                  <a:srgbClr val="EEEAD2"/>
                </a:solidFill>
                <a:effectLst/>
                <a:latin typeface="Arial" panose="020B0604020202020204" pitchFamily="34" charset="0"/>
                <a:ea typeface="Times New Roman" panose="02020603050405020304" pitchFamily="18" charset="0"/>
              </a:rPr>
              <a:t>14:2</a:t>
            </a:r>
            <a:r>
              <a:rPr lang="ru-RU" dirty="0">
                <a:solidFill>
                  <a:srgbClr val="EEEAD2"/>
                </a:solidFill>
                <a:effectLst/>
                <a:latin typeface="Arial" panose="020B0604020202020204" pitchFamily="34" charset="0"/>
                <a:ea typeface="Times New Roman" panose="02020603050405020304" pitchFamily="18" charset="0"/>
              </a:rPr>
              <a:t> Идущий прямым путем боится Господа, а тот, чьи пути кривы, Его презирает… </a:t>
            </a:r>
            <a:r>
              <a:rPr lang="ru-RU" baseline="30000" dirty="0">
                <a:solidFill>
                  <a:srgbClr val="EEEAD2"/>
                </a:solidFill>
                <a:effectLst/>
                <a:latin typeface="Arial" panose="020B0604020202020204" pitchFamily="34" charset="0"/>
                <a:ea typeface="Times New Roman" panose="02020603050405020304" pitchFamily="18" charset="0"/>
              </a:rPr>
              <a:t>12</a:t>
            </a:r>
            <a:r>
              <a:rPr lang="ru-RU" dirty="0">
                <a:solidFill>
                  <a:srgbClr val="EEEAD2"/>
                </a:solidFill>
                <a:effectLst/>
                <a:latin typeface="Arial" panose="020B0604020202020204" pitchFamily="34" charset="0"/>
                <a:ea typeface="Times New Roman" panose="02020603050405020304" pitchFamily="18" charset="0"/>
              </a:rPr>
              <a:t> Бывает путь, который кажется человеку прямым, но в конце его – пути смерти… </a:t>
            </a:r>
          </a:p>
          <a:p>
            <a:pPr marL="0" marR="0" indent="0" algn="r">
              <a:spcBef>
                <a:spcPts val="0"/>
              </a:spcBef>
              <a:spcAft>
                <a:spcPts val="600"/>
              </a:spcAft>
              <a:buNone/>
            </a:pPr>
            <a:r>
              <a:rPr lang="ru-RU" dirty="0">
                <a:solidFill>
                  <a:srgbClr val="EEEAD2"/>
                </a:solidFill>
                <a:ea typeface="Times New Roman" panose="02020603050405020304" pitchFamily="18" charset="0"/>
              </a:rPr>
              <a:t>(Книга Притч 11:5-6, 14:2,12)</a:t>
            </a:r>
            <a:endParaRPr lang="en-RU" dirty="0">
              <a:solidFill>
                <a:srgbClr val="EEEAD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2995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F598B-8F7F-81EF-CA46-0EF97899AB38}"/>
              </a:ext>
            </a:extLst>
          </p:cNvPr>
          <p:cNvSpPr>
            <a:spLocks noGrp="1"/>
          </p:cNvSpPr>
          <p:nvPr>
            <p:ph idx="1"/>
          </p:nvPr>
        </p:nvSpPr>
        <p:spPr>
          <a:xfrm>
            <a:off x="617517" y="783771"/>
            <a:ext cx="11008426" cy="4652525"/>
          </a:xfrm>
        </p:spPr>
        <p:txBody>
          <a:bodyPr/>
          <a:lstStyle/>
          <a:p>
            <a:pPr marL="0" indent="0">
              <a:buNone/>
            </a:pPr>
            <a:r>
              <a:rPr lang="ru-RU" baseline="30000" dirty="0">
                <a:effectLst/>
                <a:latin typeface="Arial" panose="020B0604020202020204" pitchFamily="34" charset="0"/>
                <a:ea typeface="Times New Roman" panose="02020603050405020304" pitchFamily="18" charset="0"/>
              </a:rPr>
              <a:t>29:18</a:t>
            </a:r>
            <a:r>
              <a:rPr lang="ru-RU" dirty="0">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Где нет откровения свыше, народ распоясывается</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но блажен тот, кто хранит Закон… </a:t>
            </a:r>
            <a:r>
              <a:rPr lang="ru-RU" baseline="30000" dirty="0">
                <a:solidFill>
                  <a:srgbClr val="EEEAD2"/>
                </a:solidFill>
                <a:effectLst/>
                <a:latin typeface="Arial" panose="020B0604020202020204" pitchFamily="34" charset="0"/>
                <a:ea typeface="Times New Roman" panose="02020603050405020304" pitchFamily="18" charset="0"/>
              </a:rPr>
              <a:t>25</a:t>
            </a:r>
            <a:r>
              <a:rPr lang="ru-RU" dirty="0">
                <a:solidFill>
                  <a:srgbClr val="EEEAD2"/>
                </a:solidFill>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Страх перед человеком – ловушка</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а верящий Господу находится в безопасности. </a:t>
            </a:r>
            <a:r>
              <a:rPr lang="ru-RU" baseline="30000" dirty="0">
                <a:solidFill>
                  <a:srgbClr val="EEEAD2"/>
                </a:solidFill>
                <a:effectLst/>
                <a:latin typeface="Arial" panose="020B0604020202020204" pitchFamily="34" charset="0"/>
                <a:ea typeface="Times New Roman" panose="02020603050405020304" pitchFamily="18" charset="0"/>
              </a:rPr>
              <a:t>26</a:t>
            </a:r>
            <a:r>
              <a:rPr lang="ru-RU" dirty="0">
                <a:solidFill>
                  <a:srgbClr val="EEEAD2"/>
                </a:solidFill>
                <a:effectLst/>
                <a:latin typeface="Arial" panose="020B0604020202020204" pitchFamily="34" charset="0"/>
                <a:ea typeface="Times New Roman" panose="02020603050405020304" pitchFamily="18" charset="0"/>
              </a:rPr>
              <a:t> Многие ищут приема у правителя, но справедливость – от Господа… </a:t>
            </a:r>
            <a:r>
              <a:rPr lang="ru-RU" baseline="30000" dirty="0">
                <a:solidFill>
                  <a:srgbClr val="EEEAD2"/>
                </a:solidFill>
                <a:effectLst/>
                <a:latin typeface="Arial" panose="020B0604020202020204" pitchFamily="34" charset="0"/>
                <a:ea typeface="Times New Roman" panose="02020603050405020304" pitchFamily="18" charset="0"/>
              </a:rPr>
              <a:t>30:5</a:t>
            </a:r>
            <a:r>
              <a:rPr lang="ru-RU" dirty="0">
                <a:solidFill>
                  <a:srgbClr val="EEEAD2"/>
                </a:solidFill>
                <a:effectLst/>
                <a:latin typeface="Arial" panose="020B0604020202020204" pitchFamily="34" charset="0"/>
                <a:ea typeface="Times New Roman" panose="02020603050405020304" pitchFamily="18" charset="0"/>
              </a:rPr>
              <a:t> Всякое Божье слово чисто; щит Он всем ищущим в Нем прибежища. </a:t>
            </a:r>
            <a:r>
              <a:rPr lang="ru-RU" baseline="30000" dirty="0">
                <a:solidFill>
                  <a:srgbClr val="EEEAD2"/>
                </a:solidFill>
                <a:effectLst/>
                <a:latin typeface="Arial" panose="020B0604020202020204" pitchFamily="34" charset="0"/>
                <a:ea typeface="Times New Roman" panose="02020603050405020304" pitchFamily="18" charset="0"/>
              </a:rPr>
              <a:t>6</a:t>
            </a:r>
            <a:r>
              <a:rPr lang="ru-RU" dirty="0">
                <a:solidFill>
                  <a:srgbClr val="EEEAD2"/>
                </a:solidFill>
                <a:effectLst/>
                <a:latin typeface="Arial" panose="020B0604020202020204" pitchFamily="34" charset="0"/>
                <a:ea typeface="Times New Roman" panose="02020603050405020304" pitchFamily="18" charset="0"/>
              </a:rPr>
              <a:t> К словам Его не прибавляй, иначе Он упрекнет тебя, и окажешься ты лгуном.</a:t>
            </a:r>
          </a:p>
          <a:p>
            <a:pPr marL="0" indent="0" algn="r">
              <a:buNone/>
            </a:pPr>
            <a:r>
              <a:rPr lang="ru-RU" dirty="0">
                <a:solidFill>
                  <a:srgbClr val="EEEAD2"/>
                </a:solidFill>
              </a:rPr>
              <a:t>(Книга Притч 29:18; 25-26 и 30:5-6)</a:t>
            </a:r>
            <a:r>
              <a:rPr lang="en-RU" dirty="0">
                <a:solidFill>
                  <a:srgbClr val="EEEAD2"/>
                </a:solidFill>
                <a:effectLst/>
              </a:rPr>
              <a:t> </a:t>
            </a:r>
            <a:endParaRPr lang="en-RU" dirty="0">
              <a:solidFill>
                <a:srgbClr val="EEEAD2"/>
              </a:solidFill>
            </a:endParaRPr>
          </a:p>
        </p:txBody>
      </p:sp>
    </p:spTree>
    <p:extLst>
      <p:ext uri="{BB962C8B-B14F-4D97-AF65-F5344CB8AC3E}">
        <p14:creationId xmlns:p14="http://schemas.microsoft.com/office/powerpoint/2010/main" val="1947992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335D-7F84-1A1B-B489-289410EB74D6}"/>
              </a:ext>
            </a:extLst>
          </p:cNvPr>
          <p:cNvSpPr>
            <a:spLocks noGrp="1"/>
          </p:cNvSpPr>
          <p:nvPr>
            <p:ph type="title"/>
          </p:nvPr>
        </p:nvSpPr>
        <p:spPr/>
        <p:txBody>
          <a:bodyPr/>
          <a:lstStyle/>
          <a:p>
            <a:r>
              <a:rPr lang="ru-RU" dirty="0"/>
              <a:t>ОБОСНОВАННЫЙ ВЫБОР</a:t>
            </a:r>
            <a:endParaRPr lang="en-RU" dirty="0"/>
          </a:p>
        </p:txBody>
      </p:sp>
      <p:sp>
        <p:nvSpPr>
          <p:cNvPr id="3" name="Content Placeholder 2">
            <a:extLst>
              <a:ext uri="{FF2B5EF4-FFF2-40B4-BE49-F238E27FC236}">
                <a16:creationId xmlns:a16="http://schemas.microsoft.com/office/drawing/2014/main" id="{D98CA168-9195-1D70-699F-2BBA0B41BBBE}"/>
              </a:ext>
            </a:extLst>
          </p:cNvPr>
          <p:cNvSpPr>
            <a:spLocks noGrp="1"/>
          </p:cNvSpPr>
          <p:nvPr>
            <p:ph idx="1"/>
          </p:nvPr>
        </p:nvSpPr>
        <p:spPr/>
        <p:txBody>
          <a:bodyPr/>
          <a:lstStyle/>
          <a:p>
            <a:pPr marL="0" indent="0">
              <a:buNone/>
            </a:pPr>
            <a:r>
              <a:rPr lang="ru-RU" dirty="0"/>
              <a:t>Полагаясь на Господа, мы получаем доступ к алгоритму принятия решений в жизни, который помогает нам не только сделать</a:t>
            </a:r>
            <a:r>
              <a:rPr lang="en-US" dirty="0"/>
              <a:t> </a:t>
            </a:r>
            <a:r>
              <a:rPr lang="ru-RU" dirty="0"/>
              <a:t>выбор в вопросах </a:t>
            </a:r>
            <a:r>
              <a:rPr lang="ru-RU" b="1" u="sng" dirty="0">
                <a:solidFill>
                  <a:srgbClr val="FABD2B"/>
                </a:solidFill>
              </a:rPr>
              <a:t>морали</a:t>
            </a:r>
            <a:r>
              <a:rPr lang="ru-RU" dirty="0"/>
              <a:t>, но и не становиться заложником:</a:t>
            </a:r>
          </a:p>
          <a:p>
            <a:r>
              <a:rPr lang="ru-RU" b="1" u="sng" dirty="0">
                <a:solidFill>
                  <a:srgbClr val="FABD2B"/>
                </a:solidFill>
              </a:rPr>
              <a:t>Себя</a:t>
            </a:r>
            <a:r>
              <a:rPr lang="ru-RU" dirty="0"/>
              <a:t> и своих желаний;</a:t>
            </a:r>
          </a:p>
          <a:p>
            <a:r>
              <a:rPr lang="ru-RU" b="1" u="sng" dirty="0">
                <a:solidFill>
                  <a:srgbClr val="FABD2B"/>
                </a:solidFill>
              </a:rPr>
              <a:t>Страстей</a:t>
            </a:r>
            <a:r>
              <a:rPr lang="ru-RU" dirty="0"/>
              <a:t>;</a:t>
            </a:r>
          </a:p>
          <a:p>
            <a:r>
              <a:rPr lang="ru-RU" dirty="0"/>
              <a:t>Страха </a:t>
            </a:r>
            <a:r>
              <a:rPr lang="ru-RU" b="1" u="sng" dirty="0">
                <a:solidFill>
                  <a:srgbClr val="FABD2B"/>
                </a:solidFill>
              </a:rPr>
              <a:t>разочаровать</a:t>
            </a:r>
            <a:r>
              <a:rPr lang="ru-RU" dirty="0"/>
              <a:t> других людей, включая </a:t>
            </a:r>
            <a:r>
              <a:rPr lang="ru-RU" b="1" u="sng" dirty="0">
                <a:solidFill>
                  <a:srgbClr val="FABD2B"/>
                </a:solidFill>
              </a:rPr>
              <a:t>начальников</a:t>
            </a:r>
            <a:r>
              <a:rPr lang="ru-RU" dirty="0"/>
              <a:t>.</a:t>
            </a:r>
          </a:p>
        </p:txBody>
      </p:sp>
    </p:spTree>
    <p:extLst>
      <p:ext uri="{BB962C8B-B14F-4D97-AF65-F5344CB8AC3E}">
        <p14:creationId xmlns:p14="http://schemas.microsoft.com/office/powerpoint/2010/main" val="37957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8F4F2-769E-AB6E-7E2F-72100B0093A5}"/>
              </a:ext>
            </a:extLst>
          </p:cNvPr>
          <p:cNvSpPr>
            <a:spLocks noGrp="1"/>
          </p:cNvSpPr>
          <p:nvPr>
            <p:ph idx="1"/>
          </p:nvPr>
        </p:nvSpPr>
        <p:spPr>
          <a:xfrm>
            <a:off x="617517" y="598715"/>
            <a:ext cx="11008426" cy="4837582"/>
          </a:xfrm>
        </p:spPr>
        <p:txBody>
          <a:bodyPr/>
          <a:lstStyle/>
          <a:p>
            <a:r>
              <a:rPr lang="ru-RU" i="1" dirty="0"/>
              <a:t>Проявляется ли наша вера на практике в нашей жизни? Можем ли мы сказать, что мы проверяем наши желания нашими убеждениями? Ведомы ли мы нашими страстями? Управляет ли нашими желаниями стремление угодить другим людям? Стремимся ли мы делать всё наперекор кому-то, не отдавая себе отчёт, что это тоже проявление нашей зависимости от них?</a:t>
            </a:r>
          </a:p>
          <a:p>
            <a:r>
              <a:rPr lang="ru-RU" b="1" dirty="0"/>
              <a:t>Мудрость предупреждает о том, как неверие нам душу разрывает </a:t>
            </a:r>
            <a:endParaRPr lang="en-RU" b="1" dirty="0"/>
          </a:p>
        </p:txBody>
      </p:sp>
    </p:spTree>
    <p:extLst>
      <p:ext uri="{BB962C8B-B14F-4D97-AF65-F5344CB8AC3E}">
        <p14:creationId xmlns:p14="http://schemas.microsoft.com/office/powerpoint/2010/main" val="2352075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9BBF4A-65EA-83ED-EB99-2D15D2E0E0D6}"/>
              </a:ext>
            </a:extLst>
          </p:cNvPr>
          <p:cNvSpPr>
            <a:spLocks noGrp="1"/>
          </p:cNvSpPr>
          <p:nvPr>
            <p:ph idx="1"/>
          </p:nvPr>
        </p:nvSpPr>
        <p:spPr>
          <a:xfrm>
            <a:off x="617517" y="435429"/>
            <a:ext cx="11008426" cy="5000867"/>
          </a:xfrm>
        </p:spPr>
        <p:txBody>
          <a:bodyPr/>
          <a:lstStyle/>
          <a:p>
            <a:pPr marL="0" indent="0" algn="l">
              <a:buNone/>
            </a:pPr>
            <a:r>
              <a:rPr lang="ru-RU" b="0" i="0" u="none" strike="noStrike" dirty="0">
                <a:solidFill>
                  <a:srgbClr val="EEEAD2"/>
                </a:solidFill>
                <a:effectLst/>
                <a:latin typeface="Arial" panose="020B0604020202020204" pitchFamily="34" charset="0"/>
              </a:rPr>
              <a:t>– Неужели вы действительно такого убеждения о последствиях </a:t>
            </a:r>
            <a:r>
              <a:rPr lang="ru-RU" b="0" i="0" u="none" strike="noStrike" dirty="0" err="1">
                <a:solidFill>
                  <a:srgbClr val="EEEAD2"/>
                </a:solidFill>
                <a:effectLst/>
                <a:latin typeface="Arial" panose="020B0604020202020204" pitchFamily="34" charset="0"/>
              </a:rPr>
              <a:t>иссякновения</a:t>
            </a:r>
            <a:r>
              <a:rPr lang="ru-RU" b="0" i="0" u="none" strike="noStrike" dirty="0">
                <a:solidFill>
                  <a:srgbClr val="EEEAD2"/>
                </a:solidFill>
                <a:effectLst/>
                <a:latin typeface="Arial" panose="020B0604020202020204" pitchFamily="34" charset="0"/>
              </a:rPr>
              <a:t> у людей веры в бессмертие души их? – спросил вдруг старец Ивана Федоровича.</a:t>
            </a:r>
          </a:p>
          <a:p>
            <a:pPr marL="0" indent="0" algn="l">
              <a:buNone/>
            </a:pPr>
            <a:r>
              <a:rPr lang="ru-RU" b="0" i="0" u="none" strike="noStrike" dirty="0">
                <a:solidFill>
                  <a:srgbClr val="EEEAD2"/>
                </a:solidFill>
                <a:effectLst/>
                <a:latin typeface="Arial" panose="020B0604020202020204" pitchFamily="34" charset="0"/>
              </a:rPr>
              <a:t>– Да, я это утверждал. </a:t>
            </a:r>
            <a:r>
              <a:rPr lang="ru-RU" b="1" i="0" u="none" strike="noStrike" dirty="0">
                <a:effectLst/>
                <a:latin typeface="Arial" panose="020B0604020202020204" pitchFamily="34" charset="0"/>
              </a:rPr>
              <a:t>Нет добродетели, если нет бессмертия</a:t>
            </a:r>
            <a:r>
              <a:rPr lang="ru-RU" b="0" i="0" u="none" strike="noStrike" dirty="0">
                <a:effectLst/>
                <a:latin typeface="Arial" panose="020B0604020202020204" pitchFamily="34" charset="0"/>
              </a:rPr>
              <a:t>.</a:t>
            </a:r>
          </a:p>
          <a:p>
            <a:pPr marL="0" indent="0" algn="l">
              <a:buNone/>
            </a:pPr>
            <a:r>
              <a:rPr lang="ru-RU" b="0" i="0" u="none" strike="noStrike" dirty="0">
                <a:solidFill>
                  <a:srgbClr val="EEEAD2"/>
                </a:solidFill>
                <a:effectLst/>
                <a:latin typeface="Arial" panose="020B0604020202020204" pitchFamily="34" charset="0"/>
              </a:rPr>
              <a:t>– Блаженны вы, коли так веруете, или уже очень несчастны!</a:t>
            </a:r>
          </a:p>
          <a:p>
            <a:pPr marL="0" indent="0" algn="l">
              <a:buNone/>
            </a:pPr>
            <a:r>
              <a:rPr lang="ru-RU" b="0" i="0" u="none" strike="noStrike" dirty="0">
                <a:solidFill>
                  <a:srgbClr val="EEEAD2"/>
                </a:solidFill>
                <a:effectLst/>
                <a:latin typeface="Arial" panose="020B0604020202020204" pitchFamily="34" charset="0"/>
              </a:rPr>
              <a:t>– Почему несчастен? – улыбнулся Иван Федорович.</a:t>
            </a:r>
          </a:p>
          <a:p>
            <a:pPr marL="0" indent="0" algn="l">
              <a:buNone/>
            </a:pPr>
            <a:r>
              <a:rPr lang="ru-RU" b="0" i="0" u="none" strike="noStrike" dirty="0">
                <a:solidFill>
                  <a:srgbClr val="EEEAD2"/>
                </a:solidFill>
                <a:effectLst/>
                <a:latin typeface="Arial" panose="020B0604020202020204" pitchFamily="34" charset="0"/>
              </a:rPr>
              <a:t>– Потому что, по всей вероятности, не веруете сами ни в бессмертие вашей души, ни даже в то, что написали о церкви и о церковном вопросе.</a:t>
            </a:r>
          </a:p>
          <a:p>
            <a:pPr marL="0" indent="0" algn="r">
              <a:buNone/>
            </a:pPr>
            <a:r>
              <a:rPr lang="en-US" b="0" u="none" strike="noStrike" dirty="0">
                <a:solidFill>
                  <a:srgbClr val="EEEAD2"/>
                </a:solidFill>
                <a:effectLst/>
                <a:latin typeface="Arial" panose="020B0604020202020204" pitchFamily="34" charset="0"/>
              </a:rPr>
              <a:t>(</a:t>
            </a:r>
            <a:r>
              <a:rPr lang="ru-RU" b="0" u="none" strike="noStrike" dirty="0">
                <a:solidFill>
                  <a:srgbClr val="EEEAD2"/>
                </a:solidFill>
                <a:effectLst/>
                <a:latin typeface="Arial" panose="020B0604020202020204" pitchFamily="34" charset="0"/>
              </a:rPr>
              <a:t>Фёдор Достоевский «Братья Карамазовы»)</a:t>
            </a:r>
          </a:p>
        </p:txBody>
      </p:sp>
    </p:spTree>
    <p:extLst>
      <p:ext uri="{BB962C8B-B14F-4D97-AF65-F5344CB8AC3E}">
        <p14:creationId xmlns:p14="http://schemas.microsoft.com/office/powerpoint/2010/main" val="3908997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B9151-8908-C4AB-0836-DB58315C002F}"/>
              </a:ext>
            </a:extLst>
          </p:cNvPr>
          <p:cNvSpPr>
            <a:spLocks noGrp="1"/>
          </p:cNvSpPr>
          <p:nvPr>
            <p:ph idx="1"/>
          </p:nvPr>
        </p:nvSpPr>
        <p:spPr>
          <a:xfrm>
            <a:off x="591787" y="468086"/>
            <a:ext cx="11008426" cy="5061857"/>
          </a:xfrm>
        </p:spPr>
        <p:txBody>
          <a:bodyPr/>
          <a:lstStyle/>
          <a:p>
            <a:pPr marL="0" indent="0">
              <a:spcBef>
                <a:spcPts val="0"/>
              </a:spcBef>
              <a:spcAft>
                <a:spcPts val="600"/>
              </a:spcAft>
              <a:buNone/>
            </a:pPr>
            <a:r>
              <a:rPr lang="ru-RU" baseline="30000" dirty="0">
                <a:effectLst/>
                <a:latin typeface="Arial" panose="020B0604020202020204" pitchFamily="34" charset="0"/>
                <a:ea typeface="Times New Roman" panose="02020603050405020304" pitchFamily="18" charset="0"/>
              </a:rPr>
              <a:t>11:10</a:t>
            </a:r>
            <a:r>
              <a:rPr lang="ru-RU" dirty="0">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Когда праведные процветают, город радуется</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когда гибнут грешные, звучат крики радости. </a:t>
            </a:r>
            <a:r>
              <a:rPr lang="ru-RU" baseline="30000" dirty="0">
                <a:solidFill>
                  <a:srgbClr val="EEEAD2"/>
                </a:solidFill>
                <a:effectLst/>
                <a:latin typeface="Arial" panose="020B0604020202020204" pitchFamily="34" charset="0"/>
                <a:ea typeface="Times New Roman" panose="02020603050405020304" pitchFamily="18" charset="0"/>
              </a:rPr>
              <a:t>11</a:t>
            </a:r>
            <a:r>
              <a:rPr lang="ru-RU" dirty="0">
                <a:solidFill>
                  <a:srgbClr val="EEEAD2"/>
                </a:solidFill>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Благословением праведных город превознесен</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dirty="0">
                <a:solidFill>
                  <a:srgbClr val="EEEAD2"/>
                </a:solidFill>
                <a:effectLst/>
                <a:latin typeface="Arial" panose="020B0604020202020204" pitchFamily="34" charset="0"/>
                <a:ea typeface="Times New Roman" panose="02020603050405020304" pitchFamily="18" charset="0"/>
              </a:rPr>
              <a:t>но уста нечестивых его разрушают… </a:t>
            </a:r>
            <a:r>
              <a:rPr lang="ru-RU" baseline="30000" dirty="0">
                <a:solidFill>
                  <a:srgbClr val="EEEAD2"/>
                </a:solidFill>
                <a:effectLst/>
                <a:latin typeface="Arial" panose="020B0604020202020204" pitchFamily="34" charset="0"/>
                <a:ea typeface="Times New Roman" panose="02020603050405020304" pitchFamily="18" charset="0"/>
              </a:rPr>
              <a:t>29:2</a:t>
            </a:r>
            <a:r>
              <a:rPr lang="ru-RU" dirty="0">
                <a:solidFill>
                  <a:srgbClr val="EEEAD2"/>
                </a:solidFill>
                <a:effectLst/>
                <a:latin typeface="Arial" panose="020B0604020202020204" pitchFamily="34" charset="0"/>
                <a:ea typeface="Times New Roman" panose="02020603050405020304" pitchFamily="18" charset="0"/>
              </a:rPr>
              <a:t> Когда умножаются праведники, люди радуются, а когда нечестивые правят, люди стонут…</a:t>
            </a:r>
          </a:p>
          <a:p>
            <a:pPr marL="0" marR="0" indent="0" algn="r">
              <a:spcBef>
                <a:spcPts val="0"/>
              </a:spcBef>
              <a:spcAft>
                <a:spcPts val="600"/>
              </a:spcAft>
              <a:buNone/>
            </a:pPr>
            <a:r>
              <a:rPr lang="ru-RU" dirty="0">
                <a:solidFill>
                  <a:srgbClr val="EEEAD2"/>
                </a:solidFill>
                <a:ea typeface="Times New Roman" panose="02020603050405020304" pitchFamily="18" charset="0"/>
              </a:rPr>
              <a:t>(Книга Притч 11:10-11 и 29:2)</a:t>
            </a:r>
            <a:endParaRPr lang="en-RU" dirty="0">
              <a:solidFill>
                <a:srgbClr val="EEEAD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903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6E4B-B927-3A55-8055-DC428F560459}"/>
              </a:ext>
            </a:extLst>
          </p:cNvPr>
          <p:cNvSpPr>
            <a:spLocks noGrp="1"/>
          </p:cNvSpPr>
          <p:nvPr>
            <p:ph type="title"/>
          </p:nvPr>
        </p:nvSpPr>
        <p:spPr/>
        <p:txBody>
          <a:bodyPr/>
          <a:lstStyle/>
          <a:p>
            <a:r>
              <a:rPr lang="ru-RU" dirty="0"/>
              <a:t>ОБУСТРОЕННОЕ ОБЩЕСТВО</a:t>
            </a:r>
            <a:endParaRPr lang="en-RU" dirty="0"/>
          </a:p>
        </p:txBody>
      </p:sp>
      <p:sp>
        <p:nvSpPr>
          <p:cNvPr id="3" name="Content Placeholder 2">
            <a:extLst>
              <a:ext uri="{FF2B5EF4-FFF2-40B4-BE49-F238E27FC236}">
                <a16:creationId xmlns:a16="http://schemas.microsoft.com/office/drawing/2014/main" id="{7687CA0E-C622-3907-C9D8-8990243DDDF9}"/>
              </a:ext>
            </a:extLst>
          </p:cNvPr>
          <p:cNvSpPr>
            <a:spLocks noGrp="1"/>
          </p:cNvSpPr>
          <p:nvPr>
            <p:ph idx="1"/>
          </p:nvPr>
        </p:nvSpPr>
        <p:spPr/>
        <p:txBody>
          <a:bodyPr/>
          <a:lstStyle/>
          <a:p>
            <a:pPr marL="0" indent="0">
              <a:buNone/>
            </a:pPr>
            <a:r>
              <a:rPr lang="ru-RU" dirty="0"/>
              <a:t>Раз за разом в Священном Писании мы видим, что индивидуальное доверие Господу даже небольшого количества людей ведёт к благословению и процветанию всего общества в целом. Потому что близкие отношения с Богом приводят к:</a:t>
            </a:r>
          </a:p>
          <a:p>
            <a:r>
              <a:rPr lang="ru-RU" dirty="0"/>
              <a:t>Новому </a:t>
            </a:r>
            <a:r>
              <a:rPr lang="ru-RU" b="1" u="sng" dirty="0">
                <a:solidFill>
                  <a:srgbClr val="FABD2B"/>
                </a:solidFill>
              </a:rPr>
              <a:t>осознанию</a:t>
            </a:r>
            <a:r>
              <a:rPr lang="ru-RU" dirty="0"/>
              <a:t> себя в обществе;</a:t>
            </a:r>
          </a:p>
          <a:p>
            <a:r>
              <a:rPr lang="ru-RU" dirty="0"/>
              <a:t>Новым отношениям </a:t>
            </a:r>
            <a:r>
              <a:rPr lang="ru-RU" b="1" u="sng" dirty="0">
                <a:solidFill>
                  <a:srgbClr val="FABD2B"/>
                </a:solidFill>
              </a:rPr>
              <a:t>между людьми</a:t>
            </a:r>
            <a:r>
              <a:rPr lang="ru-RU" dirty="0"/>
              <a:t> в обществе;</a:t>
            </a:r>
          </a:p>
          <a:p>
            <a:r>
              <a:rPr lang="ru-RU" dirty="0"/>
              <a:t>Новому отношению </a:t>
            </a:r>
            <a:r>
              <a:rPr lang="ru-RU" b="1" u="sng" dirty="0">
                <a:solidFill>
                  <a:srgbClr val="FABD2B"/>
                </a:solidFill>
              </a:rPr>
              <a:t>к деньгам</a:t>
            </a:r>
            <a:r>
              <a:rPr lang="ru-RU" dirty="0"/>
              <a:t> в обществе.</a:t>
            </a:r>
          </a:p>
        </p:txBody>
      </p:sp>
    </p:spTree>
    <p:extLst>
      <p:ext uri="{BB962C8B-B14F-4D97-AF65-F5344CB8AC3E}">
        <p14:creationId xmlns:p14="http://schemas.microsoft.com/office/powerpoint/2010/main" val="3983298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5DE856-409F-2FA7-9DE8-9D4EAB9F9D90}"/>
              </a:ext>
            </a:extLst>
          </p:cNvPr>
          <p:cNvSpPr>
            <a:spLocks noGrp="1"/>
          </p:cNvSpPr>
          <p:nvPr>
            <p:ph idx="1"/>
          </p:nvPr>
        </p:nvSpPr>
        <p:spPr>
          <a:xfrm>
            <a:off x="617517" y="555171"/>
            <a:ext cx="11008426" cy="4881125"/>
          </a:xfrm>
        </p:spPr>
        <p:txBody>
          <a:bodyPr/>
          <a:lstStyle/>
          <a:p>
            <a:r>
              <a:rPr lang="ru-RU" i="1" dirty="0"/>
              <a:t>Позволяем ли мы нашей вере влиять на наш класс в школе, группу в институте, офис или другое место работы? Помним ли мы, что мы призваны к тому, чтобы быть «солью земли» и «светом миру» или мы «прячем свой светильник под кроватью» убеждения, что вера является сугубо личным делом?</a:t>
            </a:r>
          </a:p>
          <a:p>
            <a:r>
              <a:rPr lang="ru-RU" b="1" dirty="0"/>
              <a:t>Мудрость предупреждает о том, как неверие нам душу разрывает.</a:t>
            </a:r>
            <a:endParaRPr lang="en-RU" b="1" dirty="0"/>
          </a:p>
        </p:txBody>
      </p:sp>
    </p:spTree>
    <p:extLst>
      <p:ext uri="{BB962C8B-B14F-4D97-AF65-F5344CB8AC3E}">
        <p14:creationId xmlns:p14="http://schemas.microsoft.com/office/powerpoint/2010/main" val="2306339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CADEFE-6A73-6987-8527-C076C004F263}"/>
              </a:ext>
            </a:extLst>
          </p:cNvPr>
          <p:cNvSpPr>
            <a:spLocks noGrp="1"/>
          </p:cNvSpPr>
          <p:nvPr>
            <p:ph idx="1"/>
          </p:nvPr>
        </p:nvSpPr>
        <p:spPr>
          <a:xfrm>
            <a:off x="617517" y="674915"/>
            <a:ext cx="11008426" cy="4761382"/>
          </a:xfrm>
        </p:spPr>
        <p:txBody>
          <a:bodyPr/>
          <a:lstStyle/>
          <a:p>
            <a:pPr marL="0" indent="0">
              <a:buNone/>
            </a:pPr>
            <a:r>
              <a:rPr lang="ru-RU" b="0" i="0" u="none" strike="noStrike" dirty="0">
                <a:effectLst/>
                <a:latin typeface="Arial" panose="020B0604020202020204" pitchFamily="34" charset="0"/>
              </a:rPr>
              <a:t>«</a:t>
            </a:r>
            <a:r>
              <a:rPr lang="ru-RU" b="0" i="1" u="none" strike="noStrike" dirty="0">
                <a:effectLst/>
                <a:latin typeface="Arial" panose="020B0604020202020204" pitchFamily="34" charset="0"/>
              </a:rPr>
              <a:t>Как скоро люди уверятся, что Бог мало о них печётся и что по смерти они обратятся в ничто, то они предаются совершенно необузданности своих страстей, … думая, что им всё позволено</a:t>
            </a:r>
            <a:r>
              <a:rPr lang="ru-RU" b="0" i="0" u="none" strike="noStrike" dirty="0">
                <a:effectLst/>
                <a:latin typeface="Arial" panose="020B0604020202020204" pitchFamily="34" charset="0"/>
              </a:rPr>
              <a:t>»</a:t>
            </a:r>
          </a:p>
          <a:p>
            <a:pPr marL="0" indent="0" algn="r">
              <a:buNone/>
            </a:pPr>
            <a:r>
              <a:rPr lang="ru-RU" dirty="0"/>
              <a:t>(</a:t>
            </a:r>
            <a:r>
              <a:rPr lang="ru-RU" dirty="0" err="1"/>
              <a:t>Лактанций</a:t>
            </a:r>
            <a:r>
              <a:rPr lang="ru-RU" dirty="0"/>
              <a:t>)</a:t>
            </a:r>
            <a:endParaRPr lang="en-RU" dirty="0"/>
          </a:p>
        </p:txBody>
      </p:sp>
    </p:spTree>
    <p:extLst>
      <p:ext uri="{BB962C8B-B14F-4D97-AF65-F5344CB8AC3E}">
        <p14:creationId xmlns:p14="http://schemas.microsoft.com/office/powerpoint/2010/main" val="3386727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B9151-8908-C4AB-0836-DB58315C002F}"/>
              </a:ext>
            </a:extLst>
          </p:cNvPr>
          <p:cNvSpPr>
            <a:spLocks noGrp="1"/>
          </p:cNvSpPr>
          <p:nvPr>
            <p:ph idx="1"/>
          </p:nvPr>
        </p:nvSpPr>
        <p:spPr>
          <a:xfrm>
            <a:off x="591787" y="468086"/>
            <a:ext cx="11008426" cy="5061857"/>
          </a:xfrm>
        </p:spPr>
        <p:txBody>
          <a:bodyPr/>
          <a:lstStyle/>
          <a:p>
            <a:pPr marL="0" marR="0" indent="0">
              <a:spcBef>
                <a:spcPts val="0"/>
              </a:spcBef>
              <a:spcAft>
                <a:spcPts val="600"/>
              </a:spcAft>
              <a:buNone/>
            </a:pPr>
            <a:r>
              <a:rPr lang="ru-RU" baseline="30000" dirty="0">
                <a:solidFill>
                  <a:srgbClr val="EEEAD2"/>
                </a:solidFill>
                <a:effectLst/>
                <a:latin typeface="Arial" panose="020B0604020202020204" pitchFamily="34" charset="0"/>
                <a:ea typeface="Times New Roman" panose="02020603050405020304" pitchFamily="18" charset="0"/>
              </a:rPr>
              <a:t>11:5</a:t>
            </a:r>
            <a:r>
              <a:rPr lang="ru-RU" dirty="0">
                <a:solidFill>
                  <a:srgbClr val="EEEAD2"/>
                </a:solidFill>
                <a:effectLst/>
                <a:latin typeface="Arial" panose="020B0604020202020204" pitchFamily="34" charset="0"/>
                <a:ea typeface="Times New Roman" panose="02020603050405020304" pitchFamily="18" charset="0"/>
              </a:rPr>
              <a:t> Праведность непорочных делает прямыми их пути, а нечестивые падают от своего нечестия. </a:t>
            </a:r>
            <a:r>
              <a:rPr lang="ru-RU" baseline="30000" dirty="0">
                <a:solidFill>
                  <a:srgbClr val="EEEAD2"/>
                </a:solidFill>
                <a:effectLst/>
                <a:latin typeface="Arial" panose="020B0604020202020204" pitchFamily="34" charset="0"/>
                <a:ea typeface="Times New Roman" panose="02020603050405020304" pitchFamily="18" charset="0"/>
              </a:rPr>
              <a:t>6</a:t>
            </a:r>
            <a:r>
              <a:rPr lang="ru-RU" dirty="0">
                <a:solidFill>
                  <a:srgbClr val="EEEAD2"/>
                </a:solidFill>
                <a:effectLst/>
                <a:latin typeface="Arial" panose="020B0604020202020204" pitchFamily="34" charset="0"/>
                <a:ea typeface="Times New Roman" panose="02020603050405020304" pitchFamily="18" charset="0"/>
              </a:rPr>
              <a:t> Праведность прямодушных спасает их, а вероломных захватывают злые страсти. </a:t>
            </a:r>
            <a:r>
              <a:rPr lang="ru-RU" baseline="30000" dirty="0">
                <a:solidFill>
                  <a:srgbClr val="EEEAD2"/>
                </a:solidFill>
                <a:effectLst/>
                <a:latin typeface="Arial" panose="020B0604020202020204" pitchFamily="34" charset="0"/>
                <a:ea typeface="Times New Roman" panose="02020603050405020304" pitchFamily="18" charset="0"/>
              </a:rPr>
              <a:t>7</a:t>
            </a:r>
            <a:r>
              <a:rPr lang="ru-RU" dirty="0">
                <a:solidFill>
                  <a:srgbClr val="EEEAD2"/>
                </a:solidFill>
                <a:effectLst/>
                <a:latin typeface="Arial" panose="020B0604020202020204" pitchFamily="34" charset="0"/>
                <a:ea typeface="Times New Roman" panose="02020603050405020304" pitchFamily="18" charset="0"/>
              </a:rPr>
              <a:t> Когда умирает грешник, </a:t>
            </a:r>
            <a:r>
              <a:rPr lang="ru-RU" b="1" dirty="0">
                <a:effectLst/>
                <a:latin typeface="Arial" panose="020B0604020202020204" pitchFamily="34" charset="0"/>
                <a:ea typeface="Times New Roman" panose="02020603050405020304" pitchFamily="18" charset="0"/>
              </a:rPr>
              <a:t>гибнет его надежда;</a:t>
            </a:r>
            <a:r>
              <a:rPr lang="ru-RU" b="1" dirty="0">
                <a:solidFill>
                  <a:srgbClr val="000000"/>
                </a:solidFill>
                <a:effectLst/>
                <a:latin typeface="Arial" panose="020B0604020202020204" pitchFamily="34" charset="0"/>
                <a:ea typeface="Times New Roman" panose="02020603050405020304" pitchFamily="18" charset="0"/>
              </a:rPr>
              <a:t> </a:t>
            </a:r>
            <a:r>
              <a:rPr lang="ru-RU" b="1" dirty="0">
                <a:effectLst/>
                <a:latin typeface="Arial" panose="020B0604020202020204" pitchFamily="34" charset="0"/>
                <a:ea typeface="Times New Roman" panose="02020603050405020304" pitchFamily="18" charset="0"/>
              </a:rPr>
              <a:t>ожидания нечестивых не сбудутся</a:t>
            </a:r>
            <a:r>
              <a:rPr lang="ru-RU" dirty="0">
                <a:effectLst/>
                <a:latin typeface="Arial" panose="020B0604020202020204" pitchFamily="34" charset="0"/>
                <a:ea typeface="Times New Roman" panose="02020603050405020304" pitchFamily="18" charset="0"/>
              </a:rPr>
              <a:t>.</a:t>
            </a:r>
            <a:r>
              <a:rPr lang="ru-RU" dirty="0">
                <a:solidFill>
                  <a:srgbClr val="000000"/>
                </a:solidFill>
                <a:effectLst/>
                <a:latin typeface="Arial" panose="020B0604020202020204" pitchFamily="34" charset="0"/>
                <a:ea typeface="Times New Roman" panose="02020603050405020304" pitchFamily="18" charset="0"/>
              </a:rPr>
              <a:t> </a:t>
            </a:r>
            <a:r>
              <a:rPr lang="ru-RU" baseline="30000" dirty="0">
                <a:solidFill>
                  <a:srgbClr val="EEEAD2"/>
                </a:solidFill>
                <a:effectLst/>
                <a:latin typeface="Arial" panose="020B0604020202020204" pitchFamily="34" charset="0"/>
                <a:ea typeface="Times New Roman" panose="02020603050405020304" pitchFamily="18" charset="0"/>
              </a:rPr>
              <a:t>8</a:t>
            </a:r>
            <a:r>
              <a:rPr lang="ru-RU" dirty="0">
                <a:solidFill>
                  <a:srgbClr val="EEEAD2"/>
                </a:solidFill>
                <a:effectLst/>
                <a:latin typeface="Arial" panose="020B0604020202020204" pitchFamily="34" charset="0"/>
                <a:ea typeface="Times New Roman" panose="02020603050405020304" pitchFamily="18" charset="0"/>
              </a:rPr>
              <a:t> Праведник избавляется от беды, вместо него попадает в нее грешник. </a:t>
            </a:r>
            <a:r>
              <a:rPr lang="ru-RU" baseline="30000" dirty="0">
                <a:solidFill>
                  <a:srgbClr val="EEEAD2"/>
                </a:solidFill>
                <a:effectLst/>
                <a:latin typeface="Arial" panose="020B0604020202020204" pitchFamily="34" charset="0"/>
                <a:ea typeface="Times New Roman" panose="02020603050405020304" pitchFamily="18" charset="0"/>
              </a:rPr>
              <a:t>9</a:t>
            </a:r>
            <a:r>
              <a:rPr lang="ru-RU" dirty="0">
                <a:solidFill>
                  <a:srgbClr val="EEEAD2"/>
                </a:solidFill>
                <a:effectLst/>
                <a:latin typeface="Arial" panose="020B0604020202020204" pitchFamily="34" charset="0"/>
                <a:ea typeface="Times New Roman" panose="02020603050405020304" pitchFamily="18" charset="0"/>
              </a:rPr>
              <a:t> Своими устами безбожные губят ближнего, но праведные спасаются своим знанием… </a:t>
            </a:r>
            <a:r>
              <a:rPr lang="en-US" baseline="30000" dirty="0">
                <a:solidFill>
                  <a:srgbClr val="EEEAD2"/>
                </a:solidFill>
                <a:effectLst/>
                <a:latin typeface="Arial" panose="020B0604020202020204" pitchFamily="34" charset="0"/>
                <a:ea typeface="Times New Roman" panose="02020603050405020304" pitchFamily="18" charset="0"/>
              </a:rPr>
              <a:t>14:2</a:t>
            </a:r>
            <a:r>
              <a:rPr lang="ru-RU" baseline="30000" dirty="0">
                <a:solidFill>
                  <a:srgbClr val="EEEAD2"/>
                </a:solidFill>
                <a:effectLst/>
                <a:latin typeface="Arial" panose="020B0604020202020204" pitchFamily="34" charset="0"/>
                <a:ea typeface="Times New Roman" panose="02020603050405020304" pitchFamily="18" charset="0"/>
              </a:rPr>
              <a:t>6</a:t>
            </a:r>
            <a:r>
              <a:rPr lang="ru-RU" dirty="0">
                <a:solidFill>
                  <a:srgbClr val="EEEAD2"/>
                </a:solidFill>
                <a:effectLst/>
                <a:latin typeface="Arial" panose="020B0604020202020204" pitchFamily="34" charset="0"/>
                <a:ea typeface="Times New Roman" panose="02020603050405020304" pitchFamily="18" charset="0"/>
              </a:rPr>
              <a:t> Кто боится Господа – тот в неприступной крепости, и детям его будет прибежище. </a:t>
            </a:r>
            <a:r>
              <a:rPr lang="ru-RU" baseline="30000" dirty="0">
                <a:solidFill>
                  <a:srgbClr val="EEEAD2"/>
                </a:solidFill>
                <a:effectLst/>
                <a:latin typeface="Arial" panose="020B0604020202020204" pitchFamily="34" charset="0"/>
                <a:ea typeface="Times New Roman" panose="02020603050405020304" pitchFamily="18" charset="0"/>
              </a:rPr>
              <a:t>27</a:t>
            </a:r>
            <a:r>
              <a:rPr lang="ru-RU" dirty="0">
                <a:solidFill>
                  <a:srgbClr val="EEEAD2"/>
                </a:solidFill>
                <a:effectLst/>
                <a:latin typeface="Arial" panose="020B0604020202020204" pitchFamily="34" charset="0"/>
                <a:ea typeface="Times New Roman" panose="02020603050405020304" pitchFamily="18" charset="0"/>
              </a:rPr>
              <a:t> Страх перед Господом – источник жизни, отводящий от сетей смерти…</a:t>
            </a:r>
          </a:p>
          <a:p>
            <a:pPr marL="0" marR="0" indent="0" algn="r">
              <a:spcBef>
                <a:spcPts val="0"/>
              </a:spcBef>
              <a:spcAft>
                <a:spcPts val="600"/>
              </a:spcAft>
              <a:buNone/>
            </a:pPr>
            <a:r>
              <a:rPr lang="ru-RU" dirty="0">
                <a:solidFill>
                  <a:srgbClr val="EEEAD2"/>
                </a:solidFill>
                <a:ea typeface="Times New Roman" panose="02020603050405020304" pitchFamily="18" charset="0"/>
              </a:rPr>
              <a:t>(Книга Притч 11:5-</a:t>
            </a:r>
            <a:r>
              <a:rPr lang="en-US" dirty="0">
                <a:solidFill>
                  <a:srgbClr val="EEEAD2"/>
                </a:solidFill>
                <a:ea typeface="Times New Roman" panose="02020603050405020304" pitchFamily="18" charset="0"/>
              </a:rPr>
              <a:t>9 </a:t>
            </a:r>
            <a:r>
              <a:rPr lang="ru-RU" dirty="0">
                <a:solidFill>
                  <a:srgbClr val="EEEAD2"/>
                </a:solidFill>
                <a:ea typeface="Times New Roman" panose="02020603050405020304" pitchFamily="18" charset="0"/>
              </a:rPr>
              <a:t>и 14:26-27)</a:t>
            </a:r>
            <a:endParaRPr lang="en-RU" dirty="0">
              <a:solidFill>
                <a:srgbClr val="EEEAD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9644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028C8-4EC2-3D34-FDDE-43EE0AF36D92}"/>
              </a:ext>
            </a:extLst>
          </p:cNvPr>
          <p:cNvSpPr>
            <a:spLocks noGrp="1"/>
          </p:cNvSpPr>
          <p:nvPr>
            <p:ph type="title"/>
          </p:nvPr>
        </p:nvSpPr>
        <p:spPr/>
        <p:txBody>
          <a:bodyPr/>
          <a:lstStyle/>
          <a:p>
            <a:r>
              <a:rPr lang="ru-RU" dirty="0"/>
              <a:t>ОБРЕТЁННАЯ НАДЕЖДА</a:t>
            </a:r>
            <a:endParaRPr lang="en-RU" dirty="0"/>
          </a:p>
        </p:txBody>
      </p:sp>
      <p:sp>
        <p:nvSpPr>
          <p:cNvPr id="3" name="Content Placeholder 2">
            <a:extLst>
              <a:ext uri="{FF2B5EF4-FFF2-40B4-BE49-F238E27FC236}">
                <a16:creationId xmlns:a16="http://schemas.microsoft.com/office/drawing/2014/main" id="{9A7E10FA-B952-6F75-252E-5C499B97991E}"/>
              </a:ext>
            </a:extLst>
          </p:cNvPr>
          <p:cNvSpPr>
            <a:spLocks noGrp="1"/>
          </p:cNvSpPr>
          <p:nvPr>
            <p:ph idx="1"/>
          </p:nvPr>
        </p:nvSpPr>
        <p:spPr>
          <a:xfrm>
            <a:off x="617517" y="1578429"/>
            <a:ext cx="11008426" cy="3857867"/>
          </a:xfrm>
        </p:spPr>
        <p:txBody>
          <a:bodyPr/>
          <a:lstStyle/>
          <a:p>
            <a:pPr marL="0" indent="0">
              <a:buNone/>
            </a:pPr>
            <a:r>
              <a:rPr lang="ru-RU" dirty="0"/>
              <a:t>Книга Притч не является собранием обещаний Бога, что всё всегда будет происходить именно так, как в ней описано. Но в большинстве случаев, доверяясь Господу, мы можем надеяться на то, что мы не станем заложниками:</a:t>
            </a:r>
          </a:p>
          <a:p>
            <a:r>
              <a:rPr lang="ru-RU" b="1" u="sng" dirty="0">
                <a:solidFill>
                  <a:srgbClr val="FABD2B"/>
                </a:solidFill>
              </a:rPr>
              <a:t>Сплетен</a:t>
            </a:r>
            <a:r>
              <a:rPr lang="ru-RU" dirty="0"/>
              <a:t>;</a:t>
            </a:r>
          </a:p>
          <a:p>
            <a:r>
              <a:rPr lang="ru-RU" b="1" u="sng" dirty="0">
                <a:solidFill>
                  <a:srgbClr val="FABD2B"/>
                </a:solidFill>
              </a:rPr>
              <a:t>Сетей</a:t>
            </a:r>
            <a:r>
              <a:rPr lang="ru-RU" dirty="0"/>
              <a:t>;</a:t>
            </a:r>
          </a:p>
          <a:p>
            <a:r>
              <a:rPr lang="ru-RU" b="1" u="sng" dirty="0">
                <a:solidFill>
                  <a:srgbClr val="FABD2B"/>
                </a:solidFill>
              </a:rPr>
              <a:t>Смерти</a:t>
            </a:r>
            <a:r>
              <a:rPr lang="ru-RU" dirty="0"/>
              <a:t>.</a:t>
            </a:r>
          </a:p>
        </p:txBody>
      </p:sp>
    </p:spTree>
    <p:extLst>
      <p:ext uri="{BB962C8B-B14F-4D97-AF65-F5344CB8AC3E}">
        <p14:creationId xmlns:p14="http://schemas.microsoft.com/office/powerpoint/2010/main" val="2964151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5415D-AA26-9B9A-A897-3F614420EF62}"/>
              </a:ext>
            </a:extLst>
          </p:cNvPr>
          <p:cNvSpPr>
            <a:spLocks noGrp="1"/>
          </p:cNvSpPr>
          <p:nvPr>
            <p:ph idx="1"/>
          </p:nvPr>
        </p:nvSpPr>
        <p:spPr>
          <a:xfrm>
            <a:off x="617517" y="783771"/>
            <a:ext cx="11008426" cy="4652525"/>
          </a:xfrm>
        </p:spPr>
        <p:txBody>
          <a:bodyPr/>
          <a:lstStyle/>
          <a:p>
            <a:r>
              <a:rPr lang="ru-RU" dirty="0"/>
              <a:t>Даже в том случае, если в этой жизни обстоятельства не сложатся так, как мы рассчитывали, у нас есть надежда, которая простирается за пределы этой жизни.</a:t>
            </a:r>
          </a:p>
          <a:p>
            <a:r>
              <a:rPr lang="ru-RU" i="1" dirty="0"/>
              <a:t>В ком или в чём мы черпаем нашу надежду сегодня прежде всего? Полагаемся ли мы на своё положение или состояние, или же действительно надеемся на Господа? Опираемся ли мы на свои права или черпаем надежду в Боге?</a:t>
            </a:r>
          </a:p>
          <a:p>
            <a:r>
              <a:rPr lang="ru-RU" b="1" dirty="0"/>
              <a:t>Мудрость предупреждает, как неверие нашу душу разрывает </a:t>
            </a:r>
          </a:p>
        </p:txBody>
      </p:sp>
    </p:spTree>
    <p:extLst>
      <p:ext uri="{BB962C8B-B14F-4D97-AF65-F5344CB8AC3E}">
        <p14:creationId xmlns:p14="http://schemas.microsoft.com/office/powerpoint/2010/main" val="1381132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CD213D-BD38-F98F-9C50-E3D6F5F97407}"/>
              </a:ext>
            </a:extLst>
          </p:cNvPr>
          <p:cNvSpPr>
            <a:spLocks noGrp="1"/>
          </p:cNvSpPr>
          <p:nvPr>
            <p:ph idx="1"/>
          </p:nvPr>
        </p:nvSpPr>
        <p:spPr>
          <a:xfrm>
            <a:off x="617517" y="500743"/>
            <a:ext cx="11008426" cy="4935553"/>
          </a:xfrm>
        </p:spPr>
        <p:txBody>
          <a:bodyPr/>
          <a:lstStyle/>
          <a:p>
            <a:pPr marL="0" indent="0">
              <a:buNone/>
            </a:pPr>
            <a:r>
              <a:rPr lang="ru-RU" dirty="0">
                <a:effectLst/>
                <a:latin typeface="Arial" panose="020B0604020202020204" pitchFamily="34" charset="0"/>
                <a:ea typeface="Times New Roman" panose="02020603050405020304" pitchFamily="18" charset="0"/>
              </a:rPr>
              <a:t>«</a:t>
            </a:r>
            <a:r>
              <a:rPr lang="en-RU" b="1" i="1" dirty="0">
                <a:effectLst/>
                <a:latin typeface="Arial" panose="020B0604020202020204" pitchFamily="34" charset="0"/>
                <a:ea typeface="Times New Roman" panose="02020603050405020304" pitchFamily="18" charset="0"/>
              </a:rPr>
              <a:t>Слишком многим из нас очень трудно хотеть «неба» вообще</a:t>
            </a:r>
            <a:r>
              <a:rPr lang="en-RU" i="1" dirty="0">
                <a:effectLst/>
                <a:latin typeface="Arial" panose="020B0604020202020204" pitchFamily="34" charset="0"/>
                <a:ea typeface="Times New Roman" panose="02020603050405020304" pitchFamily="18" charset="0"/>
              </a:rPr>
              <a:t> </a:t>
            </a:r>
            <a:r>
              <a:rPr lang="en-RU" i="1" dirty="0">
                <a:solidFill>
                  <a:srgbClr val="EEEAD2"/>
                </a:solidFill>
                <a:effectLst/>
                <a:latin typeface="Arial" panose="020B0604020202020204" pitchFamily="34" charset="0"/>
                <a:ea typeface="Times New Roman" panose="02020603050405020304" pitchFamily="18" charset="0"/>
              </a:rPr>
              <a:t>— разве что во имя того, чтобы встретиться с умершими близкими. </a:t>
            </a:r>
            <a:r>
              <a:rPr lang="en-RU" b="1" i="1" dirty="0">
                <a:effectLst/>
                <a:latin typeface="Arial" panose="020B0604020202020204" pitchFamily="34" charset="0"/>
                <a:ea typeface="Times New Roman" panose="02020603050405020304" pitchFamily="18" charset="0"/>
              </a:rPr>
              <a:t>Одна из причин, почему нам это трудно, в том, что мы не приучены. Вся наша система образования ориентирует наш разум на этот мир.</a:t>
            </a:r>
            <a:r>
              <a:rPr lang="en-RU" i="1" dirty="0">
                <a:effectLst/>
                <a:latin typeface="Arial" panose="020B0604020202020204" pitchFamily="34" charset="0"/>
                <a:ea typeface="Times New Roman" panose="02020603050405020304" pitchFamily="18" charset="0"/>
              </a:rPr>
              <a:t> </a:t>
            </a:r>
            <a:r>
              <a:rPr lang="en-RU" b="1" i="1" dirty="0">
                <a:effectLst/>
                <a:latin typeface="Arial" panose="020B0604020202020204" pitchFamily="34" charset="0"/>
                <a:ea typeface="Times New Roman" panose="02020603050405020304" pitchFamily="18" charset="0"/>
              </a:rPr>
              <a:t>Другая причина в том, что, когда такое желание проявляется, мы его попросту не узнаем…</a:t>
            </a:r>
            <a:r>
              <a:rPr lang="ru-RU" b="1" i="1" dirty="0">
                <a:ea typeface="Times New Roman" panose="02020603050405020304" pitchFamily="18" charset="0"/>
              </a:rPr>
              <a:t> </a:t>
            </a:r>
            <a:r>
              <a:rPr lang="en-RU" b="1" i="1" dirty="0">
                <a:effectLst/>
                <a:latin typeface="Arial" panose="020B0604020202020204" pitchFamily="34" charset="0"/>
                <a:ea typeface="Times New Roman" panose="02020603050405020304" pitchFamily="18" charset="0"/>
              </a:rPr>
              <a:t>при всем при этом что-то ускользает от нас</a:t>
            </a:r>
            <a:r>
              <a:rPr lang="ru-RU" dirty="0">
                <a:effectLst/>
                <a:latin typeface="Arial" panose="020B0604020202020204" pitchFamily="34" charset="0"/>
                <a:ea typeface="Times New Roman" panose="02020603050405020304" pitchFamily="18" charset="0"/>
              </a:rPr>
              <a:t>»</a:t>
            </a:r>
            <a:r>
              <a:rPr lang="en-RU" dirty="0">
                <a:effectLst/>
                <a:latin typeface="Arial" panose="020B0604020202020204" pitchFamily="34" charset="0"/>
                <a:ea typeface="Times New Roman" panose="02020603050405020304" pitchFamily="18" charset="0"/>
              </a:rPr>
              <a:t>.</a:t>
            </a:r>
            <a:r>
              <a:rPr lang="en-RU" dirty="0">
                <a:effectLst/>
              </a:rPr>
              <a:t> </a:t>
            </a:r>
            <a:endParaRPr lang="ru-RU" dirty="0">
              <a:effectLst/>
            </a:endParaRPr>
          </a:p>
          <a:p>
            <a:pPr marL="0" indent="0" algn="r">
              <a:buNone/>
            </a:pPr>
            <a:r>
              <a:rPr lang="ru-RU" dirty="0">
                <a:solidFill>
                  <a:srgbClr val="EEEAD2"/>
                </a:solidFill>
              </a:rPr>
              <a:t>(Клайв </a:t>
            </a:r>
            <a:r>
              <a:rPr lang="ru-RU" dirty="0" err="1">
                <a:solidFill>
                  <a:srgbClr val="EEEAD2"/>
                </a:solidFill>
              </a:rPr>
              <a:t>Стейплз</a:t>
            </a:r>
            <a:r>
              <a:rPr lang="ru-RU" dirty="0">
                <a:solidFill>
                  <a:srgbClr val="EEEAD2"/>
                </a:solidFill>
              </a:rPr>
              <a:t> Льюис «Просто Христианство»)</a:t>
            </a:r>
            <a:endParaRPr lang="en-RU" dirty="0">
              <a:solidFill>
                <a:srgbClr val="EEEAD2"/>
              </a:solidFill>
            </a:endParaRPr>
          </a:p>
        </p:txBody>
      </p:sp>
    </p:spTree>
    <p:extLst>
      <p:ext uri="{BB962C8B-B14F-4D97-AF65-F5344CB8AC3E}">
        <p14:creationId xmlns:p14="http://schemas.microsoft.com/office/powerpoint/2010/main" val="4262695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5228DE-4D39-2BDB-30BB-B75D9E51A65A}"/>
              </a:ext>
            </a:extLst>
          </p:cNvPr>
          <p:cNvSpPr>
            <a:spLocks noGrp="1"/>
          </p:cNvSpPr>
          <p:nvPr>
            <p:ph idx="1"/>
          </p:nvPr>
        </p:nvSpPr>
        <p:spPr>
          <a:xfrm>
            <a:off x="617517" y="391887"/>
            <a:ext cx="11008426" cy="5044410"/>
          </a:xfrm>
        </p:spPr>
        <p:txBody>
          <a:bodyPr/>
          <a:lstStyle/>
          <a:p>
            <a:pPr marL="0" indent="0">
              <a:buNone/>
            </a:pPr>
            <a:r>
              <a:rPr lang="ru-RU" i="0" u="none" strike="noStrike" baseline="30000" dirty="0">
                <a:solidFill>
                  <a:srgbClr val="EEEAD2"/>
                </a:solidFill>
                <a:effectLst/>
              </a:rPr>
              <a:t>1:26 </a:t>
            </a:r>
            <a:r>
              <a:rPr lang="ru-RU" i="0" u="none" strike="noStrike" dirty="0">
                <a:solidFill>
                  <a:srgbClr val="EEEAD2"/>
                </a:solidFill>
                <a:effectLst/>
              </a:rPr>
              <a:t>Взгляните, братья, на то, какими вы были, когда вас призвал </a:t>
            </a:r>
            <a:r>
              <a:rPr lang="ru-RU" i="1" u="none" strike="noStrike" dirty="0">
                <a:solidFill>
                  <a:srgbClr val="EEEAD2"/>
                </a:solidFill>
                <a:effectLst/>
              </a:rPr>
              <a:t>Бог</a:t>
            </a:r>
            <a:r>
              <a:rPr lang="ru-RU" i="0" u="none" strike="noStrike" dirty="0">
                <a:solidFill>
                  <a:srgbClr val="EEEAD2"/>
                </a:solidFill>
                <a:effectLst/>
              </a:rPr>
              <a:t>. Много ли среди вас было мудрых, если судить по-человечески, много ли среди вас могущественных, много ли знатных? </a:t>
            </a:r>
            <a:r>
              <a:rPr lang="ru-RU" i="0" u="none" strike="noStrike" baseline="30000" dirty="0">
                <a:solidFill>
                  <a:srgbClr val="EEEAD2"/>
                </a:solidFill>
                <a:effectLst/>
              </a:rPr>
              <a:t>27 </a:t>
            </a:r>
            <a:r>
              <a:rPr lang="ru-RU" i="0" u="none" strike="noStrike" dirty="0">
                <a:solidFill>
                  <a:srgbClr val="EEEAD2"/>
                </a:solidFill>
                <a:effectLst/>
              </a:rPr>
              <a:t>Но Бог избрал глупых мира, чтобы постыдить мудрых, и слабых – чтобы постыдить сильных. </a:t>
            </a:r>
            <a:r>
              <a:rPr lang="ru-RU" i="0" u="none" strike="noStrike" baseline="30000" dirty="0">
                <a:solidFill>
                  <a:srgbClr val="EEEAD2"/>
                </a:solidFill>
                <a:effectLst/>
              </a:rPr>
              <a:t>28 </a:t>
            </a:r>
            <a:r>
              <a:rPr lang="ru-RU" i="0" u="none" strike="noStrike" dirty="0">
                <a:solidFill>
                  <a:srgbClr val="EEEAD2"/>
                </a:solidFill>
                <a:effectLst/>
              </a:rPr>
              <a:t>Он избрал низкое и презренное, то, что в мире не имеет никакой цены, чтобы сделать ничем то, что считается важным, </a:t>
            </a:r>
            <a:r>
              <a:rPr lang="ru-RU" i="0" u="none" strike="noStrike" baseline="30000" dirty="0">
                <a:solidFill>
                  <a:srgbClr val="EEEAD2"/>
                </a:solidFill>
                <a:effectLst/>
              </a:rPr>
              <a:t>29 </a:t>
            </a:r>
            <a:r>
              <a:rPr lang="ru-RU" i="0" u="none" strike="noStrike" dirty="0">
                <a:solidFill>
                  <a:srgbClr val="EEEAD2"/>
                </a:solidFill>
                <a:effectLst/>
              </a:rPr>
              <a:t>так что теперь никто не может хвалиться перед Ним. </a:t>
            </a:r>
            <a:r>
              <a:rPr lang="ru-RU" i="0" u="none" strike="noStrike" baseline="30000" dirty="0">
                <a:solidFill>
                  <a:srgbClr val="EEEAD2"/>
                </a:solidFill>
                <a:effectLst/>
              </a:rPr>
              <a:t>30 </a:t>
            </a:r>
            <a:r>
              <a:rPr lang="ru-RU" b="1" i="0" u="none" strike="noStrike" dirty="0">
                <a:effectLst/>
              </a:rPr>
              <a:t>Благодаря Ему вы находитесь во Христе Иисусе, Который стал для нас мудростью Божьей, нашей праведностью, святостью и искуплением</a:t>
            </a:r>
            <a:r>
              <a:rPr lang="ru-RU" i="0" u="none" strike="noStrike" dirty="0">
                <a:effectLst/>
              </a:rPr>
              <a:t>. </a:t>
            </a:r>
            <a:r>
              <a:rPr lang="ru-RU" i="0" u="none" strike="noStrike" baseline="30000" dirty="0">
                <a:solidFill>
                  <a:srgbClr val="EEEAD2"/>
                </a:solidFill>
                <a:effectLst/>
              </a:rPr>
              <a:t>31 </a:t>
            </a:r>
            <a:r>
              <a:rPr lang="ru-RU" i="0" u="none" strike="noStrike" dirty="0">
                <a:solidFill>
                  <a:srgbClr val="EEEAD2"/>
                </a:solidFill>
                <a:effectLst/>
              </a:rPr>
              <a:t>Поэтому, как написано: «Тот, кто хвалится, пусть хвалится Господом»</a:t>
            </a:r>
            <a:r>
              <a:rPr lang="en-GB" i="0" u="none" strike="noStrike" dirty="0">
                <a:solidFill>
                  <a:srgbClr val="EEEAD2"/>
                </a:solidFill>
                <a:effectLst/>
              </a:rPr>
              <a:t>. (1 </a:t>
            </a:r>
            <a:r>
              <a:rPr lang="ru-RU" i="0" u="none" strike="noStrike" dirty="0">
                <a:solidFill>
                  <a:srgbClr val="EEEAD2"/>
                </a:solidFill>
                <a:effectLst/>
              </a:rPr>
              <a:t>Послание Коринфянам 1:26-31)</a:t>
            </a:r>
            <a:endParaRPr lang="en-RU" dirty="0">
              <a:solidFill>
                <a:srgbClr val="EEEAD2"/>
              </a:solidFill>
            </a:endParaRPr>
          </a:p>
        </p:txBody>
      </p:sp>
    </p:spTree>
    <p:extLst>
      <p:ext uri="{BB962C8B-B14F-4D97-AF65-F5344CB8AC3E}">
        <p14:creationId xmlns:p14="http://schemas.microsoft.com/office/powerpoint/2010/main" val="1331389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bridge with white text&#10;&#10;Description automatically generated">
            <a:extLst>
              <a:ext uri="{FF2B5EF4-FFF2-40B4-BE49-F238E27FC236}">
                <a16:creationId xmlns:a16="http://schemas.microsoft.com/office/drawing/2014/main" id="{AF79F0CC-C825-E913-F246-57DB62661D44}"/>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3079051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D847-8F21-8E09-BF64-0532CC9CF168}"/>
              </a:ext>
            </a:extLst>
          </p:cNvPr>
          <p:cNvSpPr>
            <a:spLocks noGrp="1"/>
          </p:cNvSpPr>
          <p:nvPr>
            <p:ph type="title"/>
          </p:nvPr>
        </p:nvSpPr>
        <p:spPr>
          <a:xfrm>
            <a:off x="617517" y="593725"/>
            <a:ext cx="11008426" cy="1191532"/>
          </a:xfrm>
        </p:spPr>
        <p:txBody>
          <a:bodyPr/>
          <a:lstStyle/>
          <a:p>
            <a:r>
              <a:rPr lang="ru-RU" sz="4400" dirty="0"/>
              <a:t>МУДРОСТЬ ПРЕДУПРЕЖДАЕТ О ТОМ, КАК НЕВЕРИЕ ДУШУ РАЗРЫВАЕТ</a:t>
            </a:r>
            <a:endParaRPr lang="en-RU" sz="4400" dirty="0"/>
          </a:p>
        </p:txBody>
      </p:sp>
      <p:sp>
        <p:nvSpPr>
          <p:cNvPr id="3" name="Content Placeholder 2">
            <a:extLst>
              <a:ext uri="{FF2B5EF4-FFF2-40B4-BE49-F238E27FC236}">
                <a16:creationId xmlns:a16="http://schemas.microsoft.com/office/drawing/2014/main" id="{DC446312-EE65-74BA-05E2-BEA92B28CB6C}"/>
              </a:ext>
            </a:extLst>
          </p:cNvPr>
          <p:cNvSpPr>
            <a:spLocks noGrp="1"/>
          </p:cNvSpPr>
          <p:nvPr>
            <p:ph idx="1"/>
          </p:nvPr>
        </p:nvSpPr>
        <p:spPr>
          <a:xfrm>
            <a:off x="617517" y="1948543"/>
            <a:ext cx="11008426" cy="3668486"/>
          </a:xfrm>
          <a:noFill/>
        </p:spPr>
        <p:txBody>
          <a:bodyPr/>
          <a:lstStyle/>
          <a:p>
            <a:pPr marL="0" marR="0" indent="0">
              <a:spcBef>
                <a:spcPts val="0"/>
              </a:spcBef>
              <a:spcAft>
                <a:spcPts val="600"/>
              </a:spcAft>
              <a:buNone/>
            </a:pPr>
            <a:r>
              <a:rPr lang="ru-RU" dirty="0">
                <a:effectLst/>
                <a:latin typeface="Arial" panose="020B0604020202020204" pitchFamily="34" charset="0"/>
                <a:ea typeface="Times New Roman" panose="02020603050405020304" pitchFamily="18" charset="0"/>
              </a:rPr>
              <a:t>Неверие разрывает нашу душу, потому что оно нелогично и неестественно для нас. Никто не в состоянии жить в полной мере так, как будто Бога нет. Доверие же Господу, с другой стороны, помогает нам:</a:t>
            </a:r>
          </a:p>
          <a:p>
            <a:pPr>
              <a:spcBef>
                <a:spcPts val="0"/>
              </a:spcBef>
              <a:spcAft>
                <a:spcPts val="600"/>
              </a:spcAft>
            </a:pPr>
            <a:r>
              <a:rPr lang="ru-RU" dirty="0">
                <a:effectLst/>
                <a:latin typeface="Arial" panose="020B0604020202020204" pitchFamily="34" charset="0"/>
                <a:ea typeface="Times New Roman" panose="02020603050405020304" pitchFamily="18" charset="0"/>
              </a:rPr>
              <a:t>Обосновать </a:t>
            </a:r>
            <a:r>
              <a:rPr lang="ru-RU" b="1" dirty="0">
                <a:effectLst/>
                <a:latin typeface="Arial" panose="020B0604020202020204" pitchFamily="34" charset="0"/>
                <a:ea typeface="Times New Roman" panose="02020603050405020304" pitchFamily="18" charset="0"/>
              </a:rPr>
              <a:t>жизненный выбор</a:t>
            </a:r>
            <a:r>
              <a:rPr lang="ru-RU" dirty="0">
                <a:effectLst/>
                <a:latin typeface="Arial" panose="020B0604020202020204" pitchFamily="34" charset="0"/>
                <a:ea typeface="Times New Roman" panose="02020603050405020304" pitchFamily="18" charset="0"/>
              </a:rPr>
              <a:t>;</a:t>
            </a:r>
          </a:p>
          <a:p>
            <a:pPr>
              <a:spcBef>
                <a:spcPts val="0"/>
              </a:spcBef>
              <a:spcAft>
                <a:spcPts val="600"/>
              </a:spcAft>
            </a:pPr>
            <a:r>
              <a:rPr lang="ru-RU" b="1" dirty="0">
                <a:ea typeface="Times New Roman" panose="02020603050405020304" pitchFamily="18" charset="0"/>
              </a:rPr>
              <a:t>Обустроить</a:t>
            </a:r>
            <a:r>
              <a:rPr lang="ru-RU" dirty="0">
                <a:ea typeface="Times New Roman" panose="02020603050405020304" pitchFamily="18" charset="0"/>
              </a:rPr>
              <a:t> общество;</a:t>
            </a:r>
            <a:endParaRPr lang="ru-RU" dirty="0">
              <a:effectLst/>
              <a:latin typeface="Arial" panose="020B0604020202020204" pitchFamily="34" charset="0"/>
              <a:ea typeface="Times New Roman" panose="02020603050405020304" pitchFamily="18" charset="0"/>
            </a:endParaRPr>
          </a:p>
          <a:p>
            <a:pPr>
              <a:spcBef>
                <a:spcPts val="0"/>
              </a:spcBef>
              <a:spcAft>
                <a:spcPts val="600"/>
              </a:spcAft>
            </a:pPr>
            <a:r>
              <a:rPr lang="ru-RU" dirty="0">
                <a:ea typeface="Times New Roman" panose="02020603050405020304" pitchFamily="18" charset="0"/>
              </a:rPr>
              <a:t>Обрести </a:t>
            </a:r>
            <a:r>
              <a:rPr lang="ru-RU" b="1" dirty="0">
                <a:ea typeface="Times New Roman" panose="02020603050405020304" pitchFamily="18" charset="0"/>
              </a:rPr>
              <a:t>надежду</a:t>
            </a:r>
            <a:r>
              <a:rPr lang="ru-RU" dirty="0">
                <a:ea typeface="Times New Roman" panose="02020603050405020304" pitchFamily="18" charset="0"/>
              </a:rPr>
              <a:t> в вечности.</a:t>
            </a:r>
            <a:endParaRPr lang="en-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27230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C7C-982E-F2DF-C442-22383FD77FD0}"/>
              </a:ext>
            </a:extLst>
          </p:cNvPr>
          <p:cNvSpPr>
            <a:spLocks noGrp="1"/>
          </p:cNvSpPr>
          <p:nvPr>
            <p:ph type="title"/>
          </p:nvPr>
        </p:nvSpPr>
        <p:spPr>
          <a:xfrm>
            <a:off x="617517" y="365125"/>
            <a:ext cx="11008426" cy="864961"/>
          </a:xfrm>
        </p:spPr>
        <p:txBody>
          <a:bodyPr/>
          <a:lstStyle/>
          <a:p>
            <a:r>
              <a:rPr lang="ru-RU" sz="4400" dirty="0"/>
              <a:t>СЕМЬ ПРЕДУПРЕЖДЕНИЙ МУДРОСТИ</a:t>
            </a:r>
            <a:endParaRPr lang="en-RU" sz="4400" dirty="0"/>
          </a:p>
        </p:txBody>
      </p:sp>
      <p:sp>
        <p:nvSpPr>
          <p:cNvPr id="3" name="Content Placeholder 2">
            <a:extLst>
              <a:ext uri="{FF2B5EF4-FFF2-40B4-BE49-F238E27FC236}">
                <a16:creationId xmlns:a16="http://schemas.microsoft.com/office/drawing/2014/main" id="{B36A25EA-5889-0F48-4EDC-E9B358521A73}"/>
              </a:ext>
            </a:extLst>
          </p:cNvPr>
          <p:cNvSpPr>
            <a:spLocks noGrp="1"/>
          </p:cNvSpPr>
          <p:nvPr>
            <p:ph idx="1"/>
          </p:nvPr>
        </p:nvSpPr>
        <p:spPr>
          <a:xfrm>
            <a:off x="617517" y="1230087"/>
            <a:ext cx="11008426" cy="4206210"/>
          </a:xfrm>
        </p:spPr>
        <p:txBody>
          <a:bodyPr/>
          <a:lstStyle/>
          <a:p>
            <a:pPr marL="0" indent="0">
              <a:buNone/>
            </a:pPr>
            <a:r>
              <a:rPr lang="ru-RU" dirty="0"/>
              <a:t>Мудрость предупреждает о том, как: </a:t>
            </a:r>
          </a:p>
          <a:p>
            <a:r>
              <a:rPr lang="ru-RU" dirty="0">
                <a:effectLst/>
              </a:rPr>
              <a:t>Гордыня душу </a:t>
            </a:r>
            <a:r>
              <a:rPr lang="ru-RU" b="1" dirty="0">
                <a:effectLst/>
              </a:rPr>
              <a:t>разъедает</a:t>
            </a:r>
            <a:r>
              <a:rPr lang="ru-RU" dirty="0">
                <a:effectLst/>
              </a:rPr>
              <a:t>;</a:t>
            </a:r>
          </a:p>
          <a:p>
            <a:r>
              <a:rPr lang="ru-RU" dirty="0">
                <a:effectLst/>
              </a:rPr>
              <a:t>Гнев нас </a:t>
            </a:r>
            <a:r>
              <a:rPr lang="ru-RU" b="1" dirty="0">
                <a:effectLst/>
              </a:rPr>
              <a:t>разрушает</a:t>
            </a:r>
            <a:r>
              <a:rPr lang="ru-RU" dirty="0">
                <a:effectLst/>
              </a:rPr>
              <a:t>;</a:t>
            </a:r>
          </a:p>
          <a:p>
            <a:r>
              <a:rPr lang="ru-RU" dirty="0">
                <a:effectLst/>
              </a:rPr>
              <a:t>Лень нас </a:t>
            </a:r>
            <a:r>
              <a:rPr lang="ru-RU" b="1" dirty="0">
                <a:effectLst/>
              </a:rPr>
              <a:t>развращает</a:t>
            </a:r>
            <a:r>
              <a:rPr lang="ru-RU" dirty="0">
                <a:effectLst/>
              </a:rPr>
              <a:t>;</a:t>
            </a:r>
          </a:p>
          <a:p>
            <a:r>
              <a:rPr lang="ru-RU" dirty="0">
                <a:effectLst/>
              </a:rPr>
              <a:t>Влияние окружающих нами </a:t>
            </a:r>
            <a:r>
              <a:rPr lang="ru-RU" b="1" dirty="0">
                <a:effectLst/>
              </a:rPr>
              <a:t>руководит</a:t>
            </a:r>
            <a:r>
              <a:rPr lang="ru-RU" dirty="0">
                <a:effectLst/>
              </a:rPr>
              <a:t>;</a:t>
            </a:r>
          </a:p>
          <a:p>
            <a:r>
              <a:rPr lang="ru-RU" dirty="0">
                <a:effectLst/>
              </a:rPr>
              <a:t>Материализм наше сердце </a:t>
            </a:r>
            <a:r>
              <a:rPr lang="ru-RU" b="1" dirty="0">
                <a:effectLst/>
              </a:rPr>
              <a:t>разворовывает</a:t>
            </a:r>
            <a:r>
              <a:rPr lang="ru-RU" dirty="0">
                <a:effectLst/>
              </a:rPr>
              <a:t>;</a:t>
            </a:r>
          </a:p>
          <a:p>
            <a:r>
              <a:rPr lang="ru-RU" dirty="0">
                <a:effectLst/>
              </a:rPr>
              <a:t>Похоть сердце </a:t>
            </a:r>
            <a:r>
              <a:rPr lang="ru-RU" b="1" dirty="0">
                <a:effectLst/>
              </a:rPr>
              <a:t>разбивает</a:t>
            </a:r>
            <a:r>
              <a:rPr lang="ru-RU" dirty="0">
                <a:effectLst/>
              </a:rPr>
              <a:t>;</a:t>
            </a:r>
          </a:p>
          <a:p>
            <a:r>
              <a:rPr lang="ru-RU" dirty="0">
                <a:effectLst/>
              </a:rPr>
              <a:t>Неверие нам душу </a:t>
            </a:r>
            <a:r>
              <a:rPr lang="ru-RU" b="1" dirty="0">
                <a:effectLst/>
              </a:rPr>
              <a:t>разрывает</a:t>
            </a:r>
            <a:r>
              <a:rPr lang="ru-RU" dirty="0">
                <a:effectLst/>
              </a:rPr>
              <a:t>.</a:t>
            </a:r>
            <a:r>
              <a:rPr lang="ru-RU" dirty="0"/>
              <a:t> </a:t>
            </a:r>
            <a:endParaRPr lang="en-RU" dirty="0"/>
          </a:p>
        </p:txBody>
      </p:sp>
    </p:spTree>
    <p:extLst>
      <p:ext uri="{BB962C8B-B14F-4D97-AF65-F5344CB8AC3E}">
        <p14:creationId xmlns:p14="http://schemas.microsoft.com/office/powerpoint/2010/main" val="3924151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39465-35A5-EA35-B50C-8CE36AD37E8B}"/>
              </a:ext>
            </a:extLst>
          </p:cNvPr>
          <p:cNvSpPr>
            <a:spLocks noGrp="1"/>
          </p:cNvSpPr>
          <p:nvPr>
            <p:ph type="title"/>
          </p:nvPr>
        </p:nvSpPr>
        <p:spPr/>
        <p:txBody>
          <a:bodyPr/>
          <a:lstStyle/>
          <a:p>
            <a:r>
              <a:rPr lang="ru-RU" dirty="0"/>
              <a:t>МУДРЫЕ РЕШЕНИЯ</a:t>
            </a:r>
            <a:endParaRPr lang="en-RU" dirty="0"/>
          </a:p>
        </p:txBody>
      </p:sp>
      <p:sp>
        <p:nvSpPr>
          <p:cNvPr id="3" name="Content Placeholder 2">
            <a:extLst>
              <a:ext uri="{FF2B5EF4-FFF2-40B4-BE49-F238E27FC236}">
                <a16:creationId xmlns:a16="http://schemas.microsoft.com/office/drawing/2014/main" id="{F3A95A17-A245-31CF-7E02-B76FF366B1C5}"/>
              </a:ext>
            </a:extLst>
          </p:cNvPr>
          <p:cNvSpPr>
            <a:spLocks noGrp="1"/>
          </p:cNvSpPr>
          <p:nvPr>
            <p:ph idx="1"/>
          </p:nvPr>
        </p:nvSpPr>
        <p:spPr>
          <a:xfrm>
            <a:off x="617517" y="1690689"/>
            <a:ext cx="11008426" cy="3745608"/>
          </a:xfrm>
        </p:spPr>
        <p:txBody>
          <a:bodyPr/>
          <a:lstStyle/>
          <a:p>
            <a:pPr marL="0" indent="0">
              <a:buNone/>
            </a:pPr>
            <a:r>
              <a:rPr lang="ru-RU" dirty="0"/>
              <a:t>Мы изучали Книгу Притч, стремясь приучить себя принимать </a:t>
            </a:r>
            <a:r>
              <a:rPr lang="ru-RU" b="1" dirty="0"/>
              <a:t>как можно больше мудрых решений, чтобы в жизни было как можно меньше сожалений</a:t>
            </a:r>
            <a:r>
              <a:rPr lang="ru-RU" dirty="0"/>
              <a:t>. Мы рассмотрели:</a:t>
            </a:r>
          </a:p>
          <a:p>
            <a:r>
              <a:rPr lang="ru-RU" b="1" dirty="0"/>
              <a:t>Понимание</a:t>
            </a:r>
            <a:r>
              <a:rPr lang="ru-RU" dirty="0"/>
              <a:t> мудрости;</a:t>
            </a:r>
          </a:p>
          <a:p>
            <a:r>
              <a:rPr lang="ru-RU" b="1" dirty="0"/>
              <a:t>Преимущество</a:t>
            </a:r>
            <a:r>
              <a:rPr lang="ru-RU" dirty="0"/>
              <a:t> мудрости;</a:t>
            </a:r>
          </a:p>
          <a:p>
            <a:r>
              <a:rPr lang="ru-RU" b="1" dirty="0"/>
              <a:t>Применение</a:t>
            </a:r>
            <a:r>
              <a:rPr lang="ru-RU" dirty="0"/>
              <a:t> мудрости;</a:t>
            </a:r>
          </a:p>
          <a:p>
            <a:r>
              <a:rPr lang="ru-RU" b="1" dirty="0"/>
              <a:t>Предупреждения</a:t>
            </a:r>
            <a:r>
              <a:rPr lang="ru-RU" dirty="0"/>
              <a:t> мудрости.</a:t>
            </a:r>
            <a:endParaRPr lang="en-RU" dirty="0"/>
          </a:p>
        </p:txBody>
      </p:sp>
    </p:spTree>
    <p:extLst>
      <p:ext uri="{BB962C8B-B14F-4D97-AF65-F5344CB8AC3E}">
        <p14:creationId xmlns:p14="http://schemas.microsoft.com/office/powerpoint/2010/main" val="3525878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3C331-3A73-C034-60E4-2C31D8AFA1FD}"/>
              </a:ext>
            </a:extLst>
          </p:cNvPr>
          <p:cNvSpPr>
            <a:spLocks noGrp="1"/>
          </p:cNvSpPr>
          <p:nvPr>
            <p:ph type="title"/>
          </p:nvPr>
        </p:nvSpPr>
        <p:spPr/>
        <p:txBody>
          <a:bodyPr/>
          <a:lstStyle/>
          <a:p>
            <a:r>
              <a:rPr lang="ru-RU" dirty="0"/>
              <a:t>В СЛЕДУЮЩИЙ РАЗ</a:t>
            </a:r>
          </a:p>
        </p:txBody>
      </p:sp>
      <p:sp>
        <p:nvSpPr>
          <p:cNvPr id="3" name="Content Placeholder 2">
            <a:extLst>
              <a:ext uri="{FF2B5EF4-FFF2-40B4-BE49-F238E27FC236}">
                <a16:creationId xmlns:a16="http://schemas.microsoft.com/office/drawing/2014/main" id="{9E03BE27-EA78-2FCF-FDF6-C023DBD1C341}"/>
              </a:ext>
            </a:extLst>
          </p:cNvPr>
          <p:cNvSpPr>
            <a:spLocks noGrp="1"/>
          </p:cNvSpPr>
          <p:nvPr>
            <p:ph idx="1"/>
          </p:nvPr>
        </p:nvSpPr>
        <p:spPr>
          <a:xfrm>
            <a:off x="617517" y="1567543"/>
            <a:ext cx="11008426" cy="3868753"/>
          </a:xfrm>
          <a:noFill/>
        </p:spPr>
        <p:txBody>
          <a:bodyPr/>
          <a:lstStyle/>
          <a:p>
            <a:pPr marL="0" indent="0">
              <a:buNone/>
            </a:pPr>
            <a:r>
              <a:rPr lang="ru-RU" dirty="0">
                <a:solidFill>
                  <a:srgbClr val="EEEAD2"/>
                </a:solidFill>
              </a:rPr>
              <a:t>Мы начинаем новую серию бесед, которая поможет нам проверить, насколько крепки наши убеждения и стоят ли они того, чтобы за них держаться. Вопрос этот касается не только верующих, но и тех, кто далёк от Бога и церкви. Всем нам необходимо провести «стресс-тест», своего рода </a:t>
            </a:r>
            <a:r>
              <a:rPr lang="ru-RU" b="1" dirty="0"/>
              <a:t>проверку на прочность своих верований</a:t>
            </a:r>
            <a:r>
              <a:rPr lang="ru-RU" dirty="0"/>
              <a:t>.</a:t>
            </a:r>
          </a:p>
        </p:txBody>
      </p:sp>
    </p:spTree>
    <p:extLst>
      <p:ext uri="{BB962C8B-B14F-4D97-AF65-F5344CB8AC3E}">
        <p14:creationId xmlns:p14="http://schemas.microsoft.com/office/powerpoint/2010/main" val="3015946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A558-9542-4181-9441-350B26467831}"/>
              </a:ext>
            </a:extLst>
          </p:cNvPr>
          <p:cNvSpPr>
            <a:spLocks noGrp="1"/>
          </p:cNvSpPr>
          <p:nvPr>
            <p:ph type="title"/>
          </p:nvPr>
        </p:nvSpPr>
        <p:spPr>
          <a:xfrm>
            <a:off x="617517" y="365126"/>
            <a:ext cx="11008426" cy="1115332"/>
          </a:xfrm>
        </p:spPr>
        <p:txBody>
          <a:bodyPr/>
          <a:lstStyle/>
          <a:p>
            <a:r>
              <a:rPr lang="ru-RU" dirty="0"/>
              <a:t>ПРИМЕНЕНИЕ</a:t>
            </a:r>
          </a:p>
        </p:txBody>
      </p:sp>
      <p:sp>
        <p:nvSpPr>
          <p:cNvPr id="3" name="Content Placeholder 2">
            <a:extLst>
              <a:ext uri="{FF2B5EF4-FFF2-40B4-BE49-F238E27FC236}">
                <a16:creationId xmlns:a16="http://schemas.microsoft.com/office/drawing/2014/main" id="{D9E35FDE-A21B-AAFE-EFE9-299180FB2BDD}"/>
              </a:ext>
            </a:extLst>
          </p:cNvPr>
          <p:cNvSpPr>
            <a:spLocks noGrp="1"/>
          </p:cNvSpPr>
          <p:nvPr>
            <p:ph idx="1"/>
          </p:nvPr>
        </p:nvSpPr>
        <p:spPr>
          <a:xfrm>
            <a:off x="617517" y="1480457"/>
            <a:ext cx="11008426" cy="4114800"/>
          </a:xfrm>
          <a:noFill/>
        </p:spPr>
        <p:txBody>
          <a:bodyPr/>
          <a:lstStyle/>
          <a:p>
            <a:pPr>
              <a:spcBef>
                <a:spcPts val="0"/>
              </a:spcBef>
              <a:spcAft>
                <a:spcPts val="600"/>
              </a:spcAft>
            </a:pPr>
            <a:r>
              <a:rPr lang="ru-RU" dirty="0">
                <a:solidFill>
                  <a:srgbClr val="EEEAD2"/>
                </a:solidFill>
                <a:ea typeface="Times New Roman" panose="02020603050405020304" pitchFamily="18" charset="0"/>
              </a:rPr>
              <a:t>Неверие опасно тем, что оно незаметно тогда, когда мы не обращаем на него внимания. Нам кажется, что достаточно просто верить в Бога на словах, списывая недостаточное проявление в делах на то, что все несовершенны и все грешат. Но мудрец постоянно проверяет себя, оценивая, насколько это доверие Господу и близкие отношения с Ним преображают Его жизнь силой Духа Святого.</a:t>
            </a:r>
          </a:p>
          <a:p>
            <a:pPr>
              <a:spcBef>
                <a:spcPts val="0"/>
              </a:spcBef>
              <a:spcAft>
                <a:spcPts val="600"/>
              </a:spcAft>
            </a:pPr>
            <a:r>
              <a:rPr lang="ru-RU" b="1" dirty="0">
                <a:effectLst/>
                <a:ea typeface="Times New Roman" panose="02020603050405020304" pitchFamily="18" charset="0"/>
              </a:rPr>
              <a:t>Мы будем либо всё больше и больше доверять Богу, либо всё меньше и меньше видеть Его в наших жизнях.</a:t>
            </a:r>
            <a:endParaRPr lang="en-RU" b="1" dirty="0">
              <a:effectLst/>
              <a:ea typeface="Times New Roman" panose="02020603050405020304" pitchFamily="18" charset="0"/>
            </a:endParaRPr>
          </a:p>
        </p:txBody>
      </p:sp>
    </p:spTree>
    <p:extLst>
      <p:ext uri="{BB962C8B-B14F-4D97-AF65-F5344CB8AC3E}">
        <p14:creationId xmlns:p14="http://schemas.microsoft.com/office/powerpoint/2010/main" val="1232575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8822AF-B010-337A-1E8F-A65B7ADD7279}"/>
              </a:ext>
            </a:extLst>
          </p:cNvPr>
          <p:cNvSpPr>
            <a:spLocks noGrp="1"/>
          </p:cNvSpPr>
          <p:nvPr>
            <p:ph idx="1"/>
          </p:nvPr>
        </p:nvSpPr>
        <p:spPr>
          <a:xfrm>
            <a:off x="617517" y="500743"/>
            <a:ext cx="11008426" cy="4935554"/>
          </a:xfrm>
          <a:noFill/>
        </p:spPr>
        <p:txBody>
          <a:bodyPr/>
          <a:lstStyle/>
          <a:p>
            <a:pPr marL="0" marR="0" indent="0">
              <a:spcBef>
                <a:spcPts val="0"/>
              </a:spcBef>
              <a:spcAft>
                <a:spcPts val="600"/>
              </a:spcAft>
              <a:buNone/>
            </a:pPr>
            <a:r>
              <a:rPr lang="ru-RU" dirty="0">
                <a:effectLst/>
                <a:latin typeface="Arial" panose="020B0604020202020204" pitchFamily="34" charset="0"/>
                <a:ea typeface="Calibri" panose="020F0502020204030204" pitchFamily="34" charset="0"/>
              </a:rPr>
              <a:t>«</a:t>
            </a:r>
            <a:r>
              <a:rPr lang="ru-RU" b="0" i="1" u="none" strike="noStrike" dirty="0">
                <a:effectLst/>
                <a:latin typeface="Arial" panose="020B0604020202020204" pitchFamily="34" charset="0"/>
              </a:rPr>
              <a:t>Если Бога нет, то какой же я после того капитан?</a:t>
            </a:r>
            <a:r>
              <a:rPr lang="ru-RU" dirty="0">
                <a:effectLst/>
                <a:latin typeface="Arial" panose="020B0604020202020204" pitchFamily="34" charset="0"/>
                <a:ea typeface="Calibri" panose="020F0502020204030204" pitchFamily="34" charset="0"/>
              </a:rPr>
              <a:t>»</a:t>
            </a:r>
            <a:endParaRPr lang="en-RU" dirty="0">
              <a:effectLst/>
              <a:latin typeface="Times New Roman" panose="02020603050405020304" pitchFamily="18" charset="0"/>
              <a:ea typeface="Times New Roman" panose="02020603050405020304" pitchFamily="18" charset="0"/>
            </a:endParaRPr>
          </a:p>
          <a:p>
            <a:pPr marL="0" indent="0" algn="r">
              <a:buNone/>
            </a:pPr>
            <a:r>
              <a:rPr lang="ru-RU" dirty="0">
                <a:effectLst/>
                <a:latin typeface="Arial" panose="020B0604020202020204" pitchFamily="34" charset="0"/>
                <a:ea typeface="Times New Roman" panose="02020603050405020304" pitchFamily="18" charset="0"/>
              </a:rPr>
              <a:t>(Фёдо</a:t>
            </a:r>
            <a:r>
              <a:rPr lang="ru-RU" dirty="0">
                <a:ea typeface="Times New Roman" panose="02020603050405020304" pitchFamily="18" charset="0"/>
              </a:rPr>
              <a:t>р Михайлович Достоевский </a:t>
            </a:r>
            <a:r>
              <a:rPr lang="ru-RU" dirty="0">
                <a:effectLst/>
                <a:latin typeface="Arial" panose="020B0604020202020204" pitchFamily="34" charset="0"/>
                <a:ea typeface="Times New Roman" panose="02020603050405020304" pitchFamily="18" charset="0"/>
              </a:rPr>
              <a:t>«Бесы»)</a:t>
            </a:r>
            <a:r>
              <a:rPr lang="en-RU" dirty="0">
                <a:effectLst/>
              </a:rPr>
              <a:t> </a:t>
            </a:r>
            <a:endParaRPr lang="en-RU" dirty="0"/>
          </a:p>
        </p:txBody>
      </p:sp>
    </p:spTree>
    <p:extLst>
      <p:ext uri="{BB962C8B-B14F-4D97-AF65-F5344CB8AC3E}">
        <p14:creationId xmlns:p14="http://schemas.microsoft.com/office/powerpoint/2010/main" val="3399906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3.xml><?xml version="1.0" encoding="utf-8"?>
<ds:datastoreItem xmlns:ds="http://schemas.openxmlformats.org/officeDocument/2006/customXml" ds:itemID="{78AE98BC-D3D4-43A3-A423-022DEC00C7DD}">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9d1a634f-6735-4db6-bcd6-aa97ff485f62"/>
    <ds:schemaRef ds:uri="62589e56-49db-468b-8cef-9bc6768a675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121365</TotalTime>
  <Words>2208</Words>
  <Application>Microsoft Macintosh PowerPoint</Application>
  <PresentationFormat>Widescreen</PresentationFormat>
  <Paragraphs>99</Paragraphs>
  <Slides>35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ЧТО МЫ РАССМОТРЕЛИ  В ПРОШЛЫЙ РАЗ</vt:lpstr>
      <vt:lpstr>PowerPoint Presentation</vt:lpstr>
      <vt:lpstr>КАК ПРАКТИЧЕСКИ ВЫГЛЯДИТ ДОВЕРИЕ ГОСПОДУ</vt:lpstr>
      <vt:lpstr>КАК ВЫГЛЯДИТ  НЕЛОГИЧНОСТЬ НЕВЕРИЯ</vt:lpstr>
      <vt:lpstr>МУДРОСТЬ ПРЕДУПРЕЖДАЕТ О ТОМ, КАК НЕВЕРИЕ ДУШУ РАЗРЫВАЕТ</vt:lpstr>
      <vt:lpstr>PowerPoint Presentation</vt:lpstr>
      <vt:lpstr>PowerPoint Presentation</vt:lpstr>
      <vt:lpstr>ОБОСНОВАННЫЙ ВЫБОР</vt:lpstr>
      <vt:lpstr>PowerPoint Presentation</vt:lpstr>
      <vt:lpstr>PowerPoint Presentation</vt:lpstr>
      <vt:lpstr>PowerPoint Presentation</vt:lpstr>
      <vt:lpstr>ОБУСТРОЕННОЕ ОБЩЕСТВО</vt:lpstr>
      <vt:lpstr>PowerPoint Presentation</vt:lpstr>
      <vt:lpstr>PowerPoint Presentation</vt:lpstr>
      <vt:lpstr>PowerPoint Presentation</vt:lpstr>
      <vt:lpstr>ОБРЕТЁННАЯ НАДЕЖДА</vt:lpstr>
      <vt:lpstr>PowerPoint Presentation</vt:lpstr>
      <vt:lpstr>PowerPoint Presentation</vt:lpstr>
      <vt:lpstr>PowerPoint Presentation</vt:lpstr>
      <vt:lpstr>PowerPoint Presentation</vt:lpstr>
      <vt:lpstr>МУДРОСТЬ ПРЕДУПРЕЖДАЕТ О ТОМ, КАК НЕВЕРИЕ ДУШУ РАЗРЫВАЕТ</vt:lpstr>
      <vt:lpstr>СЕМЬ ПРЕДУПРЕЖДЕНИЙ МУДРОСТИ</vt:lpstr>
      <vt:lpstr>МУДРЫЕ РЕШЕНИЯ</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598</cp:revision>
  <dcterms:created xsi:type="dcterms:W3CDTF">2020-09-24T09:54:03Z</dcterms:created>
  <dcterms:modified xsi:type="dcterms:W3CDTF">2024-08-24T18:49:26Z</dcterms:modified>
</cp:coreProperties>
</file>